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1153" r:id="rId2"/>
    <p:sldId id="964" r:id="rId3"/>
    <p:sldId id="1156" r:id="rId4"/>
    <p:sldId id="1123" r:id="rId5"/>
    <p:sldId id="1122" r:id="rId6"/>
    <p:sldId id="1137" r:id="rId7"/>
    <p:sldId id="1139" r:id="rId8"/>
    <p:sldId id="1141" r:id="rId9"/>
    <p:sldId id="1138" r:id="rId10"/>
    <p:sldId id="1120" r:id="rId11"/>
    <p:sldId id="1142" r:id="rId12"/>
    <p:sldId id="1119" r:id="rId13"/>
    <p:sldId id="1124" r:id="rId14"/>
    <p:sldId id="1126" r:id="rId15"/>
    <p:sldId id="1132" r:id="rId16"/>
    <p:sldId id="1133" r:id="rId17"/>
    <p:sldId id="1131" r:id="rId18"/>
    <p:sldId id="1128" r:id="rId19"/>
    <p:sldId id="1134" r:id="rId20"/>
    <p:sldId id="1125" r:id="rId21"/>
    <p:sldId id="1118" r:id="rId22"/>
    <p:sldId id="1143" r:id="rId23"/>
    <p:sldId id="1127" r:id="rId24"/>
    <p:sldId id="1129" r:id="rId25"/>
    <p:sldId id="1135" r:id="rId26"/>
    <p:sldId id="1136" r:id="rId27"/>
    <p:sldId id="1149" r:id="rId28"/>
    <p:sldId id="1150" r:id="rId29"/>
    <p:sldId id="1151" r:id="rId30"/>
    <p:sldId id="1152" r:id="rId31"/>
    <p:sldId id="1155" r:id="rId32"/>
    <p:sldId id="1062" r:id="rId33"/>
    <p:sldId id="1060" r:id="rId34"/>
    <p:sldId id="1068" r:id="rId35"/>
    <p:sldId id="1067" r:id="rId36"/>
  </p:sldIdLst>
  <p:sldSz cx="9906000" cy="6858000" type="A4"/>
  <p:notesSz cx="6858000" cy="97742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">
          <p15:clr>
            <a:srgbClr val="A4A3A4"/>
          </p15:clr>
        </p15:guide>
        <p15:guide id="2" pos="30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0702"/>
    <a:srgbClr val="FFFFCC"/>
    <a:srgbClr val="D6D4D4"/>
    <a:srgbClr val="FC4330"/>
    <a:srgbClr val="98B4CE"/>
    <a:srgbClr val="3399FF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 autoAdjust="0"/>
    <p:restoredTop sz="82742" autoAdjust="0"/>
  </p:normalViewPr>
  <p:slideViewPr>
    <p:cSldViewPr snapToObjects="1">
      <p:cViewPr varScale="1">
        <p:scale>
          <a:sx n="93" d="100"/>
          <a:sy n="93" d="100"/>
        </p:scale>
        <p:origin x="2166" y="78"/>
      </p:cViewPr>
      <p:guideLst>
        <p:guide orient="horz" pos="102"/>
        <p:guide pos="30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>
        <p:scale>
          <a:sx n="75" d="100"/>
          <a:sy n="75" d="100"/>
        </p:scale>
        <p:origin x="-1002" y="-72"/>
      </p:cViewPr>
      <p:guideLst>
        <p:guide orient="horz" pos="307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Vili\Dekan\Uchebna%20Dokumentacia\FS_28_02_2012\Ucheben_plan_UX_Red_Zad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ECTS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03765628120241"/>
          <c:y val="0.21857923497267803"/>
          <c:w val="0.8202992298023799"/>
          <c:h val="0.70018214936247658"/>
        </c:manualLayout>
      </c:layout>
      <c:pie3DChart>
        <c:varyColors val="1"/>
        <c:ser>
          <c:idx val="0"/>
          <c:order val="0"/>
          <c:tx>
            <c:strRef>
              <c:f>'U-plan  % Distribution'!$L$1</c:f>
              <c:strCache>
                <c:ptCount val="1"/>
                <c:pt idx="0">
                  <c:v>ECTS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546-4676-9095-2D13F5D700C4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546-4676-9095-2D13F5D700C4}"/>
              </c:ext>
            </c:extLst>
          </c:dPt>
          <c:dPt>
            <c:idx val="2"/>
            <c:bubble3D val="0"/>
            <c:spPr>
              <a:solidFill>
                <a:schemeClr val="accent5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D546-4676-9095-2D13F5D700C4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D546-4676-9095-2D13F5D700C4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D546-4676-9095-2D13F5D700C4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D546-4676-9095-2D13F5D700C4}"/>
              </c:ext>
            </c:extLst>
          </c:dPt>
          <c:dPt>
            <c:idx val="8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D546-4676-9095-2D13F5D700C4}"/>
              </c:ext>
            </c:extLst>
          </c:dPt>
          <c:dLbls>
            <c:dLbl>
              <c:idx val="5"/>
              <c:layout>
                <c:manualLayout>
                  <c:x val="-5.9673674277279124E-4"/>
                  <c:y val="-0.1238521004546562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546-4676-9095-2D13F5D70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'U-plan  % Distribution'!$K$2:$K$10</c:f>
              <c:strCache>
                <c:ptCount val="9"/>
                <c:pt idx="0">
                  <c:v>Обща и Неорг. Х.</c:v>
                </c:pt>
                <c:pt idx="1">
                  <c:v>Анал. Х</c:v>
                </c:pt>
                <c:pt idx="2">
                  <c:v>Физикохим. Кв.Х.</c:v>
                </c:pt>
                <c:pt idx="3">
                  <c:v>Орг.Х.</c:v>
                </c:pt>
                <c:pt idx="4">
                  <c:v>Хим. Технол.</c:v>
                </c:pt>
                <c:pt idx="5">
                  <c:v>Избираеми</c:v>
                </c:pt>
                <c:pt idx="6">
                  <c:v>Факулт. </c:v>
                </c:pt>
                <c:pt idx="7">
                  <c:v> Междудисциплинарни  </c:v>
                </c:pt>
                <c:pt idx="8">
                  <c:v>Държ. Изпит</c:v>
                </c:pt>
              </c:strCache>
            </c:strRef>
          </c:cat>
          <c:val>
            <c:numRef>
              <c:f>'U-plan  % Distribution'!$L$2:$L$10</c:f>
              <c:numCache>
                <c:formatCode>General</c:formatCode>
                <c:ptCount val="9"/>
                <c:pt idx="0">
                  <c:v>37</c:v>
                </c:pt>
                <c:pt idx="1">
                  <c:v>40</c:v>
                </c:pt>
                <c:pt idx="2">
                  <c:v>29</c:v>
                </c:pt>
                <c:pt idx="3">
                  <c:v>34</c:v>
                </c:pt>
                <c:pt idx="4">
                  <c:v>34</c:v>
                </c:pt>
                <c:pt idx="5">
                  <c:v>16</c:v>
                </c:pt>
                <c:pt idx="6">
                  <c:v>4</c:v>
                </c:pt>
                <c:pt idx="7">
                  <c:v>36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546-4676-9095-2D13F5D700C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t" anchorCtr="0" compatLnSpc="1">
            <a:prstTxWarp prst="textNoShape">
              <a:avLst/>
            </a:prstTxWarp>
          </a:bodyPr>
          <a:lstStyle>
            <a:lvl1pPr defTabSz="895350">
              <a:buClrTx/>
              <a:buSzTx/>
              <a:buFontTx/>
              <a:buNone/>
              <a:defRPr sz="1200">
                <a:latin typeface="ITCCenturyBookT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t" anchorCtr="0" compatLnSpc="1">
            <a:prstTxWarp prst="textNoShape">
              <a:avLst/>
            </a:prstTxWarp>
          </a:bodyPr>
          <a:lstStyle>
            <a:lvl1pPr algn="r" defTabSz="895350">
              <a:buClrTx/>
              <a:buSzTx/>
              <a:buFontTx/>
              <a:buNone/>
              <a:defRPr sz="1200">
                <a:latin typeface="ITCCenturyBookT" pitchFamily="2" charset="0"/>
              </a:defRPr>
            </a:lvl1pPr>
          </a:lstStyle>
          <a:p>
            <a:pPr>
              <a:defRPr/>
            </a:pPr>
            <a:fld id="{C54C6452-22EF-45B6-AB66-F87FADF467D3}" type="datetime1">
              <a:rPr lang="en-US"/>
              <a:pPr>
                <a:defRPr/>
              </a:pPr>
              <a:t>04-Jul-18</a:t>
            </a:fld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9702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b" anchorCtr="0" compatLnSpc="1">
            <a:prstTxWarp prst="textNoShape">
              <a:avLst/>
            </a:prstTxWarp>
          </a:bodyPr>
          <a:lstStyle>
            <a:lvl1pPr defTabSz="895350">
              <a:buClrTx/>
              <a:buSzTx/>
              <a:buFontTx/>
              <a:buNone/>
              <a:defRPr sz="1200">
                <a:latin typeface="ITCCenturyBookT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85288"/>
            <a:ext cx="29702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b" anchorCtr="0" compatLnSpc="1">
            <a:prstTxWarp prst="textNoShape">
              <a:avLst/>
            </a:prstTxWarp>
          </a:bodyPr>
          <a:lstStyle>
            <a:lvl1pPr algn="r" defTabSz="895350">
              <a:buClrTx/>
              <a:buSzTx/>
              <a:buFontTx/>
              <a:buNone/>
              <a:defRPr sz="1200">
                <a:latin typeface="ITCCenturyBookT" pitchFamily="2" charset="0"/>
              </a:defRPr>
            </a:lvl1pPr>
          </a:lstStyle>
          <a:p>
            <a:pPr>
              <a:defRPr/>
            </a:pPr>
            <a:fld id="{6B49F7F1-744C-49C3-8AA3-41BD08C3DD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t" anchorCtr="0" compatLnSpc="1">
            <a:prstTxWarp prst="textNoShape">
              <a:avLst/>
            </a:prstTxWarp>
          </a:bodyPr>
          <a:lstStyle>
            <a:lvl1pPr defTabSz="895350"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4225" y="733425"/>
            <a:ext cx="5289550" cy="3662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43438"/>
            <a:ext cx="5032375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702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b" anchorCtr="0" compatLnSpc="1">
            <a:prstTxWarp prst="textNoShape">
              <a:avLst/>
            </a:prstTxWarp>
          </a:bodyPr>
          <a:lstStyle>
            <a:lvl1pPr defTabSz="895350"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85288"/>
            <a:ext cx="29702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8" tIns="45154" rIns="90308" bIns="45154" numCol="1" anchor="b" anchorCtr="0" compatLnSpc="1">
            <a:prstTxWarp prst="textNoShape">
              <a:avLst/>
            </a:prstTxWarp>
          </a:bodyPr>
          <a:lstStyle>
            <a:lvl1pPr algn="r" defTabSz="895350"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FFC62C-0988-4921-BB21-B4F92324D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5156BD-E531-4C70-BCEC-8C4F66A49A30}" type="slidenum">
              <a:rPr lang="en-US" altLang="en-US" sz="12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FC62C-0988-4921-BB21-B4F92324D8A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487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FC62C-0988-4921-BB21-B4F92324D8A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30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27050"/>
            <a:ext cx="3790950" cy="2625725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52413" indent="-252413">
              <a:buFontTx/>
              <a:buAutoNum type="arabicPeriod"/>
            </a:pPr>
            <a:endParaRPr lang="en-US" altLang="en-US" sz="1300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60C182-7EFC-480B-8EE4-1367CB79D57D}" type="slidenum">
              <a:rPr lang="en-US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en-US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5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7330-6687-4484-A279-54C692BFF1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0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745 </a:t>
            </a:r>
            <a:r>
              <a:rPr lang="en-US" dirty="0" smtClean="0"/>
              <a:t>+</a:t>
            </a:r>
            <a:r>
              <a:rPr lang="en-US" baseline="0" dirty="0" smtClean="0"/>
              <a:t> 118 </a:t>
            </a:r>
            <a:r>
              <a:rPr lang="bg-BG" baseline="0" dirty="0" smtClean="0"/>
              <a:t>магистри 863 </a:t>
            </a:r>
            <a:r>
              <a:rPr lang="bg-BG" dirty="0" smtClean="0"/>
              <a:t>студенти в направление ХИМИЯ  миналата година</a:t>
            </a:r>
            <a:r>
              <a:rPr lang="bg-BG" baseline="0" dirty="0" smtClean="0"/>
              <a:t> бяха 1018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FC62C-0988-4921-BB21-B4F92324D8AB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929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B62135-214C-4479-A3DE-D62A297BCEC1}" type="slidenum">
              <a:rPr lang="en-US" altLang="en-US" sz="1200" smtClean="0">
                <a:latin typeface="Times New Roman" panose="02020603050405020304" pitchFamily="18" charset="0"/>
              </a:rPr>
              <a:pPr/>
              <a:t>32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76500" cy="6858000"/>
          </a:xfrm>
          <a:prstGeom prst="rect">
            <a:avLst/>
          </a:prstGeom>
          <a:solidFill>
            <a:srgbClr val="98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  <a:defRPr/>
            </a:pPr>
            <a:endParaRPr kumimoji="1" lang="bg-BG" altLang="en-US" smtClean="0">
              <a:latin typeface="Times New Roman" panose="02020603050405020304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5943600"/>
            <a:ext cx="9218613" cy="319088"/>
            <a:chOff x="2288" y="3080"/>
            <a:chExt cx="3072" cy="201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48209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635000" cy="6858000"/>
          </a:xfrm>
          <a:prstGeom prst="rect">
            <a:avLst/>
          </a:prstGeom>
          <a:solidFill>
            <a:srgbClr val="98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17488" y="0"/>
            <a:ext cx="3983037" cy="863600"/>
          </a:xfrm>
          <a:custGeom>
            <a:avLst/>
            <a:gdLst>
              <a:gd name="T0" fmla="*/ 2147483646 w 1728"/>
              <a:gd name="T1" fmla="*/ 0 h 735"/>
              <a:gd name="T2" fmla="*/ 2147483646 w 1728"/>
              <a:gd name="T3" fmla="*/ 2147483646 h 735"/>
              <a:gd name="T4" fmla="*/ 2147483646 w 1728"/>
              <a:gd name="T5" fmla="*/ 2147483646 h 735"/>
              <a:gd name="T6" fmla="*/ 2147483646 w 1728"/>
              <a:gd name="T7" fmla="*/ 2147483646 h 735"/>
              <a:gd name="T8" fmla="*/ 2147483646 w 1728"/>
              <a:gd name="T9" fmla="*/ 2147483646 h 735"/>
              <a:gd name="T10" fmla="*/ 2147483646 w 1728"/>
              <a:gd name="T11" fmla="*/ 2147483646 h 735"/>
              <a:gd name="T12" fmla="*/ 2147483646 w 1728"/>
              <a:gd name="T13" fmla="*/ 2147483646 h 735"/>
              <a:gd name="T14" fmla="*/ 2147483646 w 1728"/>
              <a:gd name="T15" fmla="*/ 2147483646 h 735"/>
              <a:gd name="T16" fmla="*/ 2147483646 w 1728"/>
              <a:gd name="T17" fmla="*/ 2147483646 h 735"/>
              <a:gd name="T18" fmla="*/ 0 w 1728"/>
              <a:gd name="T19" fmla="*/ 2147483646 h 735"/>
              <a:gd name="T20" fmla="*/ 0 w 1728"/>
              <a:gd name="T21" fmla="*/ 2147483646 h 735"/>
              <a:gd name="T22" fmla="*/ 0 w 1728"/>
              <a:gd name="T23" fmla="*/ 0 h 735"/>
              <a:gd name="T24" fmla="*/ 2147483646 w 1728"/>
              <a:gd name="T25" fmla="*/ 0 h 7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728" h="735">
                <a:moveTo>
                  <a:pt x="1728" y="0"/>
                </a:moveTo>
                <a:lnTo>
                  <a:pt x="1728" y="480"/>
                </a:lnTo>
                <a:lnTo>
                  <a:pt x="380" y="482"/>
                </a:lnTo>
                <a:lnTo>
                  <a:pt x="354" y="480"/>
                </a:lnTo>
                <a:lnTo>
                  <a:pt x="308" y="489"/>
                </a:lnTo>
                <a:cubicBezTo>
                  <a:pt x="290" y="498"/>
                  <a:pt x="263" y="513"/>
                  <a:pt x="246" y="531"/>
                </a:cubicBezTo>
                <a:cubicBezTo>
                  <a:pt x="229" y="549"/>
                  <a:pt x="215" y="574"/>
                  <a:pt x="206" y="597"/>
                </a:cubicBezTo>
                <a:cubicBezTo>
                  <a:pt x="197" y="620"/>
                  <a:pt x="194" y="643"/>
                  <a:pt x="192" y="666"/>
                </a:cubicBezTo>
                <a:lnTo>
                  <a:pt x="192" y="735"/>
                </a:lnTo>
                <a:lnTo>
                  <a:pt x="0" y="735"/>
                </a:lnTo>
                <a:lnTo>
                  <a:pt x="0" y="480"/>
                </a:lnTo>
                <a:lnTo>
                  <a:pt x="0" y="0"/>
                </a:lnTo>
                <a:lnTo>
                  <a:pt x="1728" y="0"/>
                </a:lnTo>
                <a:close/>
              </a:path>
            </a:pathLst>
          </a:custGeom>
          <a:solidFill>
            <a:srgbClr val="98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3625"/>
            <a:ext cx="9245600" cy="322263"/>
            <a:chOff x="0" y="1247"/>
            <a:chExt cx="5376" cy="203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0800000">
              <a:off x="0" y="1250"/>
              <a:ext cx="5136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10800000" flipH="1">
              <a:off x="5128" y="1247"/>
              <a:ext cx="248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0" y="3133725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graphicFrame>
        <p:nvGraphicFramePr>
          <p:cNvPr id="11" name="Object 12"/>
          <p:cNvGraphicFramePr>
            <a:graphicFrameLocks noChangeAspect="1"/>
          </p:cNvGraphicFramePr>
          <p:nvPr userDrawn="1"/>
        </p:nvGraphicFramePr>
        <p:xfrm>
          <a:off x="165100" y="149225"/>
          <a:ext cx="812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0" name="Bitmap Image" r:id="rId3" imgW="8449854" imgH="8714286" progId="Paint.Picture">
                  <p:embed/>
                </p:oleObj>
              </mc:Choice>
              <mc:Fallback>
                <p:oleObj name="Bitmap Image" r:id="rId3" imgW="8449854" imgH="8714286" progId="Paint.Picture">
                  <p:embed/>
                  <p:pic>
                    <p:nvPicPr>
                      <p:cNvPr id="307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49225"/>
                        <a:ext cx="812800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1085850" y="125413"/>
            <a:ext cx="310356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40000"/>
              </a:lnSpc>
              <a:buClrTx/>
              <a:buSzTx/>
              <a:buFontTx/>
              <a:buNone/>
              <a:defRPr/>
            </a:pPr>
            <a:r>
              <a:rPr kumimoji="1" lang="de-DE" altLang="en-US" sz="1800" b="1" smtClean="0">
                <a:cs typeface="Arial" panose="020B0604020202020204" pitchFamily="34" charset="0"/>
              </a:rPr>
              <a:t>Пловдивски Университет</a:t>
            </a:r>
            <a:r>
              <a:rPr kumimoji="1" lang="de-DE" altLang="en-US" sz="2000" b="1" smtClean="0">
                <a:cs typeface="Arial" panose="020B0604020202020204" pitchFamily="34" charset="0"/>
              </a:rPr>
              <a:t>   </a:t>
            </a:r>
            <a:r>
              <a:rPr kumimoji="1" lang="de-DE" altLang="en-US" sz="2000" smtClean="0">
                <a:cs typeface="Arial" panose="020B0604020202020204" pitchFamily="34" charset="0"/>
              </a:rPr>
              <a:t/>
            </a:r>
            <a:br>
              <a:rPr kumimoji="1" lang="de-DE" altLang="en-US" sz="2000" smtClean="0">
                <a:cs typeface="Arial" panose="020B0604020202020204" pitchFamily="34" charset="0"/>
              </a:rPr>
            </a:br>
            <a:r>
              <a:rPr kumimoji="1" lang="de-DE" altLang="en-US" smtClean="0">
                <a:cs typeface="Arial" panose="020B0604020202020204" pitchFamily="34" charset="0"/>
              </a:rPr>
              <a:t/>
            </a:r>
            <a:br>
              <a:rPr kumimoji="1" lang="de-DE" altLang="en-US" smtClean="0">
                <a:cs typeface="Arial" panose="020B0604020202020204" pitchFamily="34" charset="0"/>
              </a:rPr>
            </a:br>
            <a:r>
              <a:rPr kumimoji="1" lang="de-DE" altLang="en-US" sz="1800" smtClean="0">
                <a:cs typeface="Arial" panose="020B0604020202020204" pitchFamily="34" charset="0"/>
              </a:rPr>
              <a:t> </a:t>
            </a:r>
            <a:r>
              <a:rPr kumimoji="1" lang="de-DE" altLang="en-US" sz="1800" b="1" smtClean="0">
                <a:cs typeface="Arial" panose="020B0604020202020204" pitchFamily="34" charset="0"/>
              </a:rPr>
              <a:t>„П. Хилендарски“</a:t>
            </a:r>
            <a:r>
              <a:rPr kumimoji="1" lang="de-DE" altLang="en-US" smtClean="0">
                <a:cs typeface="Arial" panose="020B0604020202020204" pitchFamily="34" charset="0"/>
              </a:rPr>
              <a:t> </a:t>
            </a:r>
            <a:r>
              <a:rPr kumimoji="1" lang="de-DE" altLang="en-US" sz="2000" smtClean="0"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3" name="Rectangle 17"/>
          <p:cNvSpPr>
            <a:spLocks noChangeArrowheads="1"/>
          </p:cNvSpPr>
          <p:nvPr userDrawn="1"/>
        </p:nvSpPr>
        <p:spPr bwMode="auto">
          <a:xfrm>
            <a:off x="5353050" y="128588"/>
            <a:ext cx="34956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kumimoji="1" lang="bg-BG" altLang="en-US" sz="2000" b="1" smtClean="0"/>
              <a:t>Добре</a:t>
            </a:r>
          </a:p>
          <a:p>
            <a:pPr algn="r" rtl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kumimoji="1" lang="bg-BG" altLang="en-US" sz="2000" b="1" smtClean="0"/>
              <a:t>Дошли!</a:t>
            </a:r>
            <a:r>
              <a:rPr kumimoji="1" lang="de-DE" altLang="en-US" sz="1800" smtClean="0"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4" name="Object 18"/>
          <p:cNvGraphicFramePr>
            <a:graphicFrameLocks noChangeAspect="1"/>
          </p:cNvGraphicFramePr>
          <p:nvPr userDrawn="1"/>
        </p:nvGraphicFramePr>
        <p:xfrm>
          <a:off x="4271963" y="344488"/>
          <a:ext cx="1219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1" name="Clip" r:id="rId5" imgW="5349875" imgH="2911475" progId="MS_ClipArt_Gallery.2">
                  <p:embed/>
                </p:oleObj>
              </mc:Choice>
              <mc:Fallback>
                <p:oleObj name="Clip" r:id="rId5" imgW="5349875" imgH="2911475" progId="MS_ClipArt_Gallery.2">
                  <p:embed/>
                  <p:pic>
                    <p:nvPicPr>
                      <p:cNvPr id="308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344488"/>
                        <a:ext cx="1219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911225"/>
            <a:ext cx="81121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4"/>
          <p:cNvSpPr txBox="1">
            <a:spLocks noChangeArrowheads="1"/>
          </p:cNvSpPr>
          <p:nvPr userDrawn="1"/>
        </p:nvSpPr>
        <p:spPr bwMode="auto">
          <a:xfrm>
            <a:off x="2209800" y="985838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Monotype Sorts" pitchFamily="2" charset="2"/>
              <a:buNone/>
              <a:defRPr/>
            </a:pPr>
            <a:r>
              <a:rPr lang="bg-BG" altLang="en-US" smtClean="0">
                <a:solidFill>
                  <a:schemeClr val="bg1"/>
                </a:solidFill>
              </a:rPr>
              <a:t>Химически факултет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0" y="1828800"/>
            <a:ext cx="4090988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1438" y="1828800"/>
            <a:ext cx="4090987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7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2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8050" y="1828800"/>
            <a:ext cx="4090988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1438" y="1828800"/>
            <a:ext cx="4090987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0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08050" y="1828800"/>
            <a:ext cx="4090988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1438" y="1828800"/>
            <a:ext cx="4090987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08050" y="4038600"/>
            <a:ext cx="4090988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438" y="4038600"/>
            <a:ext cx="4090987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5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635000" cy="6858000"/>
          </a:xfrm>
          <a:prstGeom prst="rect">
            <a:avLst/>
          </a:prstGeom>
          <a:solidFill>
            <a:srgbClr val="98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4" name="Freeform 14"/>
          <p:cNvSpPr>
            <a:spLocks/>
          </p:cNvSpPr>
          <p:nvPr/>
        </p:nvSpPr>
        <p:spPr bwMode="auto">
          <a:xfrm>
            <a:off x="217488" y="0"/>
            <a:ext cx="3983037" cy="863600"/>
          </a:xfrm>
          <a:custGeom>
            <a:avLst/>
            <a:gdLst>
              <a:gd name="T0" fmla="*/ 2147483646 w 1728"/>
              <a:gd name="T1" fmla="*/ 0 h 735"/>
              <a:gd name="T2" fmla="*/ 2147483646 w 1728"/>
              <a:gd name="T3" fmla="*/ 2147483646 h 735"/>
              <a:gd name="T4" fmla="*/ 2147483646 w 1728"/>
              <a:gd name="T5" fmla="*/ 2147483646 h 735"/>
              <a:gd name="T6" fmla="*/ 2147483646 w 1728"/>
              <a:gd name="T7" fmla="*/ 2147483646 h 735"/>
              <a:gd name="T8" fmla="*/ 2147483646 w 1728"/>
              <a:gd name="T9" fmla="*/ 2147483646 h 735"/>
              <a:gd name="T10" fmla="*/ 2147483646 w 1728"/>
              <a:gd name="T11" fmla="*/ 2147483646 h 735"/>
              <a:gd name="T12" fmla="*/ 2147483646 w 1728"/>
              <a:gd name="T13" fmla="*/ 2147483646 h 735"/>
              <a:gd name="T14" fmla="*/ 2147483646 w 1728"/>
              <a:gd name="T15" fmla="*/ 2147483646 h 735"/>
              <a:gd name="T16" fmla="*/ 2147483646 w 1728"/>
              <a:gd name="T17" fmla="*/ 2147483646 h 735"/>
              <a:gd name="T18" fmla="*/ 0 w 1728"/>
              <a:gd name="T19" fmla="*/ 2147483646 h 735"/>
              <a:gd name="T20" fmla="*/ 0 w 1728"/>
              <a:gd name="T21" fmla="*/ 2147483646 h 735"/>
              <a:gd name="T22" fmla="*/ 0 w 1728"/>
              <a:gd name="T23" fmla="*/ 0 h 735"/>
              <a:gd name="T24" fmla="*/ 2147483646 w 1728"/>
              <a:gd name="T25" fmla="*/ 0 h 7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728" h="735">
                <a:moveTo>
                  <a:pt x="1728" y="0"/>
                </a:moveTo>
                <a:lnTo>
                  <a:pt x="1728" y="480"/>
                </a:lnTo>
                <a:lnTo>
                  <a:pt x="380" y="482"/>
                </a:lnTo>
                <a:lnTo>
                  <a:pt x="354" y="480"/>
                </a:lnTo>
                <a:lnTo>
                  <a:pt x="308" y="489"/>
                </a:lnTo>
                <a:cubicBezTo>
                  <a:pt x="290" y="498"/>
                  <a:pt x="263" y="513"/>
                  <a:pt x="246" y="531"/>
                </a:cubicBezTo>
                <a:cubicBezTo>
                  <a:pt x="229" y="549"/>
                  <a:pt x="215" y="574"/>
                  <a:pt x="206" y="597"/>
                </a:cubicBezTo>
                <a:cubicBezTo>
                  <a:pt x="197" y="620"/>
                  <a:pt x="194" y="643"/>
                  <a:pt x="192" y="666"/>
                </a:cubicBezTo>
                <a:lnTo>
                  <a:pt x="192" y="735"/>
                </a:lnTo>
                <a:lnTo>
                  <a:pt x="0" y="735"/>
                </a:lnTo>
                <a:lnTo>
                  <a:pt x="0" y="480"/>
                </a:lnTo>
                <a:lnTo>
                  <a:pt x="0" y="0"/>
                </a:lnTo>
                <a:lnTo>
                  <a:pt x="1728" y="0"/>
                </a:lnTo>
                <a:close/>
              </a:path>
            </a:pathLst>
          </a:custGeom>
          <a:solidFill>
            <a:srgbClr val="98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1063625"/>
            <a:ext cx="9245600" cy="322263"/>
            <a:chOff x="0" y="1247"/>
            <a:chExt cx="5376" cy="203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10800000">
              <a:off x="0" y="1250"/>
              <a:ext cx="5136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10800000" flipH="1">
              <a:off x="5128" y="1247"/>
              <a:ext cx="248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0" y="3133725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6616700" y="6569075"/>
            <a:ext cx="3141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bg-BG" altLang="en-US" sz="1400" smtClean="0"/>
              <a:t>КСК 2016</a:t>
            </a:r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 userDrawn="1"/>
        </p:nvGraphicFramePr>
        <p:xfrm>
          <a:off x="165100" y="149225"/>
          <a:ext cx="812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08" name="Bitmap Image" r:id="rId3" imgW="8449854" imgH="8714286" progId="Paint.Picture">
                  <p:embed/>
                </p:oleObj>
              </mc:Choice>
              <mc:Fallback>
                <p:oleObj name="Bitmap Image" r:id="rId3" imgW="8449854" imgH="8714286" progId="Paint.Picture">
                  <p:embed/>
                  <p:pic>
                    <p:nvPicPr>
                      <p:cNvPr id="512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49225"/>
                        <a:ext cx="812800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1085850" y="125413"/>
            <a:ext cx="310356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40000"/>
              </a:lnSpc>
              <a:buClrTx/>
              <a:buSzTx/>
              <a:buFontTx/>
              <a:buNone/>
              <a:defRPr/>
            </a:pPr>
            <a:r>
              <a:rPr kumimoji="1" lang="de-DE" altLang="en-US" sz="1800" b="1" smtClean="0">
                <a:cs typeface="Arial" panose="020B0604020202020204" pitchFamily="34" charset="0"/>
              </a:rPr>
              <a:t>Пловдивски Университет</a:t>
            </a:r>
            <a:r>
              <a:rPr kumimoji="1" lang="de-DE" altLang="en-US" sz="2000" b="1" smtClean="0">
                <a:cs typeface="Arial" panose="020B0604020202020204" pitchFamily="34" charset="0"/>
              </a:rPr>
              <a:t>   </a:t>
            </a:r>
            <a:r>
              <a:rPr kumimoji="1" lang="de-DE" altLang="en-US" sz="2000" smtClean="0">
                <a:cs typeface="Arial" panose="020B0604020202020204" pitchFamily="34" charset="0"/>
              </a:rPr>
              <a:t/>
            </a:r>
            <a:br>
              <a:rPr kumimoji="1" lang="de-DE" altLang="en-US" sz="2000" smtClean="0">
                <a:cs typeface="Arial" panose="020B0604020202020204" pitchFamily="34" charset="0"/>
              </a:rPr>
            </a:br>
            <a:r>
              <a:rPr kumimoji="1" lang="de-DE" altLang="en-US" smtClean="0">
                <a:cs typeface="Arial" panose="020B0604020202020204" pitchFamily="34" charset="0"/>
              </a:rPr>
              <a:t/>
            </a:r>
            <a:br>
              <a:rPr kumimoji="1" lang="de-DE" altLang="en-US" smtClean="0">
                <a:cs typeface="Arial" panose="020B0604020202020204" pitchFamily="34" charset="0"/>
              </a:rPr>
            </a:br>
            <a:r>
              <a:rPr kumimoji="1" lang="de-DE" altLang="en-US" sz="1800" smtClean="0">
                <a:cs typeface="Arial" panose="020B0604020202020204" pitchFamily="34" charset="0"/>
              </a:rPr>
              <a:t> </a:t>
            </a:r>
            <a:r>
              <a:rPr kumimoji="1" lang="de-DE" altLang="en-US" sz="1800" b="1" smtClean="0">
                <a:cs typeface="Arial" panose="020B0604020202020204" pitchFamily="34" charset="0"/>
              </a:rPr>
              <a:t>„П. Хилендарски“</a:t>
            </a:r>
            <a:r>
              <a:rPr kumimoji="1" lang="de-DE" altLang="en-US" smtClean="0">
                <a:cs typeface="Arial" panose="020B0604020202020204" pitchFamily="34" charset="0"/>
              </a:rPr>
              <a:t> </a:t>
            </a:r>
            <a:r>
              <a:rPr kumimoji="1" lang="de-DE" altLang="en-US" sz="2000" smtClean="0"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>
            <a:off x="5353050" y="128588"/>
            <a:ext cx="34956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kumimoji="1" lang="bg-BG" altLang="en-US" sz="2000" b="1" smtClean="0"/>
              <a:t>Добре</a:t>
            </a:r>
          </a:p>
          <a:p>
            <a:pPr algn="r" rtl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kumimoji="1" lang="bg-BG" altLang="en-US" sz="2000" b="1" smtClean="0"/>
              <a:t>Дошли!</a:t>
            </a:r>
            <a:r>
              <a:rPr kumimoji="1" lang="de-DE" altLang="en-US" sz="1800" smtClean="0"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3" name="Object 18"/>
          <p:cNvGraphicFramePr>
            <a:graphicFrameLocks noChangeAspect="1"/>
          </p:cNvGraphicFramePr>
          <p:nvPr userDrawn="1"/>
        </p:nvGraphicFramePr>
        <p:xfrm>
          <a:off x="4271963" y="344488"/>
          <a:ext cx="1219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09" name="Clip" r:id="rId5" imgW="5349875" imgH="2911475" progId="MS_ClipArt_Gallery.2">
                  <p:embed/>
                </p:oleObj>
              </mc:Choice>
              <mc:Fallback>
                <p:oleObj name="Clip" r:id="rId5" imgW="5349875" imgH="2911475" progId="MS_ClipArt_Gallery.2">
                  <p:embed/>
                  <p:pic>
                    <p:nvPicPr>
                      <p:cNvPr id="513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344488"/>
                        <a:ext cx="1219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352" y="61696"/>
            <a:ext cx="8915400" cy="8026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980C6-0FCB-443C-B5A1-A5AE502A0FD1}" type="datetime1">
              <a:rPr lang="en-US"/>
              <a:pPr>
                <a:defRPr/>
              </a:pPr>
              <a:t>04-Jul-18</a:t>
            </a:fld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BF8F4-A134-4FFC-83F4-755BC8069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635000" cy="6858000"/>
          </a:xfrm>
          <a:prstGeom prst="rect">
            <a:avLst/>
          </a:prstGeom>
          <a:solidFill>
            <a:srgbClr val="98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7" name="Freeform 3"/>
          <p:cNvSpPr>
            <a:spLocks/>
          </p:cNvSpPr>
          <p:nvPr/>
        </p:nvSpPr>
        <p:spPr bwMode="auto">
          <a:xfrm>
            <a:off x="217488" y="0"/>
            <a:ext cx="3983037" cy="863600"/>
          </a:xfrm>
          <a:custGeom>
            <a:avLst/>
            <a:gdLst>
              <a:gd name="T0" fmla="*/ 2147483646 w 1728"/>
              <a:gd name="T1" fmla="*/ 0 h 735"/>
              <a:gd name="T2" fmla="*/ 2147483646 w 1728"/>
              <a:gd name="T3" fmla="*/ 2147483646 h 735"/>
              <a:gd name="T4" fmla="*/ 2147483646 w 1728"/>
              <a:gd name="T5" fmla="*/ 2147483646 h 735"/>
              <a:gd name="T6" fmla="*/ 2147483646 w 1728"/>
              <a:gd name="T7" fmla="*/ 2147483646 h 735"/>
              <a:gd name="T8" fmla="*/ 2147483646 w 1728"/>
              <a:gd name="T9" fmla="*/ 2147483646 h 735"/>
              <a:gd name="T10" fmla="*/ 2147483646 w 1728"/>
              <a:gd name="T11" fmla="*/ 2147483646 h 735"/>
              <a:gd name="T12" fmla="*/ 2147483646 w 1728"/>
              <a:gd name="T13" fmla="*/ 2147483646 h 735"/>
              <a:gd name="T14" fmla="*/ 2147483646 w 1728"/>
              <a:gd name="T15" fmla="*/ 2147483646 h 735"/>
              <a:gd name="T16" fmla="*/ 2147483646 w 1728"/>
              <a:gd name="T17" fmla="*/ 2147483646 h 735"/>
              <a:gd name="T18" fmla="*/ 0 w 1728"/>
              <a:gd name="T19" fmla="*/ 2147483646 h 735"/>
              <a:gd name="T20" fmla="*/ 0 w 1728"/>
              <a:gd name="T21" fmla="*/ 2147483646 h 735"/>
              <a:gd name="T22" fmla="*/ 0 w 1728"/>
              <a:gd name="T23" fmla="*/ 0 h 735"/>
              <a:gd name="T24" fmla="*/ 2147483646 w 1728"/>
              <a:gd name="T25" fmla="*/ 0 h 7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728" h="735">
                <a:moveTo>
                  <a:pt x="1728" y="0"/>
                </a:moveTo>
                <a:lnTo>
                  <a:pt x="1728" y="480"/>
                </a:lnTo>
                <a:lnTo>
                  <a:pt x="380" y="482"/>
                </a:lnTo>
                <a:lnTo>
                  <a:pt x="354" y="480"/>
                </a:lnTo>
                <a:lnTo>
                  <a:pt x="308" y="489"/>
                </a:lnTo>
                <a:cubicBezTo>
                  <a:pt x="290" y="498"/>
                  <a:pt x="263" y="513"/>
                  <a:pt x="246" y="531"/>
                </a:cubicBezTo>
                <a:cubicBezTo>
                  <a:pt x="229" y="549"/>
                  <a:pt x="215" y="574"/>
                  <a:pt x="206" y="597"/>
                </a:cubicBezTo>
                <a:cubicBezTo>
                  <a:pt x="197" y="620"/>
                  <a:pt x="194" y="643"/>
                  <a:pt x="192" y="666"/>
                </a:cubicBezTo>
                <a:lnTo>
                  <a:pt x="192" y="735"/>
                </a:lnTo>
                <a:lnTo>
                  <a:pt x="0" y="735"/>
                </a:lnTo>
                <a:lnTo>
                  <a:pt x="0" y="480"/>
                </a:lnTo>
                <a:lnTo>
                  <a:pt x="0" y="0"/>
                </a:lnTo>
                <a:lnTo>
                  <a:pt x="1728" y="0"/>
                </a:lnTo>
                <a:close/>
              </a:path>
            </a:pathLst>
          </a:custGeom>
          <a:solidFill>
            <a:srgbClr val="98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1063625"/>
            <a:ext cx="9245600" cy="322263"/>
            <a:chOff x="0" y="1247"/>
            <a:chExt cx="5376" cy="203"/>
          </a:xfrm>
        </p:grpSpPr>
        <p:sp>
          <p:nvSpPr>
            <p:cNvPr id="1036" name="AutoShape 5"/>
            <p:cNvSpPr>
              <a:spLocks noChangeArrowheads="1"/>
            </p:cNvSpPr>
            <p:nvPr/>
          </p:nvSpPr>
          <p:spPr bwMode="auto">
            <a:xfrm rot="10800000">
              <a:off x="0" y="1250"/>
              <a:ext cx="5136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37" name="AutoShape 6"/>
            <p:cNvSpPr>
              <a:spLocks noChangeArrowheads="1"/>
            </p:cNvSpPr>
            <p:nvPr/>
          </p:nvSpPr>
          <p:spPr bwMode="auto">
            <a:xfrm rot="10800000" flipH="1">
              <a:off x="5128" y="1247"/>
              <a:ext cx="248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1828800"/>
            <a:ext cx="83343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9"/>
          <p:cNvSpPr>
            <a:spLocks noChangeArrowheads="1"/>
          </p:cNvSpPr>
          <p:nvPr userDrawn="1"/>
        </p:nvSpPr>
        <p:spPr bwMode="auto">
          <a:xfrm>
            <a:off x="0" y="3133725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1" name="Text Box 11"/>
          <p:cNvSpPr txBox="1">
            <a:spLocks noChangeArrowheads="1"/>
          </p:cNvSpPr>
          <p:nvPr userDrawn="1"/>
        </p:nvSpPr>
        <p:spPr bwMode="auto">
          <a:xfrm>
            <a:off x="6616700" y="6569075"/>
            <a:ext cx="3141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bg-BG" altLang="en-US" sz="1400" dirty="0" smtClean="0"/>
              <a:t>201</a:t>
            </a:r>
            <a:r>
              <a:rPr lang="en-US" altLang="en-US" sz="1400" dirty="0" smtClean="0"/>
              <a:t>7</a:t>
            </a:r>
            <a:endParaRPr lang="bg-BG" altLang="en-US" sz="1400" dirty="0" smtClean="0"/>
          </a:p>
        </p:txBody>
      </p:sp>
      <p:graphicFrame>
        <p:nvGraphicFramePr>
          <p:cNvPr id="1032" name="Object 12"/>
          <p:cNvGraphicFramePr>
            <a:graphicFrameLocks noChangeAspect="1"/>
          </p:cNvGraphicFramePr>
          <p:nvPr userDrawn="1"/>
        </p:nvGraphicFramePr>
        <p:xfrm>
          <a:off x="165100" y="149225"/>
          <a:ext cx="812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Bitmap Image" r:id="rId12" imgW="8449854" imgH="8714286" progId="Paint.Picture">
                  <p:embed/>
                </p:oleObj>
              </mc:Choice>
              <mc:Fallback>
                <p:oleObj name="Bitmap Image" r:id="rId12" imgW="8449854" imgH="8714286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49225"/>
                        <a:ext cx="812800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13"/>
          <p:cNvSpPr>
            <a:spLocks noChangeArrowheads="1"/>
          </p:cNvSpPr>
          <p:nvPr userDrawn="1"/>
        </p:nvSpPr>
        <p:spPr bwMode="auto">
          <a:xfrm>
            <a:off x="1085850" y="125413"/>
            <a:ext cx="310356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40000"/>
              </a:lnSpc>
              <a:buClrTx/>
              <a:buSzTx/>
              <a:buFontTx/>
              <a:buNone/>
              <a:defRPr/>
            </a:pPr>
            <a:r>
              <a:rPr kumimoji="1" lang="de-DE" altLang="en-US" sz="1800" b="1" smtClean="0">
                <a:cs typeface="Arial" panose="020B0604020202020204" pitchFamily="34" charset="0"/>
              </a:rPr>
              <a:t>Пловдивски Университет</a:t>
            </a:r>
            <a:r>
              <a:rPr kumimoji="1" lang="de-DE" altLang="en-US" sz="2000" b="1" smtClean="0">
                <a:cs typeface="Arial" panose="020B0604020202020204" pitchFamily="34" charset="0"/>
              </a:rPr>
              <a:t>   </a:t>
            </a:r>
            <a:r>
              <a:rPr kumimoji="1" lang="de-DE" altLang="en-US" sz="2000" smtClean="0">
                <a:cs typeface="Arial" panose="020B0604020202020204" pitchFamily="34" charset="0"/>
              </a:rPr>
              <a:t/>
            </a:r>
            <a:br>
              <a:rPr kumimoji="1" lang="de-DE" altLang="en-US" sz="2000" smtClean="0">
                <a:cs typeface="Arial" panose="020B0604020202020204" pitchFamily="34" charset="0"/>
              </a:rPr>
            </a:br>
            <a:r>
              <a:rPr kumimoji="1" lang="de-DE" altLang="en-US" smtClean="0">
                <a:cs typeface="Arial" panose="020B0604020202020204" pitchFamily="34" charset="0"/>
              </a:rPr>
              <a:t/>
            </a:r>
            <a:br>
              <a:rPr kumimoji="1" lang="de-DE" altLang="en-US" smtClean="0">
                <a:cs typeface="Arial" panose="020B0604020202020204" pitchFamily="34" charset="0"/>
              </a:rPr>
            </a:br>
            <a:r>
              <a:rPr kumimoji="1" lang="de-DE" altLang="en-US" sz="1800" smtClean="0">
                <a:cs typeface="Arial" panose="020B0604020202020204" pitchFamily="34" charset="0"/>
              </a:rPr>
              <a:t> </a:t>
            </a:r>
            <a:r>
              <a:rPr kumimoji="1" lang="de-DE" altLang="en-US" sz="1800" b="1" smtClean="0">
                <a:cs typeface="Arial" panose="020B0604020202020204" pitchFamily="34" charset="0"/>
              </a:rPr>
              <a:t>„П. Хилендарски“</a:t>
            </a:r>
            <a:r>
              <a:rPr kumimoji="1" lang="de-DE" altLang="en-US" smtClean="0">
                <a:cs typeface="Arial" panose="020B0604020202020204" pitchFamily="34" charset="0"/>
              </a:rPr>
              <a:t> </a:t>
            </a:r>
            <a:r>
              <a:rPr kumimoji="1" lang="de-DE" altLang="en-US" sz="2000" smtClean="0"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034" name="Rectangle 17"/>
          <p:cNvSpPr>
            <a:spLocks noChangeArrowheads="1"/>
          </p:cNvSpPr>
          <p:nvPr userDrawn="1"/>
        </p:nvSpPr>
        <p:spPr bwMode="auto">
          <a:xfrm>
            <a:off x="5353050" y="128588"/>
            <a:ext cx="34956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kumimoji="1" lang="bg-BG" altLang="en-US" sz="2000" b="1" smtClean="0"/>
              <a:t>Добре</a:t>
            </a:r>
          </a:p>
          <a:p>
            <a:pPr algn="r" rtl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kumimoji="1" lang="bg-BG" altLang="en-US" sz="2000" b="1" smtClean="0"/>
              <a:t>Дошли!</a:t>
            </a:r>
            <a:r>
              <a:rPr kumimoji="1" lang="de-DE" altLang="en-US" sz="1800" smtClean="0"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035" name="Object 18"/>
          <p:cNvGraphicFramePr>
            <a:graphicFrameLocks noChangeAspect="1"/>
          </p:cNvGraphicFramePr>
          <p:nvPr userDrawn="1"/>
        </p:nvGraphicFramePr>
        <p:xfrm>
          <a:off x="4271963" y="344488"/>
          <a:ext cx="1219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Clip" r:id="rId14" imgW="5349875" imgH="2911475" progId="MS_ClipArt_Gallery.2">
                  <p:embed/>
                </p:oleObj>
              </mc:Choice>
              <mc:Fallback>
                <p:oleObj name="Clip" r:id="rId14" imgW="5349875" imgH="2911475" progId="MS_ClipArt_Gallery.2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344488"/>
                        <a:ext cx="1219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3" r:id="rId8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jpeg"/><Relationship Id="rId9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38275"/>
            <a:ext cx="8315325" cy="5419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76400"/>
            <a:ext cx="8670925" cy="4267200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ПОГОВОРИМ ЗА </a:t>
            </a:r>
            <a:r>
              <a:rPr lang="bg-BG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</a:t>
            </a:r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44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77" y="109330"/>
            <a:ext cx="8792308" cy="1541176"/>
          </a:xfrm>
        </p:spPr>
        <p:txBody>
          <a:bodyPr/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21677" y="4489609"/>
            <a:ext cx="635215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unable to describe 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 between measurements.</a:t>
            </a:r>
          </a:p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</a:t>
            </a:r>
            <a:b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EVERYTHING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7188" b="1"/>
          <a:stretch/>
        </p:blipFill>
        <p:spPr>
          <a:xfrm>
            <a:off x="304800" y="1524000"/>
            <a:ext cx="5918394" cy="2836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85562"/>
            <a:ext cx="2574187" cy="40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10" y="1341633"/>
            <a:ext cx="9153990" cy="549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528706"/>
            <a:ext cx="8054600" cy="4971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646" y="1083067"/>
            <a:ext cx="76295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558"/>
          <a:stretch/>
        </p:blipFill>
        <p:spPr>
          <a:xfrm>
            <a:off x="977900" y="990600"/>
            <a:ext cx="7581900" cy="61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119062"/>
            <a:ext cx="928687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30000" r="10739" b="30000"/>
          <a:stretch/>
        </p:blipFill>
        <p:spPr>
          <a:xfrm>
            <a:off x="6000559" y="4343400"/>
            <a:ext cx="3839087" cy="191954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4001356"/>
            <a:ext cx="3045558" cy="281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1473606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ФИПРОНИЛ</a:t>
            </a:r>
            <a:endParaRPr lang="bg-B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25" y="1676034"/>
            <a:ext cx="2619375" cy="2066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125" r="15205"/>
          <a:stretch/>
        </p:blipFill>
        <p:spPr>
          <a:xfrm>
            <a:off x="10449" y="1895475"/>
            <a:ext cx="2635250" cy="4459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350" y="1895475"/>
            <a:ext cx="29432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TextBox 6"/>
          <p:cNvSpPr txBox="1"/>
          <p:nvPr/>
        </p:nvSpPr>
        <p:spPr>
          <a:xfrm>
            <a:off x="3505200" y="1473606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ФИПРОНИЛ</a:t>
            </a:r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2125" r="15205"/>
          <a:stretch/>
        </p:blipFill>
        <p:spPr>
          <a:xfrm>
            <a:off x="10449" y="1895475"/>
            <a:ext cx="2635250" cy="44591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1" y="2209800"/>
            <a:ext cx="3048000" cy="373380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КАТЕДРА ОРГАНИЧНА ХИМИЯ </a:t>
            </a:r>
          </a:p>
          <a:p>
            <a:pPr marL="0" indent="0">
              <a:buNone/>
            </a:pPr>
            <a:r>
              <a:rPr lang="bg-BG" dirty="0" smtClean="0"/>
              <a:t>Може да го синтезира  !!!</a:t>
            </a:r>
            <a:endParaRPr lang="bg-B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/>
          <a:stretch/>
        </p:blipFill>
        <p:spPr>
          <a:xfrm>
            <a:off x="5791200" y="1605805"/>
            <a:ext cx="3850583" cy="50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30000" r="10739" b="30000"/>
          <a:stretch/>
        </p:blipFill>
        <p:spPr>
          <a:xfrm>
            <a:off x="6000559" y="4343400"/>
            <a:ext cx="3839087" cy="1919544"/>
          </a:xfrm>
        </p:spPr>
      </p:pic>
      <p:sp>
        <p:nvSpPr>
          <p:cNvPr id="7" name="TextBox 6"/>
          <p:cNvSpPr txBox="1"/>
          <p:nvPr/>
        </p:nvSpPr>
        <p:spPr>
          <a:xfrm>
            <a:off x="3505200" y="1473606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ФИПРОНИЛ</a:t>
            </a:r>
            <a:endParaRPr lang="bg-BG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257799" y="1946401"/>
            <a:ext cx="458184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bg-BG" kern="0" dirty="0" smtClean="0"/>
              <a:t>КАТЕДРА </a:t>
            </a:r>
            <a:br>
              <a:rPr lang="bg-BG" kern="0" dirty="0" smtClean="0"/>
            </a:br>
            <a:r>
              <a:rPr lang="bg-BG" kern="0" dirty="0" smtClean="0"/>
              <a:t>ФИЗИКОХИМИЯ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bg-BG" kern="0" dirty="0" smtClean="0"/>
              <a:t>Може да го характеризира  !!!</a:t>
            </a:r>
            <a:endParaRPr lang="bg-BG" kern="0" dirty="0"/>
          </a:p>
        </p:txBody>
      </p:sp>
      <p:pic>
        <p:nvPicPr>
          <p:cNvPr id="12" name="Picture 6" descr="staff-20161004_105428_001_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8"/>
          <a:stretch/>
        </p:blipFill>
        <p:spPr bwMode="auto">
          <a:xfrm>
            <a:off x="136418" y="1898811"/>
            <a:ext cx="4343400" cy="34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20161004_0859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434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417638"/>
            <a:ext cx="3700419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005940"/>
            <a:ext cx="28638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25" y="1676034"/>
            <a:ext cx="2619375" cy="206692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36538" y="4191000"/>
            <a:ext cx="3048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bg-BG" kern="0" dirty="0" smtClean="0"/>
              <a:t>КАТЕДРА ХИМИЧНА ТЕХНОЛОГИЯ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bg-BG" kern="0" dirty="0" smtClean="0"/>
              <a:t>Може да го определи в храни  !!!</a:t>
            </a:r>
            <a:endParaRPr lang="bg-BG" kern="0" dirty="0"/>
          </a:p>
        </p:txBody>
      </p:sp>
    </p:spTree>
    <p:extLst>
      <p:ext uri="{BB962C8B-B14F-4D97-AF65-F5344CB8AC3E}">
        <p14:creationId xmlns:p14="http://schemas.microsoft.com/office/powerpoint/2010/main" val="12419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 smtClean="0"/>
              <a:t>МОЖЕ ЛИ ДА ВИДИМ ФИПРОНИЛА ?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7391" y="1992790"/>
            <a:ext cx="4091619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2743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A = 0.1 nm= 10</a:t>
            </a:r>
            <a:r>
              <a:rPr lang="en-US" baseline="30000" dirty="0" smtClean="0"/>
              <a:t>-10</a:t>
            </a:r>
            <a:r>
              <a:rPr lang="en-US" dirty="0" smtClean="0"/>
              <a:t>m</a:t>
            </a:r>
            <a:endParaRPr lang="bg-BG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8107"/>
          <a:stretch/>
        </p:blipFill>
        <p:spPr>
          <a:xfrm>
            <a:off x="5491163" y="3616026"/>
            <a:ext cx="4110037" cy="2361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607074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Земя – Слънце </a:t>
            </a:r>
            <a:r>
              <a:rPr lang="en-US" dirty="0" smtClean="0"/>
              <a:t>= </a:t>
            </a:r>
            <a:r>
              <a:rPr lang="bg-BG" dirty="0" smtClean="0"/>
              <a:t>15 10</a:t>
            </a:r>
            <a:r>
              <a:rPr lang="en-US" baseline="30000" dirty="0" smtClean="0"/>
              <a:t>10</a:t>
            </a:r>
            <a:r>
              <a:rPr lang="en-US" dirty="0" smtClean="0"/>
              <a:t>m</a:t>
            </a:r>
            <a:endParaRPr lang="bg-BG" baseline="30000" dirty="0"/>
          </a:p>
        </p:txBody>
      </p:sp>
    </p:spTree>
    <p:extLst>
      <p:ext uri="{BB962C8B-B14F-4D97-AF65-F5344CB8AC3E}">
        <p14:creationId xmlns:p14="http://schemas.microsoft.com/office/powerpoint/2010/main" val="3732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 smtClean="0"/>
              <a:t>МОЖЕ ЛИ ДА ВИДИМ ФИПРОНИЛА ?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" y="2343667"/>
            <a:ext cx="4479925" cy="4496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835" y="3572838"/>
            <a:ext cx="5634055" cy="1453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066" y="5018868"/>
            <a:ext cx="5569824" cy="10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140" name="Rectangle 4"/>
          <p:cNvSpPr>
            <a:spLocks noChangeArrowheads="1"/>
          </p:cNvSpPr>
          <p:nvPr/>
        </p:nvSpPr>
        <p:spPr bwMode="auto">
          <a:xfrm>
            <a:off x="2362200" y="152400"/>
            <a:ext cx="76073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bg-BG" altLang="en-US" sz="5400" b="1"/>
              <a:t>БРАВО ОЛИМПИЙЦИ!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31788" y="3925888"/>
            <a:ext cx="8986837" cy="2562225"/>
            <a:chOff x="165" y="2421"/>
            <a:chExt cx="5661" cy="1614"/>
          </a:xfrm>
        </p:grpSpPr>
        <p:sp>
          <p:nvSpPr>
            <p:cNvPr id="8199" name="Rectangle 6"/>
            <p:cNvSpPr>
              <a:spLocks noChangeArrowheads="1"/>
            </p:cNvSpPr>
            <p:nvPr/>
          </p:nvSpPr>
          <p:spPr bwMode="auto">
            <a:xfrm>
              <a:off x="1730" y="2421"/>
              <a:ext cx="4096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bg-BG" altLang="en-US" sz="2400"/>
                <a:t>ПЛОВДИВСКИ УНИВЕРСИТЕТ</a:t>
              </a:r>
              <a:br>
                <a:rPr lang="bg-BG" altLang="en-US" sz="2400"/>
              </a:br>
              <a:r>
                <a:rPr lang="bg-BG" altLang="en-US" sz="2400" b="1"/>
                <a:t> </a:t>
              </a:r>
              <a:r>
                <a:rPr lang="bg-BG" altLang="en-US" sz="2400" b="1" i="1"/>
                <a:t>“Паисий Хилендарски”</a:t>
              </a:r>
              <a:br>
                <a:rPr lang="bg-BG" altLang="en-US" sz="2400" b="1" i="1"/>
              </a:br>
              <a:r>
                <a:rPr lang="bg-BG" altLang="en-US" sz="2400" b="1" i="1"/>
                <a:t>ХИМИЧЕСКИ ФАКУЛТЕТ </a:t>
              </a:r>
              <a:r>
                <a:rPr lang="bg-BG" altLang="en-US" sz="3200" b="1"/>
                <a:t> </a:t>
              </a:r>
              <a:endParaRPr lang="de-DE" altLang="en-US" sz="3600" b="1"/>
            </a:p>
          </p:txBody>
        </p:sp>
        <p:graphicFrame>
          <p:nvGraphicFramePr>
            <p:cNvPr id="8200" name="Object 7"/>
            <p:cNvGraphicFramePr>
              <a:graphicFrameLocks noChangeAspect="1"/>
            </p:cNvGraphicFramePr>
            <p:nvPr/>
          </p:nvGraphicFramePr>
          <p:xfrm>
            <a:off x="165" y="2701"/>
            <a:ext cx="1341" cy="1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" name="Bitmap Image" r:id="rId5" imgW="8449854" imgH="8714286" progId="Paint.Picture">
                    <p:embed/>
                  </p:oleObj>
                </mc:Choice>
                <mc:Fallback>
                  <p:oleObj name="Bitmap Image" r:id="rId5" imgW="8449854" imgH="8714286" progId="Paint.Picture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" y="2701"/>
                          <a:ext cx="1341" cy="133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0" y="3133725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 typeface="Monotype Sorts" pitchFamily="2" charset="2"/>
              <a:buChar char="l"/>
            </a:pPr>
            <a:endParaRPr lang="en-US" altLang="en-US" sz="2400"/>
          </a:p>
        </p:txBody>
      </p:sp>
      <p:sp>
        <p:nvSpPr>
          <p:cNvPr id="1371149" name="AutoShape 1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816225" y="990600"/>
            <a:ext cx="6632575" cy="26749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10000"/>
              </a:lnSpc>
            </a:pPr>
            <a:r>
              <a:rPr lang="bg-BG" altLang="en-US" sz="2300" b="0" i="1" dirty="0" smtClean="0"/>
              <a:t>НАГРАЖДАВАНЕ НА УЧАСТНИЦИТЕ </a:t>
            </a:r>
            <a:br>
              <a:rPr lang="bg-BG" altLang="en-US" sz="2300" b="0" i="1" dirty="0" smtClean="0"/>
            </a:br>
            <a:r>
              <a:rPr lang="bg-BG" altLang="en-US" sz="2300" b="0" i="1" dirty="0" smtClean="0"/>
              <a:t>в</a:t>
            </a:r>
            <a:br>
              <a:rPr lang="bg-BG" altLang="en-US" sz="2300" b="0" i="1" dirty="0" smtClean="0"/>
            </a:br>
            <a:r>
              <a:rPr lang="bg-BG" altLang="en-US" sz="2300" b="0" i="1" dirty="0" smtClean="0"/>
              <a:t>ОБЛАСТНИЯ КРЪГ НА ОЛИМПИАДАТА ПО </a:t>
            </a:r>
            <a:r>
              <a:rPr lang="bg-BG" altLang="en-US" sz="2300" b="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ХИМИЯ И ОПАЗВАНЕ НА ОКОЛНАТА СРЕДА</a:t>
            </a:r>
            <a:br>
              <a:rPr lang="bg-BG" altLang="en-US" sz="2300" b="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altLang="en-US" sz="2300" b="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март 2018 г.</a:t>
            </a:r>
            <a:endParaRPr lang="bg-BG" altLang="en-US" sz="27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8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5334000"/>
            <a:ext cx="29845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37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0" grpId="0"/>
      <p:bldP spid="13711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" y="1828800"/>
            <a:ext cx="3819525" cy="3981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9812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/>
              <a:t>МОЖЕ ЛИ ДА ПОМИРИШЕМ ФИПРОНИЛА </a:t>
            </a:r>
            <a:r>
              <a:rPr lang="en-US" sz="3600" dirty="0" smtClean="0"/>
              <a:t>???</a:t>
            </a:r>
            <a:endParaRPr lang="bg-BG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962400"/>
            <a:ext cx="5638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54" y="1576387"/>
            <a:ext cx="4762500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90800"/>
            <a:ext cx="4855007" cy="2733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8052" y="1652941"/>
            <a:ext cx="477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ВИБРАЦИОННИ ТРЕПЕНИЯ В МОЛЕКУЛИТЕ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521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" y="1828800"/>
            <a:ext cx="3819525" cy="3981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9812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/>
              <a:t>МОЖЕ ЛИ ДА ПОМИРИШЕМ ФИПРОНИЛА </a:t>
            </a:r>
            <a:r>
              <a:rPr lang="en-US" sz="3600" dirty="0" smtClean="0"/>
              <a:t>???</a:t>
            </a:r>
            <a:endParaRPr lang="bg-BG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962400"/>
            <a:ext cx="5638800" cy="2667000"/>
          </a:xfrm>
          <a:prstGeom prst="rect">
            <a:avLst/>
          </a:prstGeom>
        </p:spPr>
      </p:pic>
      <p:pic>
        <p:nvPicPr>
          <p:cNvPr id="7" name="Picture 2" descr="dimeptcdi_220V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30" y="5312386"/>
            <a:ext cx="1186168" cy="7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36" descr="co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6322" y="5327156"/>
            <a:ext cx="646188" cy="28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umass.edu/microbio/chime/new_images/an_irspc_sma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74" y="5204915"/>
            <a:ext cx="745152" cy="60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TextBox 6"/>
          <p:cNvSpPr txBox="1"/>
          <p:nvPr/>
        </p:nvSpPr>
        <p:spPr>
          <a:xfrm>
            <a:off x="3505200" y="1473606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ФИПРОНИЛ</a:t>
            </a:r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2125" r="15205"/>
          <a:stretch/>
        </p:blipFill>
        <p:spPr>
          <a:xfrm>
            <a:off x="10449" y="1895475"/>
            <a:ext cx="2635250" cy="4459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8"/>
          <a:stretch/>
        </p:blipFill>
        <p:spPr>
          <a:xfrm>
            <a:off x="2971800" y="1935271"/>
            <a:ext cx="6138863" cy="4830914"/>
          </a:xfrm>
          <a:prstGeom prst="rect">
            <a:avLst/>
          </a:prstGeom>
        </p:spPr>
      </p:pic>
      <p:pic>
        <p:nvPicPr>
          <p:cNvPr id="6" name="Picture 5" descr="DSC_0679.JPG"/>
          <p:cNvPicPr>
            <a:picLocks noChangeAspect="1"/>
          </p:cNvPicPr>
          <p:nvPr/>
        </p:nvPicPr>
        <p:blipFill rotWithShape="1">
          <a:blip r:embed="rId4" cstate="print"/>
          <a:srcRect l="-13" t="3886" r="3948" b="3886"/>
          <a:stretch/>
        </p:blipFill>
        <p:spPr>
          <a:xfrm>
            <a:off x="10449" y="3140787"/>
            <a:ext cx="5715747" cy="36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 smtClean="0"/>
              <a:t>МОЖЕ ЛИ ДА ВИДИМ ФИПРОНИЛА ?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8200"/>
            <a:ext cx="75247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313" y="1524000"/>
            <a:ext cx="6792887" cy="5468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1" y="4724400"/>
            <a:ext cx="54768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mass spec diagram"/>
          <p:cNvGrpSpPr>
            <a:grpSpLocks/>
          </p:cNvGrpSpPr>
          <p:nvPr/>
        </p:nvGrpSpPr>
        <p:grpSpPr bwMode="auto">
          <a:xfrm>
            <a:off x="795338" y="1096963"/>
            <a:ext cx="8388350" cy="5080000"/>
            <a:chOff x="414397" y="865697"/>
            <a:chExt cx="8387702" cy="5080382"/>
          </a:xfrm>
        </p:grpSpPr>
        <p:grpSp>
          <p:nvGrpSpPr>
            <p:cNvPr id="25758" name="Group 278"/>
            <p:cNvGrpSpPr>
              <a:grpSpLocks/>
            </p:cNvGrpSpPr>
            <p:nvPr/>
          </p:nvGrpSpPr>
          <p:grpSpPr bwMode="auto">
            <a:xfrm>
              <a:off x="414397" y="865697"/>
              <a:ext cx="8387702" cy="5080382"/>
              <a:chOff x="414397" y="865697"/>
              <a:chExt cx="8387702" cy="5080382"/>
            </a:xfrm>
          </p:grpSpPr>
          <p:grpSp>
            <p:nvGrpSpPr>
              <p:cNvPr id="25763" name="mass spec"/>
              <p:cNvGrpSpPr>
                <a:grpSpLocks/>
              </p:cNvGrpSpPr>
              <p:nvPr/>
            </p:nvGrpSpPr>
            <p:grpSpPr bwMode="auto">
              <a:xfrm>
                <a:off x="414397" y="865697"/>
                <a:ext cx="6992490" cy="5080382"/>
                <a:chOff x="1157684" y="879582"/>
                <a:chExt cx="6786588" cy="4930784"/>
              </a:xfrm>
            </p:grpSpPr>
            <p:sp>
              <p:nvSpPr>
                <p:cNvPr id="25775" name="Freeform 6"/>
                <p:cNvSpPr>
                  <a:spLocks/>
                </p:cNvSpPr>
                <p:nvPr/>
              </p:nvSpPr>
              <p:spPr bwMode="auto">
                <a:xfrm>
                  <a:off x="1287859" y="5342053"/>
                  <a:ext cx="371476" cy="368301"/>
                </a:xfrm>
                <a:custGeom>
                  <a:avLst/>
                  <a:gdLst>
                    <a:gd name="T0" fmla="*/ 2147483646 w 234"/>
                    <a:gd name="T1" fmla="*/ 2147483646 h 232"/>
                    <a:gd name="T2" fmla="*/ 2147483646 w 234"/>
                    <a:gd name="T3" fmla="*/ 2147483646 h 232"/>
                    <a:gd name="T4" fmla="*/ 2147483646 w 234"/>
                    <a:gd name="T5" fmla="*/ 0 h 232"/>
                    <a:gd name="T6" fmla="*/ 0 w 234"/>
                    <a:gd name="T7" fmla="*/ 2147483646 h 232"/>
                    <a:gd name="T8" fmla="*/ 2147483646 w 234"/>
                    <a:gd name="T9" fmla="*/ 2147483646 h 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4" h="232">
                      <a:moveTo>
                        <a:pt x="5" y="232"/>
                      </a:moveTo>
                      <a:lnTo>
                        <a:pt x="234" y="2"/>
                      </a:lnTo>
                      <a:lnTo>
                        <a:pt x="230" y="0"/>
                      </a:lnTo>
                      <a:lnTo>
                        <a:pt x="0" y="227"/>
                      </a:lnTo>
                      <a:lnTo>
                        <a:pt x="5" y="232"/>
                      </a:lnTo>
                      <a:close/>
                    </a:path>
                  </a:pathLst>
                </a:custGeom>
                <a:solidFill>
                  <a:srgbClr val="C4C6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76" name="Freeform 7"/>
                <p:cNvSpPr>
                  <a:spLocks/>
                </p:cNvSpPr>
                <p:nvPr/>
              </p:nvSpPr>
              <p:spPr bwMode="auto">
                <a:xfrm>
                  <a:off x="1389460" y="5364278"/>
                  <a:ext cx="285751" cy="446088"/>
                </a:xfrm>
                <a:custGeom>
                  <a:avLst/>
                  <a:gdLst>
                    <a:gd name="T0" fmla="*/ 0 w 180"/>
                    <a:gd name="T1" fmla="*/ 2147483646 h 281"/>
                    <a:gd name="T2" fmla="*/ 2147483646 w 180"/>
                    <a:gd name="T3" fmla="*/ 2147483646 h 281"/>
                    <a:gd name="T4" fmla="*/ 2147483646 w 180"/>
                    <a:gd name="T5" fmla="*/ 2147483646 h 281"/>
                    <a:gd name="T6" fmla="*/ 2147483646 w 180"/>
                    <a:gd name="T7" fmla="*/ 2147483646 h 281"/>
                    <a:gd name="T8" fmla="*/ 2147483646 w 180"/>
                    <a:gd name="T9" fmla="*/ 2147483646 h 281"/>
                    <a:gd name="T10" fmla="*/ 2147483646 w 180"/>
                    <a:gd name="T11" fmla="*/ 2147483646 h 281"/>
                    <a:gd name="T12" fmla="*/ 2147483646 w 180"/>
                    <a:gd name="T13" fmla="*/ 2147483646 h 281"/>
                    <a:gd name="T14" fmla="*/ 2147483646 w 180"/>
                    <a:gd name="T15" fmla="*/ 0 h 281"/>
                    <a:gd name="T16" fmla="*/ 0 w 180"/>
                    <a:gd name="T17" fmla="*/ 2147483646 h 2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0" h="281">
                      <a:moveTo>
                        <a:pt x="0" y="161"/>
                      </a:moveTo>
                      <a:lnTo>
                        <a:pt x="121" y="281"/>
                      </a:lnTo>
                      <a:lnTo>
                        <a:pt x="156" y="248"/>
                      </a:lnTo>
                      <a:lnTo>
                        <a:pt x="78" y="170"/>
                      </a:lnTo>
                      <a:lnTo>
                        <a:pt x="97" y="154"/>
                      </a:lnTo>
                      <a:lnTo>
                        <a:pt x="114" y="135"/>
                      </a:lnTo>
                      <a:lnTo>
                        <a:pt x="180" y="22"/>
                      </a:lnTo>
                      <a:lnTo>
                        <a:pt x="158" y="0"/>
                      </a:lnTo>
                      <a:lnTo>
                        <a:pt x="0" y="161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77" name="Freeform 8"/>
                <p:cNvSpPr>
                  <a:spLocks/>
                </p:cNvSpPr>
                <p:nvPr/>
              </p:nvSpPr>
              <p:spPr bwMode="auto">
                <a:xfrm>
                  <a:off x="1187847" y="5327765"/>
                  <a:ext cx="446089" cy="284163"/>
                </a:xfrm>
                <a:custGeom>
                  <a:avLst/>
                  <a:gdLst>
                    <a:gd name="T0" fmla="*/ 0 w 281"/>
                    <a:gd name="T1" fmla="*/ 2147483646 h 179"/>
                    <a:gd name="T2" fmla="*/ 2147483646 w 281"/>
                    <a:gd name="T3" fmla="*/ 2147483646 h 179"/>
                    <a:gd name="T4" fmla="*/ 2147483646 w 281"/>
                    <a:gd name="T5" fmla="*/ 2147483646 h 179"/>
                    <a:gd name="T6" fmla="*/ 2147483646 w 281"/>
                    <a:gd name="T7" fmla="*/ 0 h 179"/>
                    <a:gd name="T8" fmla="*/ 2147483646 w 281"/>
                    <a:gd name="T9" fmla="*/ 2147483646 h 179"/>
                    <a:gd name="T10" fmla="*/ 2147483646 w 281"/>
                    <a:gd name="T11" fmla="*/ 2147483646 h 179"/>
                    <a:gd name="T12" fmla="*/ 2147483646 w 281"/>
                    <a:gd name="T13" fmla="*/ 2147483646 h 179"/>
                    <a:gd name="T14" fmla="*/ 2147483646 w 281"/>
                    <a:gd name="T15" fmla="*/ 2147483646 h 179"/>
                    <a:gd name="T16" fmla="*/ 0 w 281"/>
                    <a:gd name="T17" fmla="*/ 2147483646 h 1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1" h="179">
                      <a:moveTo>
                        <a:pt x="0" y="54"/>
                      </a:moveTo>
                      <a:lnTo>
                        <a:pt x="122" y="179"/>
                      </a:lnTo>
                      <a:lnTo>
                        <a:pt x="281" y="21"/>
                      </a:lnTo>
                      <a:lnTo>
                        <a:pt x="259" y="0"/>
                      </a:lnTo>
                      <a:lnTo>
                        <a:pt x="148" y="63"/>
                      </a:lnTo>
                      <a:lnTo>
                        <a:pt x="130" y="82"/>
                      </a:lnTo>
                      <a:lnTo>
                        <a:pt x="111" y="101"/>
                      </a:lnTo>
                      <a:lnTo>
                        <a:pt x="33" y="21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78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295797" y="5345228"/>
                  <a:ext cx="363539" cy="365126"/>
                </a:xfrm>
                <a:prstGeom prst="line">
                  <a:avLst/>
                </a:prstGeom>
                <a:noFill/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7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287859" y="5342053"/>
                  <a:ext cx="365126" cy="360363"/>
                </a:xfrm>
                <a:prstGeom prst="line">
                  <a:avLst/>
                </a:prstGeom>
                <a:noFill/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0" name="Freeform 11"/>
                <p:cNvSpPr>
                  <a:spLocks/>
                </p:cNvSpPr>
                <p:nvPr/>
              </p:nvSpPr>
              <p:spPr bwMode="auto">
                <a:xfrm>
                  <a:off x="1157684" y="879582"/>
                  <a:ext cx="6786588" cy="4129095"/>
                </a:xfrm>
                <a:custGeom>
                  <a:avLst/>
                  <a:gdLst>
                    <a:gd name="T0" fmla="*/ 2147483646 w 1810"/>
                    <a:gd name="T1" fmla="*/ 0 h 1101"/>
                    <a:gd name="T2" fmla="*/ 2147483646 w 1810"/>
                    <a:gd name="T3" fmla="*/ 2147483646 h 1101"/>
                    <a:gd name="T4" fmla="*/ 2147483646 w 1810"/>
                    <a:gd name="T5" fmla="*/ 2147483646 h 1101"/>
                    <a:gd name="T6" fmla="*/ 2147483646 w 1810"/>
                    <a:gd name="T7" fmla="*/ 2147483646 h 1101"/>
                    <a:gd name="T8" fmla="*/ 2147483646 w 1810"/>
                    <a:gd name="T9" fmla="*/ 2147483646 h 1101"/>
                    <a:gd name="T10" fmla="*/ 0 w 1810"/>
                    <a:gd name="T11" fmla="*/ 2147483646 h 1101"/>
                    <a:gd name="T12" fmla="*/ 2147483646 w 1810"/>
                    <a:gd name="T13" fmla="*/ 2147483646 h 1101"/>
                    <a:gd name="T14" fmla="*/ 2147483646 w 1810"/>
                    <a:gd name="T15" fmla="*/ 2147483646 h 1101"/>
                    <a:gd name="T16" fmla="*/ 2147483646 w 1810"/>
                    <a:gd name="T17" fmla="*/ 2147483646 h 1101"/>
                    <a:gd name="T18" fmla="*/ 2147483646 w 1810"/>
                    <a:gd name="T19" fmla="*/ 2147483646 h 1101"/>
                    <a:gd name="T20" fmla="*/ 2147483646 w 1810"/>
                    <a:gd name="T21" fmla="*/ 2147483646 h 1101"/>
                    <a:gd name="T22" fmla="*/ 2147483646 w 1810"/>
                    <a:gd name="T23" fmla="*/ 2147483646 h 1101"/>
                    <a:gd name="T24" fmla="*/ 2147483646 w 1810"/>
                    <a:gd name="T25" fmla="*/ 2147483646 h 1101"/>
                    <a:gd name="T26" fmla="*/ 2147483646 w 1810"/>
                    <a:gd name="T27" fmla="*/ 2147483646 h 1101"/>
                    <a:gd name="T28" fmla="*/ 2147483646 w 1810"/>
                    <a:gd name="T29" fmla="*/ 2147483646 h 1101"/>
                    <a:gd name="T30" fmla="*/ 2147483646 w 1810"/>
                    <a:gd name="T31" fmla="*/ 2147483646 h 1101"/>
                    <a:gd name="T32" fmla="*/ 2147483646 w 1810"/>
                    <a:gd name="T33" fmla="*/ 2147483646 h 1101"/>
                    <a:gd name="T34" fmla="*/ 2147483646 w 1810"/>
                    <a:gd name="T35" fmla="*/ 2147483646 h 1101"/>
                    <a:gd name="T36" fmla="*/ 2147483646 w 1810"/>
                    <a:gd name="T37" fmla="*/ 2147483646 h 1101"/>
                    <a:gd name="T38" fmla="*/ 2147483646 w 1810"/>
                    <a:gd name="T39" fmla="*/ 2147483646 h 1101"/>
                    <a:gd name="T40" fmla="*/ 2147483646 w 1810"/>
                    <a:gd name="T41" fmla="*/ 2147483646 h 1101"/>
                    <a:gd name="T42" fmla="*/ 2147483646 w 1810"/>
                    <a:gd name="T43" fmla="*/ 2147483646 h 1101"/>
                    <a:gd name="T44" fmla="*/ 2147483646 w 1810"/>
                    <a:gd name="T45" fmla="*/ 2147483646 h 1101"/>
                    <a:gd name="T46" fmla="*/ 2147483646 w 1810"/>
                    <a:gd name="T47" fmla="*/ 2147483646 h 1101"/>
                    <a:gd name="T48" fmla="*/ 2147483646 w 1810"/>
                    <a:gd name="T49" fmla="*/ 2147483646 h 1101"/>
                    <a:gd name="T50" fmla="*/ 2147483646 w 1810"/>
                    <a:gd name="T51" fmla="*/ 2147483646 h 1101"/>
                    <a:gd name="T52" fmla="*/ 2147483646 w 1810"/>
                    <a:gd name="T53" fmla="*/ 2147483646 h 1101"/>
                    <a:gd name="T54" fmla="*/ 2147483646 w 1810"/>
                    <a:gd name="T55" fmla="*/ 2147483646 h 1101"/>
                    <a:gd name="T56" fmla="*/ 2147483646 w 1810"/>
                    <a:gd name="T57" fmla="*/ 2147483646 h 1101"/>
                    <a:gd name="T58" fmla="*/ 2147483646 w 1810"/>
                    <a:gd name="T59" fmla="*/ 2147483646 h 1101"/>
                    <a:gd name="T60" fmla="*/ 2147483646 w 1810"/>
                    <a:gd name="T61" fmla="*/ 2147483646 h 1101"/>
                    <a:gd name="T62" fmla="*/ 2147483646 w 1810"/>
                    <a:gd name="T63" fmla="*/ 2147483646 h 1101"/>
                    <a:gd name="T64" fmla="*/ 2147483646 w 1810"/>
                    <a:gd name="T65" fmla="*/ 2147483646 h 1101"/>
                    <a:gd name="T66" fmla="*/ 2147483646 w 1810"/>
                    <a:gd name="T67" fmla="*/ 2147483646 h 1101"/>
                    <a:gd name="T68" fmla="*/ 2147483646 w 1810"/>
                    <a:gd name="T69" fmla="*/ 2147483646 h 1101"/>
                    <a:gd name="T70" fmla="*/ 2147483646 w 1810"/>
                    <a:gd name="T71" fmla="*/ 2147483646 h 1101"/>
                    <a:gd name="T72" fmla="*/ 2147483646 w 1810"/>
                    <a:gd name="T73" fmla="*/ 2147483646 h 1101"/>
                    <a:gd name="T74" fmla="*/ 2147483646 w 1810"/>
                    <a:gd name="T75" fmla="*/ 2147483646 h 1101"/>
                    <a:gd name="T76" fmla="*/ 2147483646 w 1810"/>
                    <a:gd name="T77" fmla="*/ 2147483646 h 1101"/>
                    <a:gd name="T78" fmla="*/ 2147483646 w 1810"/>
                    <a:gd name="T79" fmla="*/ 2147483646 h 1101"/>
                    <a:gd name="T80" fmla="*/ 2147483646 w 1810"/>
                    <a:gd name="T81" fmla="*/ 2147483646 h 1101"/>
                    <a:gd name="T82" fmla="*/ 2147483646 w 1810"/>
                    <a:gd name="T83" fmla="*/ 2147483646 h 1101"/>
                    <a:gd name="T84" fmla="*/ 2147483646 w 1810"/>
                    <a:gd name="T85" fmla="*/ 2147483646 h 110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10" h="1101">
                      <a:moveTo>
                        <a:pt x="1806" y="206"/>
                      </a:moveTo>
                      <a:cubicBezTo>
                        <a:pt x="1637" y="5"/>
                        <a:pt x="1637" y="5"/>
                        <a:pt x="1637" y="5"/>
                      </a:cubicBezTo>
                      <a:cubicBezTo>
                        <a:pt x="1635" y="2"/>
                        <a:pt x="1632" y="1"/>
                        <a:pt x="1629" y="0"/>
                      </a:cubicBezTo>
                      <a:cubicBezTo>
                        <a:pt x="1626" y="0"/>
                        <a:pt x="1623" y="1"/>
                        <a:pt x="1621" y="3"/>
                      </a:cubicBezTo>
                      <a:cubicBezTo>
                        <a:pt x="1147" y="400"/>
                        <a:pt x="1147" y="400"/>
                        <a:pt x="1147" y="400"/>
                      </a:cubicBezTo>
                      <a:cubicBezTo>
                        <a:pt x="1146" y="401"/>
                        <a:pt x="1144" y="402"/>
                        <a:pt x="1142" y="401"/>
                      </a:cubicBezTo>
                      <a:cubicBezTo>
                        <a:pt x="1140" y="401"/>
                        <a:pt x="1139" y="400"/>
                        <a:pt x="1138" y="398"/>
                      </a:cubicBezTo>
                      <a:cubicBezTo>
                        <a:pt x="1047" y="147"/>
                        <a:pt x="1047" y="147"/>
                        <a:pt x="1047" y="147"/>
                      </a:cubicBezTo>
                      <a:cubicBezTo>
                        <a:pt x="1045" y="141"/>
                        <a:pt x="1038" y="138"/>
                        <a:pt x="1032" y="140"/>
                      </a:cubicBezTo>
                      <a:cubicBezTo>
                        <a:pt x="666" y="273"/>
                        <a:pt x="666" y="273"/>
                        <a:pt x="666" y="273"/>
                      </a:cubicBezTo>
                      <a:cubicBezTo>
                        <a:pt x="660" y="275"/>
                        <a:pt x="657" y="282"/>
                        <a:pt x="659" y="288"/>
                      </a:cubicBezTo>
                      <a:cubicBezTo>
                        <a:pt x="769" y="589"/>
                        <a:pt x="769" y="589"/>
                        <a:pt x="769" y="589"/>
                      </a:cubicBezTo>
                      <a:cubicBezTo>
                        <a:pt x="770" y="592"/>
                        <a:pt x="770" y="596"/>
                        <a:pt x="767" y="600"/>
                      </a:cubicBezTo>
                      <a:cubicBezTo>
                        <a:pt x="765" y="603"/>
                        <a:pt x="762" y="605"/>
                        <a:pt x="758" y="605"/>
                      </a:cubicBezTo>
                      <a:cubicBezTo>
                        <a:pt x="174" y="605"/>
                        <a:pt x="174" y="605"/>
                        <a:pt x="174" y="605"/>
                      </a:cubicBezTo>
                      <a:cubicBezTo>
                        <a:pt x="163" y="605"/>
                        <a:pt x="153" y="609"/>
                        <a:pt x="146" y="616"/>
                      </a:cubicBezTo>
                      <a:cubicBezTo>
                        <a:pt x="11" y="757"/>
                        <a:pt x="11" y="757"/>
                        <a:pt x="11" y="757"/>
                      </a:cubicBezTo>
                      <a:cubicBezTo>
                        <a:pt x="4" y="764"/>
                        <a:pt x="0" y="774"/>
                        <a:pt x="0" y="784"/>
                      </a:cubicBezTo>
                      <a:cubicBezTo>
                        <a:pt x="0" y="1089"/>
                        <a:pt x="0" y="1089"/>
                        <a:pt x="0" y="1089"/>
                      </a:cubicBezTo>
                      <a:cubicBezTo>
                        <a:pt x="0" y="1096"/>
                        <a:pt x="6" y="1101"/>
                        <a:pt x="12" y="1101"/>
                      </a:cubicBezTo>
                      <a:cubicBezTo>
                        <a:pt x="120" y="1101"/>
                        <a:pt x="120" y="1101"/>
                        <a:pt x="120" y="1101"/>
                      </a:cubicBezTo>
                      <a:cubicBezTo>
                        <a:pt x="120" y="1097"/>
                        <a:pt x="120" y="1097"/>
                        <a:pt x="120" y="1097"/>
                      </a:cubicBezTo>
                      <a:cubicBezTo>
                        <a:pt x="120" y="1092"/>
                        <a:pt x="120" y="1092"/>
                        <a:pt x="120" y="1092"/>
                      </a:cubicBezTo>
                      <a:cubicBezTo>
                        <a:pt x="120" y="1092"/>
                        <a:pt x="120" y="1092"/>
                        <a:pt x="120" y="1092"/>
                      </a:cubicBezTo>
                      <a:cubicBezTo>
                        <a:pt x="21" y="1092"/>
                        <a:pt x="21" y="1092"/>
                        <a:pt x="21" y="1092"/>
                      </a:cubicBezTo>
                      <a:cubicBezTo>
                        <a:pt x="18" y="1092"/>
                        <a:pt x="15" y="1091"/>
                        <a:pt x="12" y="1089"/>
                      </a:cubicBezTo>
                      <a:cubicBezTo>
                        <a:pt x="10" y="1087"/>
                        <a:pt x="9" y="1084"/>
                        <a:pt x="9" y="1081"/>
                      </a:cubicBezTo>
                      <a:cubicBezTo>
                        <a:pt x="9" y="955"/>
                        <a:pt x="9" y="955"/>
                        <a:pt x="9" y="955"/>
                      </a:cubicBezTo>
                      <a:cubicBezTo>
                        <a:pt x="88" y="955"/>
                        <a:pt x="88" y="955"/>
                        <a:pt x="88" y="955"/>
                      </a:cubicBezTo>
                      <a:cubicBezTo>
                        <a:pt x="88" y="947"/>
                        <a:pt x="88" y="947"/>
                        <a:pt x="88" y="947"/>
                      </a:cubicBezTo>
                      <a:cubicBezTo>
                        <a:pt x="9" y="947"/>
                        <a:pt x="9" y="947"/>
                        <a:pt x="9" y="947"/>
                      </a:cubicBezTo>
                      <a:cubicBezTo>
                        <a:pt x="9" y="862"/>
                        <a:pt x="9" y="862"/>
                        <a:pt x="9" y="862"/>
                      </a:cubicBezTo>
                      <a:cubicBezTo>
                        <a:pt x="88" y="862"/>
                        <a:pt x="88" y="862"/>
                        <a:pt x="88" y="862"/>
                      </a:cubicBezTo>
                      <a:cubicBezTo>
                        <a:pt x="88" y="854"/>
                        <a:pt x="88" y="854"/>
                        <a:pt x="88" y="854"/>
                      </a:cubicBezTo>
                      <a:cubicBezTo>
                        <a:pt x="9" y="854"/>
                        <a:pt x="9" y="854"/>
                        <a:pt x="9" y="854"/>
                      </a:cubicBezTo>
                      <a:cubicBezTo>
                        <a:pt x="9" y="788"/>
                        <a:pt x="9" y="788"/>
                        <a:pt x="9" y="788"/>
                      </a:cubicBezTo>
                      <a:cubicBezTo>
                        <a:pt x="9" y="778"/>
                        <a:pt x="13" y="768"/>
                        <a:pt x="20" y="761"/>
                      </a:cubicBezTo>
                      <a:cubicBezTo>
                        <a:pt x="151" y="625"/>
                        <a:pt x="151" y="625"/>
                        <a:pt x="151" y="625"/>
                      </a:cubicBezTo>
                      <a:cubicBezTo>
                        <a:pt x="158" y="617"/>
                        <a:pt x="168" y="613"/>
                        <a:pt x="179" y="613"/>
                      </a:cubicBezTo>
                      <a:cubicBezTo>
                        <a:pt x="861" y="613"/>
                        <a:pt x="861" y="613"/>
                        <a:pt x="861" y="613"/>
                      </a:cubicBezTo>
                      <a:cubicBezTo>
                        <a:pt x="861" y="605"/>
                        <a:pt x="861" y="605"/>
                        <a:pt x="861" y="605"/>
                      </a:cubicBezTo>
                      <a:cubicBezTo>
                        <a:pt x="782" y="605"/>
                        <a:pt x="782" y="605"/>
                        <a:pt x="782" y="605"/>
                      </a:cubicBezTo>
                      <a:cubicBezTo>
                        <a:pt x="783" y="604"/>
                        <a:pt x="783" y="604"/>
                        <a:pt x="783" y="604"/>
                      </a:cubicBezTo>
                      <a:cubicBezTo>
                        <a:pt x="768" y="563"/>
                        <a:pt x="768" y="563"/>
                        <a:pt x="768" y="563"/>
                      </a:cubicBezTo>
                      <a:cubicBezTo>
                        <a:pt x="768" y="561"/>
                        <a:pt x="768" y="558"/>
                        <a:pt x="769" y="556"/>
                      </a:cubicBezTo>
                      <a:cubicBezTo>
                        <a:pt x="770" y="554"/>
                        <a:pt x="772" y="552"/>
                        <a:pt x="774" y="551"/>
                      </a:cubicBezTo>
                      <a:cubicBezTo>
                        <a:pt x="862" y="519"/>
                        <a:pt x="862" y="519"/>
                        <a:pt x="862" y="519"/>
                      </a:cubicBezTo>
                      <a:cubicBezTo>
                        <a:pt x="859" y="511"/>
                        <a:pt x="859" y="511"/>
                        <a:pt x="859" y="511"/>
                      </a:cubicBezTo>
                      <a:cubicBezTo>
                        <a:pt x="771" y="543"/>
                        <a:pt x="771" y="543"/>
                        <a:pt x="771" y="543"/>
                      </a:cubicBezTo>
                      <a:cubicBezTo>
                        <a:pt x="766" y="545"/>
                        <a:pt x="761" y="542"/>
                        <a:pt x="759" y="538"/>
                      </a:cubicBezTo>
                      <a:cubicBezTo>
                        <a:pt x="733" y="465"/>
                        <a:pt x="733" y="465"/>
                        <a:pt x="733" y="465"/>
                      </a:cubicBezTo>
                      <a:cubicBezTo>
                        <a:pt x="731" y="461"/>
                        <a:pt x="734" y="455"/>
                        <a:pt x="739" y="454"/>
                      </a:cubicBezTo>
                      <a:cubicBezTo>
                        <a:pt x="750" y="449"/>
                        <a:pt x="750" y="449"/>
                        <a:pt x="750" y="449"/>
                      </a:cubicBezTo>
                      <a:cubicBezTo>
                        <a:pt x="756" y="447"/>
                        <a:pt x="762" y="450"/>
                        <a:pt x="764" y="456"/>
                      </a:cubicBezTo>
                      <a:cubicBezTo>
                        <a:pt x="779" y="498"/>
                        <a:pt x="779" y="498"/>
                        <a:pt x="779" y="498"/>
                      </a:cubicBezTo>
                      <a:cubicBezTo>
                        <a:pt x="782" y="507"/>
                        <a:pt x="792" y="511"/>
                        <a:pt x="801" y="508"/>
                      </a:cubicBezTo>
                      <a:cubicBezTo>
                        <a:pt x="853" y="489"/>
                        <a:pt x="853" y="489"/>
                        <a:pt x="853" y="489"/>
                      </a:cubicBezTo>
                      <a:cubicBezTo>
                        <a:pt x="850" y="481"/>
                        <a:pt x="850" y="481"/>
                        <a:pt x="850" y="481"/>
                      </a:cubicBezTo>
                      <a:cubicBezTo>
                        <a:pt x="799" y="500"/>
                        <a:pt x="799" y="500"/>
                        <a:pt x="799" y="500"/>
                      </a:cubicBezTo>
                      <a:cubicBezTo>
                        <a:pt x="796" y="500"/>
                        <a:pt x="794" y="500"/>
                        <a:pt x="792" y="499"/>
                      </a:cubicBezTo>
                      <a:cubicBezTo>
                        <a:pt x="789" y="498"/>
                        <a:pt x="788" y="496"/>
                        <a:pt x="787" y="494"/>
                      </a:cubicBezTo>
                      <a:cubicBezTo>
                        <a:pt x="771" y="451"/>
                        <a:pt x="771" y="451"/>
                        <a:pt x="771" y="451"/>
                      </a:cubicBezTo>
                      <a:cubicBezTo>
                        <a:pt x="770" y="447"/>
                        <a:pt x="766" y="443"/>
                        <a:pt x="762" y="441"/>
                      </a:cubicBezTo>
                      <a:cubicBezTo>
                        <a:pt x="758" y="439"/>
                        <a:pt x="753" y="439"/>
                        <a:pt x="749" y="441"/>
                      </a:cubicBezTo>
                      <a:cubicBezTo>
                        <a:pt x="736" y="446"/>
                        <a:pt x="736" y="446"/>
                        <a:pt x="736" y="446"/>
                      </a:cubicBezTo>
                      <a:cubicBezTo>
                        <a:pt x="733" y="446"/>
                        <a:pt x="731" y="446"/>
                        <a:pt x="729" y="445"/>
                      </a:cubicBezTo>
                      <a:cubicBezTo>
                        <a:pt x="726" y="444"/>
                        <a:pt x="725" y="442"/>
                        <a:pt x="724" y="440"/>
                      </a:cubicBezTo>
                      <a:cubicBezTo>
                        <a:pt x="670" y="293"/>
                        <a:pt x="670" y="293"/>
                        <a:pt x="670" y="293"/>
                      </a:cubicBezTo>
                      <a:cubicBezTo>
                        <a:pt x="668" y="287"/>
                        <a:pt x="671" y="280"/>
                        <a:pt x="677" y="278"/>
                      </a:cubicBezTo>
                      <a:cubicBezTo>
                        <a:pt x="1027" y="151"/>
                        <a:pt x="1027" y="151"/>
                        <a:pt x="1027" y="151"/>
                      </a:cubicBezTo>
                      <a:cubicBezTo>
                        <a:pt x="1033" y="149"/>
                        <a:pt x="1039" y="152"/>
                        <a:pt x="1042" y="158"/>
                      </a:cubicBezTo>
                      <a:cubicBezTo>
                        <a:pt x="1131" y="402"/>
                        <a:pt x="1131" y="402"/>
                        <a:pt x="1131" y="402"/>
                      </a:cubicBezTo>
                      <a:cubicBezTo>
                        <a:pt x="1132" y="407"/>
                        <a:pt x="1130" y="412"/>
                        <a:pt x="1125" y="414"/>
                      </a:cubicBezTo>
                      <a:cubicBezTo>
                        <a:pt x="1002" y="459"/>
                        <a:pt x="1002" y="459"/>
                        <a:pt x="1002" y="459"/>
                      </a:cubicBezTo>
                      <a:cubicBezTo>
                        <a:pt x="991" y="429"/>
                        <a:pt x="991" y="429"/>
                        <a:pt x="991" y="429"/>
                      </a:cubicBezTo>
                      <a:cubicBezTo>
                        <a:pt x="933" y="451"/>
                        <a:pt x="933" y="451"/>
                        <a:pt x="933" y="451"/>
                      </a:cubicBezTo>
                      <a:cubicBezTo>
                        <a:pt x="935" y="459"/>
                        <a:pt x="935" y="459"/>
                        <a:pt x="935" y="459"/>
                      </a:cubicBezTo>
                      <a:cubicBezTo>
                        <a:pt x="986" y="440"/>
                        <a:pt x="986" y="440"/>
                        <a:pt x="986" y="440"/>
                      </a:cubicBezTo>
                      <a:cubicBezTo>
                        <a:pt x="994" y="462"/>
                        <a:pt x="994" y="462"/>
                        <a:pt x="994" y="462"/>
                      </a:cubicBezTo>
                      <a:cubicBezTo>
                        <a:pt x="941" y="481"/>
                        <a:pt x="941" y="481"/>
                        <a:pt x="941" y="481"/>
                      </a:cubicBezTo>
                      <a:cubicBezTo>
                        <a:pt x="944" y="489"/>
                        <a:pt x="944" y="489"/>
                        <a:pt x="944" y="489"/>
                      </a:cubicBezTo>
                      <a:cubicBezTo>
                        <a:pt x="1128" y="422"/>
                        <a:pt x="1128" y="422"/>
                        <a:pt x="1128" y="422"/>
                      </a:cubicBezTo>
                      <a:cubicBezTo>
                        <a:pt x="1133" y="421"/>
                        <a:pt x="1138" y="423"/>
                        <a:pt x="1140" y="428"/>
                      </a:cubicBezTo>
                      <a:cubicBezTo>
                        <a:pt x="1141" y="430"/>
                        <a:pt x="1140" y="433"/>
                        <a:pt x="1138" y="435"/>
                      </a:cubicBezTo>
                      <a:cubicBezTo>
                        <a:pt x="993" y="556"/>
                        <a:pt x="993" y="556"/>
                        <a:pt x="993" y="556"/>
                      </a:cubicBezTo>
                      <a:cubicBezTo>
                        <a:pt x="999" y="563"/>
                        <a:pt x="999" y="563"/>
                        <a:pt x="999" y="563"/>
                      </a:cubicBezTo>
                      <a:cubicBezTo>
                        <a:pt x="1146" y="439"/>
                        <a:pt x="1146" y="439"/>
                        <a:pt x="1146" y="439"/>
                      </a:cubicBezTo>
                      <a:cubicBezTo>
                        <a:pt x="1149" y="436"/>
                        <a:pt x="1151" y="432"/>
                        <a:pt x="1149" y="429"/>
                      </a:cubicBezTo>
                      <a:cubicBezTo>
                        <a:pt x="1146" y="420"/>
                        <a:pt x="1146" y="420"/>
                        <a:pt x="1146" y="420"/>
                      </a:cubicBezTo>
                      <a:cubicBezTo>
                        <a:pt x="1145" y="417"/>
                        <a:pt x="1146" y="413"/>
                        <a:pt x="1149" y="410"/>
                      </a:cubicBezTo>
                      <a:cubicBezTo>
                        <a:pt x="1179" y="385"/>
                        <a:pt x="1179" y="385"/>
                        <a:pt x="1179" y="385"/>
                      </a:cubicBezTo>
                      <a:cubicBezTo>
                        <a:pt x="1231" y="446"/>
                        <a:pt x="1231" y="446"/>
                        <a:pt x="1231" y="446"/>
                      </a:cubicBezTo>
                      <a:cubicBezTo>
                        <a:pt x="1237" y="441"/>
                        <a:pt x="1237" y="441"/>
                        <a:pt x="1237" y="441"/>
                      </a:cubicBezTo>
                      <a:cubicBezTo>
                        <a:pt x="1186" y="379"/>
                        <a:pt x="1186" y="379"/>
                        <a:pt x="1186" y="379"/>
                      </a:cubicBezTo>
                      <a:cubicBezTo>
                        <a:pt x="1620" y="15"/>
                        <a:pt x="1620" y="15"/>
                        <a:pt x="1620" y="15"/>
                      </a:cubicBezTo>
                      <a:cubicBezTo>
                        <a:pt x="1622" y="13"/>
                        <a:pt x="1625" y="12"/>
                        <a:pt x="1628" y="13"/>
                      </a:cubicBezTo>
                      <a:cubicBezTo>
                        <a:pt x="1631" y="13"/>
                        <a:pt x="1634" y="14"/>
                        <a:pt x="1636" y="17"/>
                      </a:cubicBezTo>
                      <a:cubicBezTo>
                        <a:pt x="1794" y="205"/>
                        <a:pt x="1794" y="205"/>
                        <a:pt x="1794" y="205"/>
                      </a:cubicBezTo>
                      <a:cubicBezTo>
                        <a:pt x="1798" y="210"/>
                        <a:pt x="1797" y="217"/>
                        <a:pt x="1792" y="221"/>
                      </a:cubicBezTo>
                      <a:cubicBezTo>
                        <a:pt x="1359" y="585"/>
                        <a:pt x="1359" y="585"/>
                        <a:pt x="1359" y="585"/>
                      </a:cubicBezTo>
                      <a:cubicBezTo>
                        <a:pt x="1314" y="531"/>
                        <a:pt x="1314" y="531"/>
                        <a:pt x="1314" y="531"/>
                      </a:cubicBezTo>
                      <a:cubicBezTo>
                        <a:pt x="1307" y="537"/>
                        <a:pt x="1307" y="537"/>
                        <a:pt x="1307" y="537"/>
                      </a:cubicBezTo>
                      <a:cubicBezTo>
                        <a:pt x="1352" y="591"/>
                        <a:pt x="1352" y="591"/>
                        <a:pt x="1352" y="591"/>
                      </a:cubicBezTo>
                      <a:cubicBezTo>
                        <a:pt x="1117" y="788"/>
                        <a:pt x="1117" y="788"/>
                        <a:pt x="1117" y="788"/>
                      </a:cubicBezTo>
                      <a:cubicBezTo>
                        <a:pt x="1116" y="789"/>
                        <a:pt x="1115" y="789"/>
                        <a:pt x="1113" y="790"/>
                      </a:cubicBezTo>
                      <a:cubicBezTo>
                        <a:pt x="939" y="853"/>
                        <a:pt x="939" y="853"/>
                        <a:pt x="939" y="853"/>
                      </a:cubicBezTo>
                      <a:cubicBezTo>
                        <a:pt x="939" y="854"/>
                        <a:pt x="939" y="854"/>
                        <a:pt x="939" y="854"/>
                      </a:cubicBezTo>
                      <a:cubicBezTo>
                        <a:pt x="266" y="854"/>
                        <a:pt x="266" y="854"/>
                        <a:pt x="266" y="854"/>
                      </a:cubicBezTo>
                      <a:cubicBezTo>
                        <a:pt x="266" y="853"/>
                        <a:pt x="266" y="853"/>
                        <a:pt x="266" y="853"/>
                      </a:cubicBezTo>
                      <a:cubicBezTo>
                        <a:pt x="184" y="853"/>
                        <a:pt x="184" y="853"/>
                        <a:pt x="184" y="853"/>
                      </a:cubicBezTo>
                      <a:cubicBezTo>
                        <a:pt x="184" y="862"/>
                        <a:pt x="184" y="862"/>
                        <a:pt x="184" y="862"/>
                      </a:cubicBezTo>
                      <a:cubicBezTo>
                        <a:pt x="261" y="862"/>
                        <a:pt x="261" y="862"/>
                        <a:pt x="261" y="862"/>
                      </a:cubicBezTo>
                      <a:cubicBezTo>
                        <a:pt x="261" y="946"/>
                        <a:pt x="261" y="946"/>
                        <a:pt x="261" y="946"/>
                      </a:cubicBezTo>
                      <a:cubicBezTo>
                        <a:pt x="184" y="946"/>
                        <a:pt x="184" y="946"/>
                        <a:pt x="184" y="946"/>
                      </a:cubicBezTo>
                      <a:cubicBezTo>
                        <a:pt x="184" y="955"/>
                        <a:pt x="184" y="955"/>
                        <a:pt x="184" y="955"/>
                      </a:cubicBezTo>
                      <a:cubicBezTo>
                        <a:pt x="261" y="955"/>
                        <a:pt x="261" y="955"/>
                        <a:pt x="261" y="955"/>
                      </a:cubicBezTo>
                      <a:cubicBezTo>
                        <a:pt x="261" y="1081"/>
                        <a:pt x="261" y="1081"/>
                        <a:pt x="261" y="1081"/>
                      </a:cubicBezTo>
                      <a:cubicBezTo>
                        <a:pt x="261" y="1087"/>
                        <a:pt x="256" y="1092"/>
                        <a:pt x="250" y="1092"/>
                      </a:cubicBezTo>
                      <a:cubicBezTo>
                        <a:pt x="150" y="1092"/>
                        <a:pt x="150" y="1092"/>
                        <a:pt x="150" y="1092"/>
                      </a:cubicBezTo>
                      <a:cubicBezTo>
                        <a:pt x="150" y="1101"/>
                        <a:pt x="150" y="1101"/>
                        <a:pt x="150" y="1101"/>
                      </a:cubicBezTo>
                      <a:cubicBezTo>
                        <a:pt x="258" y="1101"/>
                        <a:pt x="258" y="1101"/>
                        <a:pt x="258" y="1101"/>
                      </a:cubicBezTo>
                      <a:cubicBezTo>
                        <a:pt x="265" y="1101"/>
                        <a:pt x="270" y="1096"/>
                        <a:pt x="270" y="1089"/>
                      </a:cubicBezTo>
                      <a:cubicBezTo>
                        <a:pt x="270" y="874"/>
                        <a:pt x="270" y="874"/>
                        <a:pt x="270" y="874"/>
                      </a:cubicBezTo>
                      <a:cubicBezTo>
                        <a:pt x="270" y="867"/>
                        <a:pt x="275" y="862"/>
                        <a:pt x="282" y="862"/>
                      </a:cubicBezTo>
                      <a:cubicBezTo>
                        <a:pt x="939" y="862"/>
                        <a:pt x="939" y="862"/>
                        <a:pt x="939" y="862"/>
                      </a:cubicBezTo>
                      <a:cubicBezTo>
                        <a:pt x="939" y="862"/>
                        <a:pt x="939" y="862"/>
                        <a:pt x="939" y="862"/>
                      </a:cubicBezTo>
                      <a:cubicBezTo>
                        <a:pt x="939" y="862"/>
                        <a:pt x="939" y="862"/>
                        <a:pt x="939" y="862"/>
                      </a:cubicBezTo>
                      <a:cubicBezTo>
                        <a:pt x="1119" y="797"/>
                        <a:pt x="1119" y="797"/>
                        <a:pt x="1119" y="797"/>
                      </a:cubicBezTo>
                      <a:cubicBezTo>
                        <a:pt x="1120" y="796"/>
                        <a:pt x="1121" y="795"/>
                        <a:pt x="1122" y="795"/>
                      </a:cubicBezTo>
                      <a:cubicBezTo>
                        <a:pt x="1804" y="222"/>
                        <a:pt x="1804" y="222"/>
                        <a:pt x="1804" y="222"/>
                      </a:cubicBezTo>
                      <a:cubicBezTo>
                        <a:pt x="1809" y="218"/>
                        <a:pt x="1810" y="211"/>
                        <a:pt x="1806" y="206"/>
                      </a:cubicBezTo>
                      <a:close/>
                    </a:path>
                  </a:pathLst>
                </a:custGeom>
                <a:solidFill>
                  <a:srgbClr val="C4C6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1" name="Freeform 19"/>
                <p:cNvSpPr>
                  <a:spLocks/>
                </p:cNvSpPr>
                <p:nvPr/>
              </p:nvSpPr>
              <p:spPr bwMode="auto">
                <a:xfrm>
                  <a:off x="4224746" y="2443272"/>
                  <a:ext cx="190501" cy="131763"/>
                </a:xfrm>
                <a:custGeom>
                  <a:avLst/>
                  <a:gdLst>
                    <a:gd name="T0" fmla="*/ 2147483646 w 51"/>
                    <a:gd name="T1" fmla="*/ 2147483646 h 35"/>
                    <a:gd name="T2" fmla="*/ 2147483646 w 51"/>
                    <a:gd name="T3" fmla="*/ 2147483646 h 35"/>
                    <a:gd name="T4" fmla="*/ 2147483646 w 51"/>
                    <a:gd name="T5" fmla="*/ 2147483646 h 35"/>
                    <a:gd name="T6" fmla="*/ 0 w 51"/>
                    <a:gd name="T7" fmla="*/ 2147483646 h 35"/>
                    <a:gd name="T8" fmla="*/ 2147483646 w 51"/>
                    <a:gd name="T9" fmla="*/ 2147483646 h 35"/>
                    <a:gd name="T10" fmla="*/ 2147483646 w 51"/>
                    <a:gd name="T11" fmla="*/ 2147483646 h 35"/>
                    <a:gd name="T12" fmla="*/ 2147483646 w 51"/>
                    <a:gd name="T13" fmla="*/ 2147483646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35">
                      <a:moveTo>
                        <a:pt x="49" y="11"/>
                      </a:moveTo>
                      <a:cubicBezTo>
                        <a:pt x="51" y="15"/>
                        <a:pt x="48" y="20"/>
                        <a:pt x="44" y="22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41" y="0"/>
                        <a:pt x="46" y="3"/>
                        <a:pt x="48" y="7"/>
                      </a:cubicBezTo>
                      <a:lnTo>
                        <a:pt x="49" y="11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2" name="Freeform 20"/>
                <p:cNvSpPr>
                  <a:spLocks/>
                </p:cNvSpPr>
                <p:nvPr/>
              </p:nvSpPr>
              <p:spPr bwMode="auto">
                <a:xfrm>
                  <a:off x="4667660" y="2889361"/>
                  <a:ext cx="220663" cy="112713"/>
                </a:xfrm>
                <a:custGeom>
                  <a:avLst/>
                  <a:gdLst>
                    <a:gd name="T0" fmla="*/ 2147483646 w 139"/>
                    <a:gd name="T1" fmla="*/ 2147483646 h 71"/>
                    <a:gd name="T2" fmla="*/ 2147483646 w 139"/>
                    <a:gd name="T3" fmla="*/ 2147483646 h 71"/>
                    <a:gd name="T4" fmla="*/ 0 w 139"/>
                    <a:gd name="T5" fmla="*/ 2147483646 h 71"/>
                    <a:gd name="T6" fmla="*/ 2147483646 w 139"/>
                    <a:gd name="T7" fmla="*/ 0 h 71"/>
                    <a:gd name="T8" fmla="*/ 2147483646 w 139"/>
                    <a:gd name="T9" fmla="*/ 2147483646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1">
                      <a:moveTo>
                        <a:pt x="139" y="24"/>
                      </a:moveTo>
                      <a:lnTo>
                        <a:pt x="7" y="71"/>
                      </a:lnTo>
                      <a:lnTo>
                        <a:pt x="0" y="48"/>
                      </a:lnTo>
                      <a:lnTo>
                        <a:pt x="130" y="0"/>
                      </a:lnTo>
                      <a:lnTo>
                        <a:pt x="139" y="24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3" name="Freeform 21"/>
                <p:cNvSpPr>
                  <a:spLocks/>
                </p:cNvSpPr>
                <p:nvPr/>
              </p:nvSpPr>
              <p:spPr bwMode="auto">
                <a:xfrm>
                  <a:off x="4343808" y="3005248"/>
                  <a:ext cx="222251" cy="112713"/>
                </a:xfrm>
                <a:custGeom>
                  <a:avLst/>
                  <a:gdLst>
                    <a:gd name="T0" fmla="*/ 2147483646 w 140"/>
                    <a:gd name="T1" fmla="*/ 2147483646 h 71"/>
                    <a:gd name="T2" fmla="*/ 2147483646 w 140"/>
                    <a:gd name="T3" fmla="*/ 2147483646 h 71"/>
                    <a:gd name="T4" fmla="*/ 0 w 140"/>
                    <a:gd name="T5" fmla="*/ 2147483646 h 71"/>
                    <a:gd name="T6" fmla="*/ 2147483646 w 140"/>
                    <a:gd name="T7" fmla="*/ 0 h 71"/>
                    <a:gd name="T8" fmla="*/ 2147483646 w 140"/>
                    <a:gd name="T9" fmla="*/ 2147483646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0" h="71">
                      <a:moveTo>
                        <a:pt x="140" y="24"/>
                      </a:moveTo>
                      <a:lnTo>
                        <a:pt x="10" y="71"/>
                      </a:lnTo>
                      <a:lnTo>
                        <a:pt x="0" y="48"/>
                      </a:lnTo>
                      <a:lnTo>
                        <a:pt x="130" y="0"/>
                      </a:lnTo>
                      <a:lnTo>
                        <a:pt x="140" y="24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4" name="Freeform 22"/>
                <p:cNvSpPr>
                  <a:spLocks/>
                </p:cNvSpPr>
                <p:nvPr/>
              </p:nvSpPr>
              <p:spPr bwMode="auto">
                <a:xfrm>
                  <a:off x="4689885" y="2949686"/>
                  <a:ext cx="220663" cy="115888"/>
                </a:xfrm>
                <a:custGeom>
                  <a:avLst/>
                  <a:gdLst>
                    <a:gd name="T0" fmla="*/ 2147483646 w 139"/>
                    <a:gd name="T1" fmla="*/ 2147483646 h 73"/>
                    <a:gd name="T2" fmla="*/ 2147483646 w 139"/>
                    <a:gd name="T3" fmla="*/ 2147483646 h 73"/>
                    <a:gd name="T4" fmla="*/ 0 w 139"/>
                    <a:gd name="T5" fmla="*/ 2147483646 h 73"/>
                    <a:gd name="T6" fmla="*/ 2147483646 w 139"/>
                    <a:gd name="T7" fmla="*/ 0 h 73"/>
                    <a:gd name="T8" fmla="*/ 2147483646 w 139"/>
                    <a:gd name="T9" fmla="*/ 2147483646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3">
                      <a:moveTo>
                        <a:pt x="139" y="26"/>
                      </a:moveTo>
                      <a:lnTo>
                        <a:pt x="7" y="73"/>
                      </a:lnTo>
                      <a:lnTo>
                        <a:pt x="0" y="50"/>
                      </a:lnTo>
                      <a:lnTo>
                        <a:pt x="130" y="0"/>
                      </a:lnTo>
                      <a:lnTo>
                        <a:pt x="139" y="26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5" name="Freeform 23"/>
                <p:cNvSpPr>
                  <a:spLocks/>
                </p:cNvSpPr>
                <p:nvPr/>
              </p:nvSpPr>
              <p:spPr bwMode="auto">
                <a:xfrm>
                  <a:off x="4367621" y="3070336"/>
                  <a:ext cx="220663" cy="112713"/>
                </a:xfrm>
                <a:custGeom>
                  <a:avLst/>
                  <a:gdLst>
                    <a:gd name="T0" fmla="*/ 2147483646 w 139"/>
                    <a:gd name="T1" fmla="*/ 2147483646 h 71"/>
                    <a:gd name="T2" fmla="*/ 2147483646 w 139"/>
                    <a:gd name="T3" fmla="*/ 2147483646 h 71"/>
                    <a:gd name="T4" fmla="*/ 0 w 139"/>
                    <a:gd name="T5" fmla="*/ 2147483646 h 71"/>
                    <a:gd name="T6" fmla="*/ 2147483646 w 139"/>
                    <a:gd name="T7" fmla="*/ 0 h 71"/>
                    <a:gd name="T8" fmla="*/ 2147483646 w 139"/>
                    <a:gd name="T9" fmla="*/ 2147483646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1">
                      <a:moveTo>
                        <a:pt x="139" y="23"/>
                      </a:moveTo>
                      <a:lnTo>
                        <a:pt x="9" y="71"/>
                      </a:lnTo>
                      <a:lnTo>
                        <a:pt x="0" y="47"/>
                      </a:lnTo>
                      <a:lnTo>
                        <a:pt x="130" y="0"/>
                      </a:lnTo>
                      <a:lnTo>
                        <a:pt x="139" y="23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6" name="Freeform 24"/>
                <p:cNvSpPr>
                  <a:spLocks/>
                </p:cNvSpPr>
                <p:nvPr/>
              </p:nvSpPr>
              <p:spPr bwMode="auto">
                <a:xfrm>
                  <a:off x="4618447" y="2694098"/>
                  <a:ext cx="220663" cy="117475"/>
                </a:xfrm>
                <a:custGeom>
                  <a:avLst/>
                  <a:gdLst>
                    <a:gd name="T0" fmla="*/ 2147483646 w 139"/>
                    <a:gd name="T1" fmla="*/ 2147483646 h 74"/>
                    <a:gd name="T2" fmla="*/ 2147483646 w 139"/>
                    <a:gd name="T3" fmla="*/ 2147483646 h 74"/>
                    <a:gd name="T4" fmla="*/ 0 w 139"/>
                    <a:gd name="T5" fmla="*/ 2147483646 h 74"/>
                    <a:gd name="T6" fmla="*/ 2147483646 w 139"/>
                    <a:gd name="T7" fmla="*/ 0 h 74"/>
                    <a:gd name="T8" fmla="*/ 2147483646 w 139"/>
                    <a:gd name="T9" fmla="*/ 2147483646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4">
                      <a:moveTo>
                        <a:pt x="139" y="24"/>
                      </a:moveTo>
                      <a:lnTo>
                        <a:pt x="9" y="74"/>
                      </a:lnTo>
                      <a:lnTo>
                        <a:pt x="0" y="48"/>
                      </a:lnTo>
                      <a:lnTo>
                        <a:pt x="132" y="0"/>
                      </a:lnTo>
                      <a:lnTo>
                        <a:pt x="139" y="24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7" name="Freeform 25"/>
                <p:cNvSpPr>
                  <a:spLocks/>
                </p:cNvSpPr>
                <p:nvPr/>
              </p:nvSpPr>
              <p:spPr bwMode="auto">
                <a:xfrm>
                  <a:off x="4299358" y="2814748"/>
                  <a:ext cx="220663" cy="112713"/>
                </a:xfrm>
                <a:custGeom>
                  <a:avLst/>
                  <a:gdLst>
                    <a:gd name="T0" fmla="*/ 2147483646 w 139"/>
                    <a:gd name="T1" fmla="*/ 2147483646 h 71"/>
                    <a:gd name="T2" fmla="*/ 2147483646 w 139"/>
                    <a:gd name="T3" fmla="*/ 2147483646 h 71"/>
                    <a:gd name="T4" fmla="*/ 0 w 139"/>
                    <a:gd name="T5" fmla="*/ 2147483646 h 71"/>
                    <a:gd name="T6" fmla="*/ 2147483646 w 139"/>
                    <a:gd name="T7" fmla="*/ 0 h 71"/>
                    <a:gd name="T8" fmla="*/ 2147483646 w 139"/>
                    <a:gd name="T9" fmla="*/ 2147483646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1">
                      <a:moveTo>
                        <a:pt x="139" y="24"/>
                      </a:moveTo>
                      <a:lnTo>
                        <a:pt x="10" y="71"/>
                      </a:lnTo>
                      <a:lnTo>
                        <a:pt x="0" y="47"/>
                      </a:lnTo>
                      <a:lnTo>
                        <a:pt x="130" y="0"/>
                      </a:lnTo>
                      <a:lnTo>
                        <a:pt x="139" y="24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8" name="Freeform 26"/>
                <p:cNvSpPr>
                  <a:spLocks/>
                </p:cNvSpPr>
                <p:nvPr/>
              </p:nvSpPr>
              <p:spPr bwMode="auto">
                <a:xfrm>
                  <a:off x="4596222" y="2630598"/>
                  <a:ext cx="220663" cy="117475"/>
                </a:xfrm>
                <a:custGeom>
                  <a:avLst/>
                  <a:gdLst>
                    <a:gd name="T0" fmla="*/ 2147483646 w 139"/>
                    <a:gd name="T1" fmla="*/ 2147483646 h 74"/>
                    <a:gd name="T2" fmla="*/ 2147483646 w 139"/>
                    <a:gd name="T3" fmla="*/ 2147483646 h 74"/>
                    <a:gd name="T4" fmla="*/ 0 w 139"/>
                    <a:gd name="T5" fmla="*/ 2147483646 h 74"/>
                    <a:gd name="T6" fmla="*/ 2147483646 w 139"/>
                    <a:gd name="T7" fmla="*/ 0 h 74"/>
                    <a:gd name="T8" fmla="*/ 2147483646 w 139"/>
                    <a:gd name="T9" fmla="*/ 2147483646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4">
                      <a:moveTo>
                        <a:pt x="139" y="26"/>
                      </a:moveTo>
                      <a:lnTo>
                        <a:pt x="9" y="74"/>
                      </a:lnTo>
                      <a:lnTo>
                        <a:pt x="0" y="48"/>
                      </a:lnTo>
                      <a:lnTo>
                        <a:pt x="130" y="0"/>
                      </a:lnTo>
                      <a:lnTo>
                        <a:pt x="139" y="26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89" name="Freeform 27"/>
                <p:cNvSpPr>
                  <a:spLocks/>
                </p:cNvSpPr>
                <p:nvPr/>
              </p:nvSpPr>
              <p:spPr bwMode="auto">
                <a:xfrm>
                  <a:off x="4277133" y="2751248"/>
                  <a:ext cx="220663" cy="115888"/>
                </a:xfrm>
                <a:custGeom>
                  <a:avLst/>
                  <a:gdLst>
                    <a:gd name="T0" fmla="*/ 2147483646 w 139"/>
                    <a:gd name="T1" fmla="*/ 2147483646 h 73"/>
                    <a:gd name="T2" fmla="*/ 2147483646 w 139"/>
                    <a:gd name="T3" fmla="*/ 2147483646 h 73"/>
                    <a:gd name="T4" fmla="*/ 0 w 139"/>
                    <a:gd name="T5" fmla="*/ 2147483646 h 73"/>
                    <a:gd name="T6" fmla="*/ 2147483646 w 139"/>
                    <a:gd name="T7" fmla="*/ 0 h 73"/>
                    <a:gd name="T8" fmla="*/ 2147483646 w 139"/>
                    <a:gd name="T9" fmla="*/ 2147483646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3">
                      <a:moveTo>
                        <a:pt x="139" y="23"/>
                      </a:moveTo>
                      <a:lnTo>
                        <a:pt x="7" y="73"/>
                      </a:lnTo>
                      <a:lnTo>
                        <a:pt x="0" y="47"/>
                      </a:lnTo>
                      <a:lnTo>
                        <a:pt x="130" y="0"/>
                      </a:lnTo>
                      <a:lnTo>
                        <a:pt x="139" y="23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0" name="Freeform 28"/>
                <p:cNvSpPr>
                  <a:spLocks/>
                </p:cNvSpPr>
                <p:nvPr/>
              </p:nvSpPr>
              <p:spPr bwMode="auto">
                <a:xfrm>
                  <a:off x="4554947" y="2522647"/>
                  <a:ext cx="223838" cy="112713"/>
                </a:xfrm>
                <a:custGeom>
                  <a:avLst/>
                  <a:gdLst>
                    <a:gd name="T0" fmla="*/ 2147483646 w 141"/>
                    <a:gd name="T1" fmla="*/ 2147483646 h 71"/>
                    <a:gd name="T2" fmla="*/ 2147483646 w 141"/>
                    <a:gd name="T3" fmla="*/ 2147483646 h 71"/>
                    <a:gd name="T4" fmla="*/ 0 w 141"/>
                    <a:gd name="T5" fmla="*/ 2147483646 h 71"/>
                    <a:gd name="T6" fmla="*/ 2147483646 w 141"/>
                    <a:gd name="T7" fmla="*/ 0 h 71"/>
                    <a:gd name="T8" fmla="*/ 2147483646 w 141"/>
                    <a:gd name="T9" fmla="*/ 2147483646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1" h="71">
                      <a:moveTo>
                        <a:pt x="141" y="23"/>
                      </a:moveTo>
                      <a:lnTo>
                        <a:pt x="9" y="71"/>
                      </a:lnTo>
                      <a:lnTo>
                        <a:pt x="0" y="47"/>
                      </a:lnTo>
                      <a:lnTo>
                        <a:pt x="132" y="0"/>
                      </a:lnTo>
                      <a:lnTo>
                        <a:pt x="141" y="23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1" name="Freeform 29"/>
                <p:cNvSpPr>
                  <a:spLocks/>
                </p:cNvSpPr>
                <p:nvPr/>
              </p:nvSpPr>
              <p:spPr bwMode="auto">
                <a:xfrm>
                  <a:off x="4235858" y="2638535"/>
                  <a:ext cx="220663" cy="115888"/>
                </a:xfrm>
                <a:custGeom>
                  <a:avLst/>
                  <a:gdLst>
                    <a:gd name="T0" fmla="*/ 2147483646 w 139"/>
                    <a:gd name="T1" fmla="*/ 2147483646 h 73"/>
                    <a:gd name="T2" fmla="*/ 2147483646 w 139"/>
                    <a:gd name="T3" fmla="*/ 2147483646 h 73"/>
                    <a:gd name="T4" fmla="*/ 0 w 139"/>
                    <a:gd name="T5" fmla="*/ 2147483646 h 73"/>
                    <a:gd name="T6" fmla="*/ 2147483646 w 139"/>
                    <a:gd name="T7" fmla="*/ 0 h 73"/>
                    <a:gd name="T8" fmla="*/ 2147483646 w 139"/>
                    <a:gd name="T9" fmla="*/ 2147483646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3">
                      <a:moveTo>
                        <a:pt x="139" y="26"/>
                      </a:moveTo>
                      <a:lnTo>
                        <a:pt x="9" y="73"/>
                      </a:lnTo>
                      <a:lnTo>
                        <a:pt x="0" y="50"/>
                      </a:lnTo>
                      <a:lnTo>
                        <a:pt x="130" y="0"/>
                      </a:lnTo>
                      <a:lnTo>
                        <a:pt x="139" y="26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2" name="Freeform 30"/>
                <p:cNvSpPr>
                  <a:spLocks/>
                </p:cNvSpPr>
                <p:nvPr/>
              </p:nvSpPr>
              <p:spPr bwMode="auto">
                <a:xfrm>
                  <a:off x="4532722" y="2459147"/>
                  <a:ext cx="220663" cy="111125"/>
                </a:xfrm>
                <a:custGeom>
                  <a:avLst/>
                  <a:gdLst>
                    <a:gd name="T0" fmla="*/ 2147483646 w 139"/>
                    <a:gd name="T1" fmla="*/ 2147483646 h 70"/>
                    <a:gd name="T2" fmla="*/ 2147483646 w 139"/>
                    <a:gd name="T3" fmla="*/ 2147483646 h 70"/>
                    <a:gd name="T4" fmla="*/ 0 w 139"/>
                    <a:gd name="T5" fmla="*/ 2147483646 h 70"/>
                    <a:gd name="T6" fmla="*/ 2147483646 w 139"/>
                    <a:gd name="T7" fmla="*/ 0 h 70"/>
                    <a:gd name="T8" fmla="*/ 2147483646 w 139"/>
                    <a:gd name="T9" fmla="*/ 2147483646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0">
                      <a:moveTo>
                        <a:pt x="139" y="23"/>
                      </a:moveTo>
                      <a:lnTo>
                        <a:pt x="9" y="70"/>
                      </a:lnTo>
                      <a:lnTo>
                        <a:pt x="0" y="47"/>
                      </a:lnTo>
                      <a:lnTo>
                        <a:pt x="129" y="0"/>
                      </a:lnTo>
                      <a:lnTo>
                        <a:pt x="139" y="23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3" name="Freeform 31"/>
                <p:cNvSpPr>
                  <a:spLocks/>
                </p:cNvSpPr>
                <p:nvPr/>
              </p:nvSpPr>
              <p:spPr bwMode="auto">
                <a:xfrm>
                  <a:off x="4213633" y="2575035"/>
                  <a:ext cx="220663" cy="115888"/>
                </a:xfrm>
                <a:custGeom>
                  <a:avLst/>
                  <a:gdLst>
                    <a:gd name="T0" fmla="*/ 2147483646 w 139"/>
                    <a:gd name="T1" fmla="*/ 2147483646 h 73"/>
                    <a:gd name="T2" fmla="*/ 2147483646 w 139"/>
                    <a:gd name="T3" fmla="*/ 2147483646 h 73"/>
                    <a:gd name="T4" fmla="*/ 0 w 139"/>
                    <a:gd name="T5" fmla="*/ 2147483646 h 73"/>
                    <a:gd name="T6" fmla="*/ 2147483646 w 139"/>
                    <a:gd name="T7" fmla="*/ 0 h 73"/>
                    <a:gd name="T8" fmla="*/ 2147483646 w 139"/>
                    <a:gd name="T9" fmla="*/ 2147483646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73">
                      <a:moveTo>
                        <a:pt x="139" y="26"/>
                      </a:moveTo>
                      <a:lnTo>
                        <a:pt x="7" y="73"/>
                      </a:lnTo>
                      <a:lnTo>
                        <a:pt x="0" y="49"/>
                      </a:lnTo>
                      <a:lnTo>
                        <a:pt x="130" y="0"/>
                      </a:lnTo>
                      <a:lnTo>
                        <a:pt x="139" y="26"/>
                      </a:lnTo>
                      <a:close/>
                    </a:path>
                  </a:pathLst>
                </a:custGeom>
                <a:solidFill>
                  <a:srgbClr val="666766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4" name="Freeform 32"/>
                <p:cNvSpPr>
                  <a:spLocks/>
                </p:cNvSpPr>
                <p:nvPr/>
              </p:nvSpPr>
              <p:spPr bwMode="auto">
                <a:xfrm>
                  <a:off x="6736180" y="1611421"/>
                  <a:ext cx="176213" cy="201613"/>
                </a:xfrm>
                <a:custGeom>
                  <a:avLst/>
                  <a:gdLst>
                    <a:gd name="T0" fmla="*/ 0 w 111"/>
                    <a:gd name="T1" fmla="*/ 2147483646 h 127"/>
                    <a:gd name="T2" fmla="*/ 2147483646 w 111"/>
                    <a:gd name="T3" fmla="*/ 0 h 127"/>
                    <a:gd name="T4" fmla="*/ 2147483646 w 111"/>
                    <a:gd name="T5" fmla="*/ 2147483646 h 127"/>
                    <a:gd name="T6" fmla="*/ 2147483646 w 111"/>
                    <a:gd name="T7" fmla="*/ 2147483646 h 127"/>
                    <a:gd name="T8" fmla="*/ 0 w 111"/>
                    <a:gd name="T9" fmla="*/ 2147483646 h 1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" h="127">
                      <a:moveTo>
                        <a:pt x="0" y="5"/>
                      </a:moveTo>
                      <a:lnTo>
                        <a:pt x="8" y="0"/>
                      </a:lnTo>
                      <a:lnTo>
                        <a:pt x="111" y="123"/>
                      </a:lnTo>
                      <a:lnTo>
                        <a:pt x="104" y="127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5" name="Freeform 33"/>
                <p:cNvSpPr>
                  <a:spLocks/>
                </p:cNvSpPr>
                <p:nvPr/>
              </p:nvSpPr>
              <p:spPr bwMode="auto">
                <a:xfrm>
                  <a:off x="6950493" y="1865421"/>
                  <a:ext cx="176213" cy="206375"/>
                </a:xfrm>
                <a:custGeom>
                  <a:avLst/>
                  <a:gdLst>
                    <a:gd name="T0" fmla="*/ 0 w 111"/>
                    <a:gd name="T1" fmla="*/ 2147483646 h 130"/>
                    <a:gd name="T2" fmla="*/ 2147483646 w 111"/>
                    <a:gd name="T3" fmla="*/ 0 h 130"/>
                    <a:gd name="T4" fmla="*/ 2147483646 w 111"/>
                    <a:gd name="T5" fmla="*/ 2147483646 h 130"/>
                    <a:gd name="T6" fmla="*/ 2147483646 w 111"/>
                    <a:gd name="T7" fmla="*/ 2147483646 h 130"/>
                    <a:gd name="T8" fmla="*/ 0 w 111"/>
                    <a:gd name="T9" fmla="*/ 2147483646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" h="130">
                      <a:moveTo>
                        <a:pt x="0" y="5"/>
                      </a:moveTo>
                      <a:lnTo>
                        <a:pt x="7" y="0"/>
                      </a:lnTo>
                      <a:lnTo>
                        <a:pt x="111" y="123"/>
                      </a:lnTo>
                      <a:lnTo>
                        <a:pt x="104" y="13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6" name="Freeform 34"/>
                <p:cNvSpPr>
                  <a:spLocks/>
                </p:cNvSpPr>
                <p:nvPr/>
              </p:nvSpPr>
              <p:spPr bwMode="auto">
                <a:xfrm>
                  <a:off x="6275803" y="2046397"/>
                  <a:ext cx="220663" cy="209550"/>
                </a:xfrm>
                <a:custGeom>
                  <a:avLst/>
                  <a:gdLst>
                    <a:gd name="T0" fmla="*/ 0 w 139"/>
                    <a:gd name="T1" fmla="*/ 2147483646 h 132"/>
                    <a:gd name="T2" fmla="*/ 2147483646 w 139"/>
                    <a:gd name="T3" fmla="*/ 2147483646 h 132"/>
                    <a:gd name="T4" fmla="*/ 2147483646 w 139"/>
                    <a:gd name="T5" fmla="*/ 2147483646 h 132"/>
                    <a:gd name="T6" fmla="*/ 2147483646 w 139"/>
                    <a:gd name="T7" fmla="*/ 0 h 132"/>
                    <a:gd name="T8" fmla="*/ 0 w 139"/>
                    <a:gd name="T9" fmla="*/ 2147483646 h 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2">
                      <a:moveTo>
                        <a:pt x="0" y="80"/>
                      </a:moveTo>
                      <a:lnTo>
                        <a:pt x="42" y="132"/>
                      </a:lnTo>
                      <a:lnTo>
                        <a:pt x="139" y="49"/>
                      </a:lnTo>
                      <a:lnTo>
                        <a:pt x="97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7" name="Freeform 35"/>
                <p:cNvSpPr>
                  <a:spLocks/>
                </p:cNvSpPr>
                <p:nvPr/>
              </p:nvSpPr>
              <p:spPr bwMode="auto">
                <a:xfrm>
                  <a:off x="6459954" y="1892409"/>
                  <a:ext cx="220663" cy="209550"/>
                </a:xfrm>
                <a:custGeom>
                  <a:avLst/>
                  <a:gdLst>
                    <a:gd name="T0" fmla="*/ 0 w 139"/>
                    <a:gd name="T1" fmla="*/ 2147483646 h 132"/>
                    <a:gd name="T2" fmla="*/ 2147483646 w 139"/>
                    <a:gd name="T3" fmla="*/ 2147483646 h 132"/>
                    <a:gd name="T4" fmla="*/ 2147483646 w 139"/>
                    <a:gd name="T5" fmla="*/ 2147483646 h 132"/>
                    <a:gd name="T6" fmla="*/ 2147483646 w 139"/>
                    <a:gd name="T7" fmla="*/ 0 h 132"/>
                    <a:gd name="T8" fmla="*/ 0 w 139"/>
                    <a:gd name="T9" fmla="*/ 2147483646 h 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2">
                      <a:moveTo>
                        <a:pt x="0" y="83"/>
                      </a:moveTo>
                      <a:lnTo>
                        <a:pt x="42" y="132"/>
                      </a:lnTo>
                      <a:lnTo>
                        <a:pt x="139" y="52"/>
                      </a:lnTo>
                      <a:lnTo>
                        <a:pt x="96" y="0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8" name="Freeform 36"/>
                <p:cNvSpPr>
                  <a:spLocks/>
                </p:cNvSpPr>
                <p:nvPr/>
              </p:nvSpPr>
              <p:spPr bwMode="auto">
                <a:xfrm>
                  <a:off x="6639342" y="1738421"/>
                  <a:ext cx="220663" cy="209550"/>
                </a:xfrm>
                <a:custGeom>
                  <a:avLst/>
                  <a:gdLst>
                    <a:gd name="T0" fmla="*/ 0 w 139"/>
                    <a:gd name="T1" fmla="*/ 2147483646 h 132"/>
                    <a:gd name="T2" fmla="*/ 2147483646 w 139"/>
                    <a:gd name="T3" fmla="*/ 2147483646 h 132"/>
                    <a:gd name="T4" fmla="*/ 2147483646 w 139"/>
                    <a:gd name="T5" fmla="*/ 2147483646 h 132"/>
                    <a:gd name="T6" fmla="*/ 2147483646 w 139"/>
                    <a:gd name="T7" fmla="*/ 0 h 132"/>
                    <a:gd name="T8" fmla="*/ 0 w 139"/>
                    <a:gd name="T9" fmla="*/ 2147483646 h 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2">
                      <a:moveTo>
                        <a:pt x="0" y="83"/>
                      </a:moveTo>
                      <a:lnTo>
                        <a:pt x="43" y="132"/>
                      </a:lnTo>
                      <a:lnTo>
                        <a:pt x="139" y="52"/>
                      </a:lnTo>
                      <a:lnTo>
                        <a:pt x="97" y="0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99" name="Freeform 37"/>
                <p:cNvSpPr>
                  <a:spLocks/>
                </p:cNvSpPr>
                <p:nvPr/>
              </p:nvSpPr>
              <p:spPr bwMode="auto">
                <a:xfrm>
                  <a:off x="6421854" y="2217847"/>
                  <a:ext cx="220663" cy="211138"/>
                </a:xfrm>
                <a:custGeom>
                  <a:avLst/>
                  <a:gdLst>
                    <a:gd name="T0" fmla="*/ 0 w 139"/>
                    <a:gd name="T1" fmla="*/ 2147483646 h 133"/>
                    <a:gd name="T2" fmla="*/ 2147483646 w 139"/>
                    <a:gd name="T3" fmla="*/ 2147483646 h 133"/>
                    <a:gd name="T4" fmla="*/ 2147483646 w 139"/>
                    <a:gd name="T5" fmla="*/ 2147483646 h 133"/>
                    <a:gd name="T6" fmla="*/ 2147483646 w 139"/>
                    <a:gd name="T7" fmla="*/ 0 h 133"/>
                    <a:gd name="T8" fmla="*/ 0 w 139"/>
                    <a:gd name="T9" fmla="*/ 2147483646 h 1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3">
                      <a:moveTo>
                        <a:pt x="0" y="83"/>
                      </a:moveTo>
                      <a:lnTo>
                        <a:pt x="43" y="133"/>
                      </a:lnTo>
                      <a:lnTo>
                        <a:pt x="139" y="52"/>
                      </a:lnTo>
                      <a:lnTo>
                        <a:pt x="97" y="0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0" name="Freeform 38"/>
                <p:cNvSpPr>
                  <a:spLocks/>
                </p:cNvSpPr>
                <p:nvPr/>
              </p:nvSpPr>
              <p:spPr bwMode="auto">
                <a:xfrm>
                  <a:off x="6601242" y="2065447"/>
                  <a:ext cx="222251" cy="209550"/>
                </a:xfrm>
                <a:custGeom>
                  <a:avLst/>
                  <a:gdLst>
                    <a:gd name="T0" fmla="*/ 0 w 140"/>
                    <a:gd name="T1" fmla="*/ 2147483646 h 132"/>
                    <a:gd name="T2" fmla="*/ 2147483646 w 140"/>
                    <a:gd name="T3" fmla="*/ 2147483646 h 132"/>
                    <a:gd name="T4" fmla="*/ 2147483646 w 140"/>
                    <a:gd name="T5" fmla="*/ 2147483646 h 132"/>
                    <a:gd name="T6" fmla="*/ 2147483646 w 140"/>
                    <a:gd name="T7" fmla="*/ 0 h 132"/>
                    <a:gd name="T8" fmla="*/ 0 w 140"/>
                    <a:gd name="T9" fmla="*/ 2147483646 h 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0" h="132">
                      <a:moveTo>
                        <a:pt x="0" y="82"/>
                      </a:moveTo>
                      <a:lnTo>
                        <a:pt x="43" y="132"/>
                      </a:lnTo>
                      <a:lnTo>
                        <a:pt x="140" y="52"/>
                      </a:lnTo>
                      <a:lnTo>
                        <a:pt x="97" y="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1" name="Freeform 39"/>
                <p:cNvSpPr>
                  <a:spLocks/>
                </p:cNvSpPr>
                <p:nvPr/>
              </p:nvSpPr>
              <p:spPr bwMode="auto">
                <a:xfrm>
                  <a:off x="6785393" y="1911459"/>
                  <a:ext cx="222251" cy="209550"/>
                </a:xfrm>
                <a:custGeom>
                  <a:avLst/>
                  <a:gdLst>
                    <a:gd name="T0" fmla="*/ 0 w 140"/>
                    <a:gd name="T1" fmla="*/ 2147483646 h 132"/>
                    <a:gd name="T2" fmla="*/ 2147483646 w 140"/>
                    <a:gd name="T3" fmla="*/ 2147483646 h 132"/>
                    <a:gd name="T4" fmla="*/ 2147483646 w 140"/>
                    <a:gd name="T5" fmla="*/ 2147483646 h 132"/>
                    <a:gd name="T6" fmla="*/ 2147483646 w 140"/>
                    <a:gd name="T7" fmla="*/ 0 h 132"/>
                    <a:gd name="T8" fmla="*/ 0 w 140"/>
                    <a:gd name="T9" fmla="*/ 2147483646 h 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0" h="132">
                      <a:moveTo>
                        <a:pt x="0" y="82"/>
                      </a:moveTo>
                      <a:lnTo>
                        <a:pt x="43" y="132"/>
                      </a:lnTo>
                      <a:lnTo>
                        <a:pt x="140" y="52"/>
                      </a:lnTo>
                      <a:lnTo>
                        <a:pt x="97" y="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2" name="Freeform 40"/>
                <p:cNvSpPr>
                  <a:spLocks/>
                </p:cNvSpPr>
                <p:nvPr/>
              </p:nvSpPr>
              <p:spPr bwMode="auto">
                <a:xfrm>
                  <a:off x="7344195" y="1101832"/>
                  <a:ext cx="390526" cy="460376"/>
                </a:xfrm>
                <a:custGeom>
                  <a:avLst/>
                  <a:gdLst>
                    <a:gd name="T0" fmla="*/ 0 w 246"/>
                    <a:gd name="T1" fmla="*/ 2147483646 h 290"/>
                    <a:gd name="T2" fmla="*/ 2147483646 w 246"/>
                    <a:gd name="T3" fmla="*/ 0 h 290"/>
                    <a:gd name="T4" fmla="*/ 2147483646 w 246"/>
                    <a:gd name="T5" fmla="*/ 2147483646 h 290"/>
                    <a:gd name="T6" fmla="*/ 2147483646 w 246"/>
                    <a:gd name="T7" fmla="*/ 2147483646 h 290"/>
                    <a:gd name="T8" fmla="*/ 0 w 246"/>
                    <a:gd name="T9" fmla="*/ 2147483646 h 2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46" h="290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246" y="283"/>
                      </a:lnTo>
                      <a:lnTo>
                        <a:pt x="239" y="29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3" name="Freeform 41"/>
                <p:cNvSpPr>
                  <a:spLocks/>
                </p:cNvSpPr>
                <p:nvPr/>
              </p:nvSpPr>
              <p:spPr bwMode="auto">
                <a:xfrm>
                  <a:off x="7228307" y="1243120"/>
                  <a:ext cx="220663" cy="211138"/>
                </a:xfrm>
                <a:custGeom>
                  <a:avLst/>
                  <a:gdLst>
                    <a:gd name="T0" fmla="*/ 0 w 139"/>
                    <a:gd name="T1" fmla="*/ 2147483646 h 133"/>
                    <a:gd name="T2" fmla="*/ 2147483646 w 139"/>
                    <a:gd name="T3" fmla="*/ 2147483646 h 133"/>
                    <a:gd name="T4" fmla="*/ 2147483646 w 139"/>
                    <a:gd name="T5" fmla="*/ 2147483646 h 133"/>
                    <a:gd name="T6" fmla="*/ 2147483646 w 139"/>
                    <a:gd name="T7" fmla="*/ 0 h 133"/>
                    <a:gd name="T8" fmla="*/ 0 w 139"/>
                    <a:gd name="T9" fmla="*/ 2147483646 h 1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3">
                      <a:moveTo>
                        <a:pt x="0" y="83"/>
                      </a:moveTo>
                      <a:lnTo>
                        <a:pt x="42" y="133"/>
                      </a:lnTo>
                      <a:lnTo>
                        <a:pt x="139" y="52"/>
                      </a:lnTo>
                      <a:lnTo>
                        <a:pt x="99" y="0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4" name="Freeform 42"/>
                <p:cNvSpPr>
                  <a:spLocks/>
                </p:cNvSpPr>
                <p:nvPr/>
              </p:nvSpPr>
              <p:spPr bwMode="auto">
                <a:xfrm>
                  <a:off x="7374357" y="1419333"/>
                  <a:ext cx="220663" cy="206375"/>
                </a:xfrm>
                <a:custGeom>
                  <a:avLst/>
                  <a:gdLst>
                    <a:gd name="T0" fmla="*/ 0 w 139"/>
                    <a:gd name="T1" fmla="*/ 2147483646 h 130"/>
                    <a:gd name="T2" fmla="*/ 2147483646 w 139"/>
                    <a:gd name="T3" fmla="*/ 2147483646 h 130"/>
                    <a:gd name="T4" fmla="*/ 2147483646 w 139"/>
                    <a:gd name="T5" fmla="*/ 2147483646 h 130"/>
                    <a:gd name="T6" fmla="*/ 2147483646 w 139"/>
                    <a:gd name="T7" fmla="*/ 0 h 130"/>
                    <a:gd name="T8" fmla="*/ 0 w 139"/>
                    <a:gd name="T9" fmla="*/ 2147483646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0">
                      <a:moveTo>
                        <a:pt x="0" y="81"/>
                      </a:moveTo>
                      <a:lnTo>
                        <a:pt x="43" y="130"/>
                      </a:lnTo>
                      <a:lnTo>
                        <a:pt x="139" y="50"/>
                      </a:lnTo>
                      <a:lnTo>
                        <a:pt x="97" y="0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5" name="Freeform 43"/>
                <p:cNvSpPr>
                  <a:spLocks/>
                </p:cNvSpPr>
                <p:nvPr/>
              </p:nvSpPr>
              <p:spPr bwMode="auto">
                <a:xfrm>
                  <a:off x="6848893" y="1149457"/>
                  <a:ext cx="274639" cy="258763"/>
                </a:xfrm>
                <a:custGeom>
                  <a:avLst/>
                  <a:gdLst>
                    <a:gd name="T0" fmla="*/ 2147483646 w 173"/>
                    <a:gd name="T1" fmla="*/ 2147483646 h 163"/>
                    <a:gd name="T2" fmla="*/ 2147483646 w 173"/>
                    <a:gd name="T3" fmla="*/ 2147483646 h 163"/>
                    <a:gd name="T4" fmla="*/ 0 w 173"/>
                    <a:gd name="T5" fmla="*/ 2147483646 h 163"/>
                    <a:gd name="T6" fmla="*/ 2147483646 w 173"/>
                    <a:gd name="T7" fmla="*/ 0 h 163"/>
                    <a:gd name="T8" fmla="*/ 2147483646 w 173"/>
                    <a:gd name="T9" fmla="*/ 2147483646 h 1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3" h="163">
                      <a:moveTo>
                        <a:pt x="173" y="66"/>
                      </a:moveTo>
                      <a:lnTo>
                        <a:pt x="55" y="163"/>
                      </a:lnTo>
                      <a:lnTo>
                        <a:pt x="0" y="97"/>
                      </a:lnTo>
                      <a:lnTo>
                        <a:pt x="116" y="0"/>
                      </a:lnTo>
                      <a:lnTo>
                        <a:pt x="173" y="6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6" name="Freeform 44"/>
                <p:cNvSpPr>
                  <a:spLocks noEditPoints="1"/>
                </p:cNvSpPr>
                <p:nvPr/>
              </p:nvSpPr>
              <p:spPr bwMode="auto">
                <a:xfrm>
                  <a:off x="7040981" y="1389170"/>
                  <a:ext cx="247651" cy="236538"/>
                </a:xfrm>
                <a:custGeom>
                  <a:avLst/>
                  <a:gdLst>
                    <a:gd name="T0" fmla="*/ 2147483646 w 156"/>
                    <a:gd name="T1" fmla="*/ 2147483646 h 149"/>
                    <a:gd name="T2" fmla="*/ 2147483646 w 156"/>
                    <a:gd name="T3" fmla="*/ 2147483646 h 149"/>
                    <a:gd name="T4" fmla="*/ 2147483646 w 156"/>
                    <a:gd name="T5" fmla="*/ 2147483646 h 149"/>
                    <a:gd name="T6" fmla="*/ 2147483646 w 156"/>
                    <a:gd name="T7" fmla="*/ 2147483646 h 149"/>
                    <a:gd name="T8" fmla="*/ 2147483646 w 156"/>
                    <a:gd name="T9" fmla="*/ 2147483646 h 149"/>
                    <a:gd name="T10" fmla="*/ 2147483646 w 156"/>
                    <a:gd name="T11" fmla="*/ 2147483646 h 149"/>
                    <a:gd name="T12" fmla="*/ 2147483646 w 156"/>
                    <a:gd name="T13" fmla="*/ 2147483646 h 149"/>
                    <a:gd name="T14" fmla="*/ 2147483646 w 156"/>
                    <a:gd name="T15" fmla="*/ 2147483646 h 149"/>
                    <a:gd name="T16" fmla="*/ 2147483646 w 156"/>
                    <a:gd name="T17" fmla="*/ 2147483646 h 149"/>
                    <a:gd name="T18" fmla="*/ 2147483646 w 156"/>
                    <a:gd name="T19" fmla="*/ 2147483646 h 149"/>
                    <a:gd name="T20" fmla="*/ 2147483646 w 156"/>
                    <a:gd name="T21" fmla="*/ 2147483646 h 149"/>
                    <a:gd name="T22" fmla="*/ 2147483646 w 156"/>
                    <a:gd name="T23" fmla="*/ 2147483646 h 149"/>
                    <a:gd name="T24" fmla="*/ 2147483646 w 156"/>
                    <a:gd name="T25" fmla="*/ 2147483646 h 149"/>
                    <a:gd name="T26" fmla="*/ 2147483646 w 156"/>
                    <a:gd name="T27" fmla="*/ 2147483646 h 149"/>
                    <a:gd name="T28" fmla="*/ 2147483646 w 156"/>
                    <a:gd name="T29" fmla="*/ 2147483646 h 149"/>
                    <a:gd name="T30" fmla="*/ 2147483646 w 156"/>
                    <a:gd name="T31" fmla="*/ 2147483646 h 149"/>
                    <a:gd name="T32" fmla="*/ 2147483646 w 156"/>
                    <a:gd name="T33" fmla="*/ 2147483646 h 149"/>
                    <a:gd name="T34" fmla="*/ 2147483646 w 156"/>
                    <a:gd name="T35" fmla="*/ 2147483646 h 149"/>
                    <a:gd name="T36" fmla="*/ 2147483646 w 156"/>
                    <a:gd name="T37" fmla="*/ 2147483646 h 149"/>
                    <a:gd name="T38" fmla="*/ 2147483646 w 156"/>
                    <a:gd name="T39" fmla="*/ 2147483646 h 149"/>
                    <a:gd name="T40" fmla="*/ 2147483646 w 156"/>
                    <a:gd name="T41" fmla="*/ 2147483646 h 149"/>
                    <a:gd name="T42" fmla="*/ 2147483646 w 156"/>
                    <a:gd name="T43" fmla="*/ 2147483646 h 149"/>
                    <a:gd name="T44" fmla="*/ 2147483646 w 156"/>
                    <a:gd name="T45" fmla="*/ 2147483646 h 149"/>
                    <a:gd name="T46" fmla="*/ 0 w 156"/>
                    <a:gd name="T47" fmla="*/ 2147483646 h 149"/>
                    <a:gd name="T48" fmla="*/ 2147483646 w 156"/>
                    <a:gd name="T49" fmla="*/ 2147483646 h 149"/>
                    <a:gd name="T50" fmla="*/ 2147483646 w 156"/>
                    <a:gd name="T51" fmla="*/ 2147483646 h 149"/>
                    <a:gd name="T52" fmla="*/ 2147483646 w 156"/>
                    <a:gd name="T53" fmla="*/ 2147483646 h 149"/>
                    <a:gd name="T54" fmla="*/ 2147483646 w 156"/>
                    <a:gd name="T55" fmla="*/ 2147483646 h 149"/>
                    <a:gd name="T56" fmla="*/ 2147483646 w 156"/>
                    <a:gd name="T57" fmla="*/ 2147483646 h 149"/>
                    <a:gd name="T58" fmla="*/ 2147483646 w 156"/>
                    <a:gd name="T59" fmla="*/ 2147483646 h 149"/>
                    <a:gd name="T60" fmla="*/ 2147483646 w 156"/>
                    <a:gd name="T61" fmla="*/ 2147483646 h 149"/>
                    <a:gd name="T62" fmla="*/ 2147483646 w 156"/>
                    <a:gd name="T63" fmla="*/ 2147483646 h 149"/>
                    <a:gd name="T64" fmla="*/ 2147483646 w 156"/>
                    <a:gd name="T65" fmla="*/ 2147483646 h 149"/>
                    <a:gd name="T66" fmla="*/ 2147483646 w 156"/>
                    <a:gd name="T67" fmla="*/ 2147483646 h 149"/>
                    <a:gd name="T68" fmla="*/ 2147483646 w 156"/>
                    <a:gd name="T69" fmla="*/ 2147483646 h 149"/>
                    <a:gd name="T70" fmla="*/ 2147483646 w 156"/>
                    <a:gd name="T71" fmla="*/ 2147483646 h 149"/>
                    <a:gd name="T72" fmla="*/ 2147483646 w 156"/>
                    <a:gd name="T73" fmla="*/ 2147483646 h 149"/>
                    <a:gd name="T74" fmla="*/ 2147483646 w 156"/>
                    <a:gd name="T75" fmla="*/ 2147483646 h 149"/>
                    <a:gd name="T76" fmla="*/ 2147483646 w 156"/>
                    <a:gd name="T77" fmla="*/ 2147483646 h 149"/>
                    <a:gd name="T78" fmla="*/ 2147483646 w 156"/>
                    <a:gd name="T79" fmla="*/ 2147483646 h 149"/>
                    <a:gd name="T80" fmla="*/ 2147483646 w 156"/>
                    <a:gd name="T81" fmla="*/ 2147483646 h 149"/>
                    <a:gd name="T82" fmla="*/ 2147483646 w 156"/>
                    <a:gd name="T83" fmla="*/ 2147483646 h 149"/>
                    <a:gd name="T84" fmla="*/ 2147483646 w 156"/>
                    <a:gd name="T85" fmla="*/ 2147483646 h 149"/>
                    <a:gd name="T86" fmla="*/ 2147483646 w 156"/>
                    <a:gd name="T87" fmla="*/ 2147483646 h 149"/>
                    <a:gd name="T88" fmla="*/ 2147483646 w 156"/>
                    <a:gd name="T89" fmla="*/ 2147483646 h 149"/>
                    <a:gd name="T90" fmla="*/ 2147483646 w 156"/>
                    <a:gd name="T91" fmla="*/ 2147483646 h 149"/>
                    <a:gd name="T92" fmla="*/ 2147483646 w 156"/>
                    <a:gd name="T93" fmla="*/ 2147483646 h 149"/>
                    <a:gd name="T94" fmla="*/ 2147483646 w 156"/>
                    <a:gd name="T95" fmla="*/ 2147483646 h 149"/>
                    <a:gd name="T96" fmla="*/ 2147483646 w 156"/>
                    <a:gd name="T97" fmla="*/ 2147483646 h 149"/>
                    <a:gd name="T98" fmla="*/ 2147483646 w 156"/>
                    <a:gd name="T99" fmla="*/ 2147483646 h 149"/>
                    <a:gd name="T100" fmla="*/ 2147483646 w 156"/>
                    <a:gd name="T101" fmla="*/ 2147483646 h 149"/>
                    <a:gd name="T102" fmla="*/ 2147483646 w 156"/>
                    <a:gd name="T103" fmla="*/ 2147483646 h 149"/>
                    <a:gd name="T104" fmla="*/ 2147483646 w 156"/>
                    <a:gd name="T105" fmla="*/ 2147483646 h 149"/>
                    <a:gd name="T106" fmla="*/ 2147483646 w 156"/>
                    <a:gd name="T107" fmla="*/ 0 h 149"/>
                    <a:gd name="T108" fmla="*/ 2147483646 w 156"/>
                    <a:gd name="T109" fmla="*/ 2147483646 h 149"/>
                    <a:gd name="T110" fmla="*/ 2147483646 w 156"/>
                    <a:gd name="T111" fmla="*/ 2147483646 h 149"/>
                    <a:gd name="T112" fmla="*/ 2147483646 w 156"/>
                    <a:gd name="T113" fmla="*/ 2147483646 h 149"/>
                    <a:gd name="T114" fmla="*/ 2147483646 w 156"/>
                    <a:gd name="T115" fmla="*/ 2147483646 h 14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56" h="149">
                      <a:moveTo>
                        <a:pt x="54" y="149"/>
                      </a:moveTo>
                      <a:lnTo>
                        <a:pt x="40" y="133"/>
                      </a:lnTo>
                      <a:lnTo>
                        <a:pt x="47" y="126"/>
                      </a:lnTo>
                      <a:lnTo>
                        <a:pt x="54" y="135"/>
                      </a:lnTo>
                      <a:lnTo>
                        <a:pt x="59" y="130"/>
                      </a:lnTo>
                      <a:lnTo>
                        <a:pt x="66" y="137"/>
                      </a:lnTo>
                      <a:lnTo>
                        <a:pt x="54" y="149"/>
                      </a:lnTo>
                      <a:close/>
                      <a:moveTo>
                        <a:pt x="73" y="133"/>
                      </a:moveTo>
                      <a:lnTo>
                        <a:pt x="66" y="123"/>
                      </a:lnTo>
                      <a:lnTo>
                        <a:pt x="90" y="107"/>
                      </a:lnTo>
                      <a:lnTo>
                        <a:pt x="94" y="114"/>
                      </a:lnTo>
                      <a:lnTo>
                        <a:pt x="73" y="133"/>
                      </a:lnTo>
                      <a:close/>
                      <a:moveTo>
                        <a:pt x="33" y="126"/>
                      </a:moveTo>
                      <a:lnTo>
                        <a:pt x="14" y="102"/>
                      </a:lnTo>
                      <a:lnTo>
                        <a:pt x="21" y="97"/>
                      </a:lnTo>
                      <a:lnTo>
                        <a:pt x="40" y="119"/>
                      </a:lnTo>
                      <a:lnTo>
                        <a:pt x="33" y="126"/>
                      </a:lnTo>
                      <a:close/>
                      <a:moveTo>
                        <a:pt x="101" y="107"/>
                      </a:moveTo>
                      <a:lnTo>
                        <a:pt x="97" y="100"/>
                      </a:lnTo>
                      <a:lnTo>
                        <a:pt x="118" y="83"/>
                      </a:lnTo>
                      <a:lnTo>
                        <a:pt x="123" y="90"/>
                      </a:lnTo>
                      <a:lnTo>
                        <a:pt x="101" y="107"/>
                      </a:lnTo>
                      <a:close/>
                      <a:moveTo>
                        <a:pt x="9" y="95"/>
                      </a:moveTo>
                      <a:lnTo>
                        <a:pt x="0" y="85"/>
                      </a:lnTo>
                      <a:lnTo>
                        <a:pt x="21" y="69"/>
                      </a:lnTo>
                      <a:lnTo>
                        <a:pt x="26" y="78"/>
                      </a:lnTo>
                      <a:lnTo>
                        <a:pt x="14" y="88"/>
                      </a:lnTo>
                      <a:lnTo>
                        <a:pt x="16" y="90"/>
                      </a:lnTo>
                      <a:lnTo>
                        <a:pt x="9" y="95"/>
                      </a:lnTo>
                      <a:close/>
                      <a:moveTo>
                        <a:pt x="130" y="83"/>
                      </a:moveTo>
                      <a:lnTo>
                        <a:pt x="125" y="76"/>
                      </a:lnTo>
                      <a:lnTo>
                        <a:pt x="144" y="62"/>
                      </a:lnTo>
                      <a:lnTo>
                        <a:pt x="137" y="52"/>
                      </a:lnTo>
                      <a:lnTo>
                        <a:pt x="144" y="48"/>
                      </a:lnTo>
                      <a:lnTo>
                        <a:pt x="156" y="62"/>
                      </a:lnTo>
                      <a:lnTo>
                        <a:pt x="130" y="83"/>
                      </a:lnTo>
                      <a:close/>
                      <a:moveTo>
                        <a:pt x="35" y="71"/>
                      </a:moveTo>
                      <a:lnTo>
                        <a:pt x="28" y="64"/>
                      </a:lnTo>
                      <a:lnTo>
                        <a:pt x="49" y="45"/>
                      </a:lnTo>
                      <a:lnTo>
                        <a:pt x="56" y="52"/>
                      </a:lnTo>
                      <a:lnTo>
                        <a:pt x="35" y="71"/>
                      </a:lnTo>
                      <a:close/>
                      <a:moveTo>
                        <a:pt x="64" y="48"/>
                      </a:moveTo>
                      <a:lnTo>
                        <a:pt x="56" y="41"/>
                      </a:lnTo>
                      <a:lnTo>
                        <a:pt x="78" y="22"/>
                      </a:lnTo>
                      <a:lnTo>
                        <a:pt x="85" y="29"/>
                      </a:lnTo>
                      <a:lnTo>
                        <a:pt x="64" y="48"/>
                      </a:lnTo>
                      <a:close/>
                      <a:moveTo>
                        <a:pt x="130" y="45"/>
                      </a:moveTo>
                      <a:lnTo>
                        <a:pt x="113" y="24"/>
                      </a:lnTo>
                      <a:lnTo>
                        <a:pt x="120" y="19"/>
                      </a:lnTo>
                      <a:lnTo>
                        <a:pt x="137" y="41"/>
                      </a:lnTo>
                      <a:lnTo>
                        <a:pt x="130" y="45"/>
                      </a:lnTo>
                      <a:close/>
                      <a:moveTo>
                        <a:pt x="92" y="22"/>
                      </a:moveTo>
                      <a:lnTo>
                        <a:pt x="87" y="15"/>
                      </a:lnTo>
                      <a:lnTo>
                        <a:pt x="104" y="0"/>
                      </a:lnTo>
                      <a:lnTo>
                        <a:pt x="113" y="12"/>
                      </a:lnTo>
                      <a:lnTo>
                        <a:pt x="106" y="17"/>
                      </a:lnTo>
                      <a:lnTo>
                        <a:pt x="104" y="15"/>
                      </a:lnTo>
                      <a:lnTo>
                        <a:pt x="92" y="2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7" name="Freeform 45"/>
                <p:cNvSpPr>
                  <a:spLocks noEditPoints="1"/>
                </p:cNvSpPr>
                <p:nvPr/>
              </p:nvSpPr>
              <p:spPr bwMode="auto">
                <a:xfrm>
                  <a:off x="7179094" y="1554271"/>
                  <a:ext cx="247651" cy="236538"/>
                </a:xfrm>
                <a:custGeom>
                  <a:avLst/>
                  <a:gdLst>
                    <a:gd name="T0" fmla="*/ 2147483646 w 156"/>
                    <a:gd name="T1" fmla="*/ 2147483646 h 149"/>
                    <a:gd name="T2" fmla="*/ 2147483646 w 156"/>
                    <a:gd name="T3" fmla="*/ 2147483646 h 149"/>
                    <a:gd name="T4" fmla="*/ 2147483646 w 156"/>
                    <a:gd name="T5" fmla="*/ 2147483646 h 149"/>
                    <a:gd name="T6" fmla="*/ 2147483646 w 156"/>
                    <a:gd name="T7" fmla="*/ 2147483646 h 149"/>
                    <a:gd name="T8" fmla="*/ 2147483646 w 156"/>
                    <a:gd name="T9" fmla="*/ 2147483646 h 149"/>
                    <a:gd name="T10" fmla="*/ 2147483646 w 156"/>
                    <a:gd name="T11" fmla="*/ 2147483646 h 149"/>
                    <a:gd name="T12" fmla="*/ 2147483646 w 156"/>
                    <a:gd name="T13" fmla="*/ 2147483646 h 149"/>
                    <a:gd name="T14" fmla="*/ 2147483646 w 156"/>
                    <a:gd name="T15" fmla="*/ 2147483646 h 149"/>
                    <a:gd name="T16" fmla="*/ 2147483646 w 156"/>
                    <a:gd name="T17" fmla="*/ 2147483646 h 149"/>
                    <a:gd name="T18" fmla="*/ 2147483646 w 156"/>
                    <a:gd name="T19" fmla="*/ 2147483646 h 149"/>
                    <a:gd name="T20" fmla="*/ 2147483646 w 156"/>
                    <a:gd name="T21" fmla="*/ 2147483646 h 149"/>
                    <a:gd name="T22" fmla="*/ 2147483646 w 156"/>
                    <a:gd name="T23" fmla="*/ 2147483646 h 149"/>
                    <a:gd name="T24" fmla="*/ 2147483646 w 156"/>
                    <a:gd name="T25" fmla="*/ 2147483646 h 149"/>
                    <a:gd name="T26" fmla="*/ 2147483646 w 156"/>
                    <a:gd name="T27" fmla="*/ 2147483646 h 149"/>
                    <a:gd name="T28" fmla="*/ 2147483646 w 156"/>
                    <a:gd name="T29" fmla="*/ 2147483646 h 149"/>
                    <a:gd name="T30" fmla="*/ 2147483646 w 156"/>
                    <a:gd name="T31" fmla="*/ 2147483646 h 149"/>
                    <a:gd name="T32" fmla="*/ 2147483646 w 156"/>
                    <a:gd name="T33" fmla="*/ 2147483646 h 149"/>
                    <a:gd name="T34" fmla="*/ 2147483646 w 156"/>
                    <a:gd name="T35" fmla="*/ 2147483646 h 149"/>
                    <a:gd name="T36" fmla="*/ 2147483646 w 156"/>
                    <a:gd name="T37" fmla="*/ 2147483646 h 149"/>
                    <a:gd name="T38" fmla="*/ 2147483646 w 156"/>
                    <a:gd name="T39" fmla="*/ 2147483646 h 149"/>
                    <a:gd name="T40" fmla="*/ 2147483646 w 156"/>
                    <a:gd name="T41" fmla="*/ 2147483646 h 149"/>
                    <a:gd name="T42" fmla="*/ 2147483646 w 156"/>
                    <a:gd name="T43" fmla="*/ 2147483646 h 149"/>
                    <a:gd name="T44" fmla="*/ 2147483646 w 156"/>
                    <a:gd name="T45" fmla="*/ 2147483646 h 149"/>
                    <a:gd name="T46" fmla="*/ 0 w 156"/>
                    <a:gd name="T47" fmla="*/ 2147483646 h 149"/>
                    <a:gd name="T48" fmla="*/ 2147483646 w 156"/>
                    <a:gd name="T49" fmla="*/ 2147483646 h 149"/>
                    <a:gd name="T50" fmla="*/ 2147483646 w 156"/>
                    <a:gd name="T51" fmla="*/ 2147483646 h 149"/>
                    <a:gd name="T52" fmla="*/ 2147483646 w 156"/>
                    <a:gd name="T53" fmla="*/ 2147483646 h 149"/>
                    <a:gd name="T54" fmla="*/ 2147483646 w 156"/>
                    <a:gd name="T55" fmla="*/ 2147483646 h 149"/>
                    <a:gd name="T56" fmla="*/ 2147483646 w 156"/>
                    <a:gd name="T57" fmla="*/ 2147483646 h 149"/>
                    <a:gd name="T58" fmla="*/ 2147483646 w 156"/>
                    <a:gd name="T59" fmla="*/ 2147483646 h 149"/>
                    <a:gd name="T60" fmla="*/ 2147483646 w 156"/>
                    <a:gd name="T61" fmla="*/ 2147483646 h 149"/>
                    <a:gd name="T62" fmla="*/ 2147483646 w 156"/>
                    <a:gd name="T63" fmla="*/ 2147483646 h 149"/>
                    <a:gd name="T64" fmla="*/ 2147483646 w 156"/>
                    <a:gd name="T65" fmla="*/ 2147483646 h 149"/>
                    <a:gd name="T66" fmla="*/ 2147483646 w 156"/>
                    <a:gd name="T67" fmla="*/ 2147483646 h 149"/>
                    <a:gd name="T68" fmla="*/ 2147483646 w 156"/>
                    <a:gd name="T69" fmla="*/ 2147483646 h 149"/>
                    <a:gd name="T70" fmla="*/ 2147483646 w 156"/>
                    <a:gd name="T71" fmla="*/ 2147483646 h 149"/>
                    <a:gd name="T72" fmla="*/ 2147483646 w 156"/>
                    <a:gd name="T73" fmla="*/ 2147483646 h 149"/>
                    <a:gd name="T74" fmla="*/ 2147483646 w 156"/>
                    <a:gd name="T75" fmla="*/ 2147483646 h 149"/>
                    <a:gd name="T76" fmla="*/ 2147483646 w 156"/>
                    <a:gd name="T77" fmla="*/ 2147483646 h 149"/>
                    <a:gd name="T78" fmla="*/ 2147483646 w 156"/>
                    <a:gd name="T79" fmla="*/ 2147483646 h 149"/>
                    <a:gd name="T80" fmla="*/ 2147483646 w 156"/>
                    <a:gd name="T81" fmla="*/ 2147483646 h 149"/>
                    <a:gd name="T82" fmla="*/ 2147483646 w 156"/>
                    <a:gd name="T83" fmla="*/ 2147483646 h 149"/>
                    <a:gd name="T84" fmla="*/ 2147483646 w 156"/>
                    <a:gd name="T85" fmla="*/ 2147483646 h 149"/>
                    <a:gd name="T86" fmla="*/ 2147483646 w 156"/>
                    <a:gd name="T87" fmla="*/ 2147483646 h 149"/>
                    <a:gd name="T88" fmla="*/ 2147483646 w 156"/>
                    <a:gd name="T89" fmla="*/ 2147483646 h 149"/>
                    <a:gd name="T90" fmla="*/ 2147483646 w 156"/>
                    <a:gd name="T91" fmla="*/ 2147483646 h 149"/>
                    <a:gd name="T92" fmla="*/ 2147483646 w 156"/>
                    <a:gd name="T93" fmla="*/ 2147483646 h 149"/>
                    <a:gd name="T94" fmla="*/ 2147483646 w 156"/>
                    <a:gd name="T95" fmla="*/ 2147483646 h 149"/>
                    <a:gd name="T96" fmla="*/ 2147483646 w 156"/>
                    <a:gd name="T97" fmla="*/ 2147483646 h 149"/>
                    <a:gd name="T98" fmla="*/ 2147483646 w 156"/>
                    <a:gd name="T99" fmla="*/ 2147483646 h 149"/>
                    <a:gd name="T100" fmla="*/ 2147483646 w 156"/>
                    <a:gd name="T101" fmla="*/ 2147483646 h 149"/>
                    <a:gd name="T102" fmla="*/ 2147483646 w 156"/>
                    <a:gd name="T103" fmla="*/ 2147483646 h 149"/>
                    <a:gd name="T104" fmla="*/ 2147483646 w 156"/>
                    <a:gd name="T105" fmla="*/ 2147483646 h 149"/>
                    <a:gd name="T106" fmla="*/ 2147483646 w 156"/>
                    <a:gd name="T107" fmla="*/ 0 h 149"/>
                    <a:gd name="T108" fmla="*/ 2147483646 w 156"/>
                    <a:gd name="T109" fmla="*/ 2147483646 h 149"/>
                    <a:gd name="T110" fmla="*/ 2147483646 w 156"/>
                    <a:gd name="T111" fmla="*/ 2147483646 h 149"/>
                    <a:gd name="T112" fmla="*/ 2147483646 w 156"/>
                    <a:gd name="T113" fmla="*/ 2147483646 h 149"/>
                    <a:gd name="T114" fmla="*/ 2147483646 w 156"/>
                    <a:gd name="T115" fmla="*/ 2147483646 h 14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56" h="149">
                      <a:moveTo>
                        <a:pt x="52" y="149"/>
                      </a:moveTo>
                      <a:lnTo>
                        <a:pt x="38" y="133"/>
                      </a:lnTo>
                      <a:lnTo>
                        <a:pt x="45" y="126"/>
                      </a:lnTo>
                      <a:lnTo>
                        <a:pt x="52" y="135"/>
                      </a:lnTo>
                      <a:lnTo>
                        <a:pt x="59" y="130"/>
                      </a:lnTo>
                      <a:lnTo>
                        <a:pt x="64" y="137"/>
                      </a:lnTo>
                      <a:lnTo>
                        <a:pt x="52" y="149"/>
                      </a:lnTo>
                      <a:close/>
                      <a:moveTo>
                        <a:pt x="71" y="133"/>
                      </a:moveTo>
                      <a:lnTo>
                        <a:pt x="66" y="126"/>
                      </a:lnTo>
                      <a:lnTo>
                        <a:pt x="88" y="107"/>
                      </a:lnTo>
                      <a:lnTo>
                        <a:pt x="92" y="114"/>
                      </a:lnTo>
                      <a:lnTo>
                        <a:pt x="71" y="133"/>
                      </a:lnTo>
                      <a:close/>
                      <a:moveTo>
                        <a:pt x="31" y="126"/>
                      </a:moveTo>
                      <a:lnTo>
                        <a:pt x="14" y="104"/>
                      </a:lnTo>
                      <a:lnTo>
                        <a:pt x="21" y="97"/>
                      </a:lnTo>
                      <a:lnTo>
                        <a:pt x="38" y="118"/>
                      </a:lnTo>
                      <a:lnTo>
                        <a:pt x="31" y="126"/>
                      </a:lnTo>
                      <a:close/>
                      <a:moveTo>
                        <a:pt x="102" y="109"/>
                      </a:moveTo>
                      <a:lnTo>
                        <a:pt x="95" y="102"/>
                      </a:lnTo>
                      <a:lnTo>
                        <a:pt x="116" y="83"/>
                      </a:lnTo>
                      <a:lnTo>
                        <a:pt x="123" y="90"/>
                      </a:lnTo>
                      <a:lnTo>
                        <a:pt x="102" y="109"/>
                      </a:lnTo>
                      <a:close/>
                      <a:moveTo>
                        <a:pt x="7" y="97"/>
                      </a:moveTo>
                      <a:lnTo>
                        <a:pt x="0" y="88"/>
                      </a:lnTo>
                      <a:lnTo>
                        <a:pt x="19" y="71"/>
                      </a:lnTo>
                      <a:lnTo>
                        <a:pt x="26" y="78"/>
                      </a:lnTo>
                      <a:lnTo>
                        <a:pt x="12" y="88"/>
                      </a:lnTo>
                      <a:lnTo>
                        <a:pt x="14" y="90"/>
                      </a:lnTo>
                      <a:lnTo>
                        <a:pt x="7" y="97"/>
                      </a:lnTo>
                      <a:close/>
                      <a:moveTo>
                        <a:pt x="130" y="83"/>
                      </a:moveTo>
                      <a:lnTo>
                        <a:pt x="123" y="76"/>
                      </a:lnTo>
                      <a:lnTo>
                        <a:pt x="142" y="62"/>
                      </a:lnTo>
                      <a:lnTo>
                        <a:pt x="135" y="55"/>
                      </a:lnTo>
                      <a:lnTo>
                        <a:pt x="142" y="48"/>
                      </a:lnTo>
                      <a:lnTo>
                        <a:pt x="156" y="62"/>
                      </a:lnTo>
                      <a:lnTo>
                        <a:pt x="130" y="83"/>
                      </a:lnTo>
                      <a:close/>
                      <a:moveTo>
                        <a:pt x="33" y="71"/>
                      </a:moveTo>
                      <a:lnTo>
                        <a:pt x="26" y="64"/>
                      </a:lnTo>
                      <a:lnTo>
                        <a:pt x="50" y="45"/>
                      </a:lnTo>
                      <a:lnTo>
                        <a:pt x="54" y="55"/>
                      </a:lnTo>
                      <a:lnTo>
                        <a:pt x="33" y="71"/>
                      </a:lnTo>
                      <a:close/>
                      <a:moveTo>
                        <a:pt x="62" y="48"/>
                      </a:moveTo>
                      <a:lnTo>
                        <a:pt x="57" y="41"/>
                      </a:lnTo>
                      <a:lnTo>
                        <a:pt x="78" y="22"/>
                      </a:lnTo>
                      <a:lnTo>
                        <a:pt x="83" y="29"/>
                      </a:lnTo>
                      <a:lnTo>
                        <a:pt x="62" y="48"/>
                      </a:lnTo>
                      <a:close/>
                      <a:moveTo>
                        <a:pt x="130" y="48"/>
                      </a:moveTo>
                      <a:lnTo>
                        <a:pt x="111" y="26"/>
                      </a:lnTo>
                      <a:lnTo>
                        <a:pt x="118" y="19"/>
                      </a:lnTo>
                      <a:lnTo>
                        <a:pt x="137" y="41"/>
                      </a:lnTo>
                      <a:lnTo>
                        <a:pt x="130" y="48"/>
                      </a:lnTo>
                      <a:close/>
                      <a:moveTo>
                        <a:pt x="90" y="24"/>
                      </a:moveTo>
                      <a:lnTo>
                        <a:pt x="85" y="17"/>
                      </a:lnTo>
                      <a:lnTo>
                        <a:pt x="104" y="0"/>
                      </a:lnTo>
                      <a:lnTo>
                        <a:pt x="111" y="12"/>
                      </a:lnTo>
                      <a:lnTo>
                        <a:pt x="104" y="17"/>
                      </a:lnTo>
                      <a:lnTo>
                        <a:pt x="102" y="15"/>
                      </a:lnTo>
                      <a:lnTo>
                        <a:pt x="90" y="2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8" name="Freeform 46"/>
                <p:cNvSpPr>
                  <a:spLocks/>
                </p:cNvSpPr>
                <p:nvPr/>
              </p:nvSpPr>
              <p:spPr bwMode="auto">
                <a:xfrm>
                  <a:off x="6950493" y="1270108"/>
                  <a:ext cx="258763" cy="242888"/>
                </a:xfrm>
                <a:custGeom>
                  <a:avLst/>
                  <a:gdLst>
                    <a:gd name="T0" fmla="*/ 0 w 69"/>
                    <a:gd name="T1" fmla="*/ 2147483646 h 65"/>
                    <a:gd name="T2" fmla="*/ 2147483646 w 69"/>
                    <a:gd name="T3" fmla="*/ 2147483646 h 65"/>
                    <a:gd name="T4" fmla="*/ 2147483646 w 69"/>
                    <a:gd name="T5" fmla="*/ 2147483646 h 65"/>
                    <a:gd name="T6" fmla="*/ 2147483646 w 69"/>
                    <a:gd name="T7" fmla="*/ 2147483646 h 65"/>
                    <a:gd name="T8" fmla="*/ 2147483646 w 69"/>
                    <a:gd name="T9" fmla="*/ 2147483646 h 65"/>
                    <a:gd name="T10" fmla="*/ 2147483646 w 69"/>
                    <a:gd name="T11" fmla="*/ 2147483646 h 65"/>
                    <a:gd name="T12" fmla="*/ 2147483646 w 69"/>
                    <a:gd name="T13" fmla="*/ 2147483646 h 65"/>
                    <a:gd name="T14" fmla="*/ 2147483646 w 69"/>
                    <a:gd name="T15" fmla="*/ 2147483646 h 65"/>
                    <a:gd name="T16" fmla="*/ 2147483646 w 69"/>
                    <a:gd name="T17" fmla="*/ 0 h 65"/>
                    <a:gd name="T18" fmla="*/ 0 w 69"/>
                    <a:gd name="T19" fmla="*/ 2147483646 h 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9" h="65">
                      <a:moveTo>
                        <a:pt x="0" y="41"/>
                      </a:moveTo>
                      <a:cubicBezTo>
                        <a:pt x="20" y="65"/>
                        <a:pt x="20" y="65"/>
                        <a:pt x="20" y="65"/>
                      </a:cubicBezTo>
                      <a:cubicBezTo>
                        <a:pt x="31" y="55"/>
                        <a:pt x="31" y="55"/>
                        <a:pt x="31" y="55"/>
                      </a:cubicBezTo>
                      <a:cubicBezTo>
                        <a:pt x="31" y="55"/>
                        <a:pt x="31" y="55"/>
                        <a:pt x="30" y="55"/>
                      </a:cubicBezTo>
                      <a:cubicBezTo>
                        <a:pt x="25" y="48"/>
                        <a:pt x="26" y="38"/>
                        <a:pt x="34" y="31"/>
                      </a:cubicBezTo>
                      <a:cubicBezTo>
                        <a:pt x="41" y="25"/>
                        <a:pt x="51" y="26"/>
                        <a:pt x="57" y="32"/>
                      </a:cubicBezTo>
                      <a:cubicBezTo>
                        <a:pt x="57" y="33"/>
                        <a:pt x="57" y="33"/>
                        <a:pt x="58" y="33"/>
                      </a:cubicBezTo>
                      <a:cubicBezTo>
                        <a:pt x="69" y="24"/>
                        <a:pt x="69" y="24"/>
                        <a:pt x="69" y="24"/>
                      </a:cubicBezTo>
                      <a:cubicBezTo>
                        <a:pt x="49" y="0"/>
                        <a:pt x="49" y="0"/>
                        <a:pt x="49" y="0"/>
                      </a:cubicBezTo>
                      <a:lnTo>
                        <a:pt x="0" y="4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9" name="Freeform 47"/>
                <p:cNvSpPr>
                  <a:spLocks/>
                </p:cNvSpPr>
                <p:nvPr/>
              </p:nvSpPr>
              <p:spPr bwMode="auto">
                <a:xfrm>
                  <a:off x="6931443" y="1232008"/>
                  <a:ext cx="131763" cy="123825"/>
                </a:xfrm>
                <a:custGeom>
                  <a:avLst/>
                  <a:gdLst>
                    <a:gd name="T0" fmla="*/ 2147483646 w 35"/>
                    <a:gd name="T1" fmla="*/ 2147483646 h 33"/>
                    <a:gd name="T2" fmla="*/ 2147483646 w 35"/>
                    <a:gd name="T3" fmla="*/ 2147483646 h 33"/>
                    <a:gd name="T4" fmla="*/ 2147483646 w 35"/>
                    <a:gd name="T5" fmla="*/ 2147483646 h 33"/>
                    <a:gd name="T6" fmla="*/ 2147483646 w 35"/>
                    <a:gd name="T7" fmla="*/ 2147483646 h 33"/>
                    <a:gd name="T8" fmla="*/ 2147483646 w 35"/>
                    <a:gd name="T9" fmla="*/ 2147483646 h 33"/>
                    <a:gd name="T10" fmla="*/ 2147483646 w 35"/>
                    <a:gd name="T11" fmla="*/ 2147483646 h 33"/>
                    <a:gd name="T12" fmla="*/ 2147483646 w 35"/>
                    <a:gd name="T13" fmla="*/ 2147483646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5" h="33">
                      <a:moveTo>
                        <a:pt x="17" y="15"/>
                      </a:moveTo>
                      <a:cubicBezTo>
                        <a:pt x="22" y="11"/>
                        <a:pt x="30" y="10"/>
                        <a:pt x="35" y="13"/>
                      </a:cubicBezTo>
                      <a:cubicBezTo>
                        <a:pt x="35" y="11"/>
                        <a:pt x="34" y="9"/>
                        <a:pt x="32" y="7"/>
                      </a:cubicBezTo>
                      <a:cubicBezTo>
                        <a:pt x="27" y="0"/>
                        <a:pt x="16" y="0"/>
                        <a:pt x="9" y="6"/>
                      </a:cubicBezTo>
                      <a:cubicBezTo>
                        <a:pt x="2" y="12"/>
                        <a:pt x="0" y="23"/>
                        <a:pt x="6" y="29"/>
                      </a:cubicBezTo>
                      <a:cubicBezTo>
                        <a:pt x="7" y="31"/>
                        <a:pt x="9" y="32"/>
                        <a:pt x="11" y="33"/>
                      </a:cubicBezTo>
                      <a:cubicBezTo>
                        <a:pt x="9" y="27"/>
                        <a:pt x="11" y="20"/>
                        <a:pt x="17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0" name="Freeform 48"/>
                <p:cNvSpPr>
                  <a:spLocks/>
                </p:cNvSpPr>
                <p:nvPr/>
              </p:nvSpPr>
              <p:spPr bwMode="auto">
                <a:xfrm>
                  <a:off x="7355307" y="1754296"/>
                  <a:ext cx="274639" cy="261938"/>
                </a:xfrm>
                <a:custGeom>
                  <a:avLst/>
                  <a:gdLst>
                    <a:gd name="T0" fmla="*/ 0 w 173"/>
                    <a:gd name="T1" fmla="*/ 2147483646 h 165"/>
                    <a:gd name="T2" fmla="*/ 2147483646 w 173"/>
                    <a:gd name="T3" fmla="*/ 0 h 165"/>
                    <a:gd name="T4" fmla="*/ 2147483646 w 173"/>
                    <a:gd name="T5" fmla="*/ 2147483646 h 165"/>
                    <a:gd name="T6" fmla="*/ 2147483646 w 173"/>
                    <a:gd name="T7" fmla="*/ 2147483646 h 165"/>
                    <a:gd name="T8" fmla="*/ 0 w 173"/>
                    <a:gd name="T9" fmla="*/ 2147483646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3" h="165">
                      <a:moveTo>
                        <a:pt x="0" y="99"/>
                      </a:moveTo>
                      <a:lnTo>
                        <a:pt x="118" y="0"/>
                      </a:lnTo>
                      <a:lnTo>
                        <a:pt x="173" y="66"/>
                      </a:lnTo>
                      <a:lnTo>
                        <a:pt x="57" y="165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1" name="Freeform 49"/>
                <p:cNvSpPr>
                  <a:spLocks/>
                </p:cNvSpPr>
                <p:nvPr/>
              </p:nvSpPr>
              <p:spPr bwMode="auto">
                <a:xfrm>
                  <a:off x="7269582" y="1647933"/>
                  <a:ext cx="258763" cy="247650"/>
                </a:xfrm>
                <a:custGeom>
                  <a:avLst/>
                  <a:gdLst>
                    <a:gd name="T0" fmla="*/ 2147483646 w 69"/>
                    <a:gd name="T1" fmla="*/ 2147483646 h 66"/>
                    <a:gd name="T2" fmla="*/ 2147483646 w 69"/>
                    <a:gd name="T3" fmla="*/ 0 h 66"/>
                    <a:gd name="T4" fmla="*/ 2147483646 w 69"/>
                    <a:gd name="T5" fmla="*/ 2147483646 h 66"/>
                    <a:gd name="T6" fmla="*/ 2147483646 w 69"/>
                    <a:gd name="T7" fmla="*/ 2147483646 h 66"/>
                    <a:gd name="T8" fmla="*/ 2147483646 w 69"/>
                    <a:gd name="T9" fmla="*/ 2147483646 h 66"/>
                    <a:gd name="T10" fmla="*/ 2147483646 w 69"/>
                    <a:gd name="T11" fmla="*/ 2147483646 h 66"/>
                    <a:gd name="T12" fmla="*/ 2147483646 w 69"/>
                    <a:gd name="T13" fmla="*/ 2147483646 h 66"/>
                    <a:gd name="T14" fmla="*/ 0 w 69"/>
                    <a:gd name="T15" fmla="*/ 2147483646 h 66"/>
                    <a:gd name="T16" fmla="*/ 2147483646 w 69"/>
                    <a:gd name="T17" fmla="*/ 2147483646 h 66"/>
                    <a:gd name="T18" fmla="*/ 2147483646 w 69"/>
                    <a:gd name="T19" fmla="*/ 2147483646 h 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9" h="66">
                      <a:moveTo>
                        <a:pt x="69" y="24"/>
                      </a:move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8" y="10"/>
                        <a:pt x="38" y="10"/>
                        <a:pt x="39" y="11"/>
                      </a:cubicBezTo>
                      <a:cubicBezTo>
                        <a:pt x="44" y="17"/>
                        <a:pt x="43" y="28"/>
                        <a:pt x="36" y="34"/>
                      </a:cubicBezTo>
                      <a:cubicBezTo>
                        <a:pt x="28" y="40"/>
                        <a:pt x="18" y="40"/>
                        <a:pt x="12" y="33"/>
                      </a:cubicBezTo>
                      <a:cubicBezTo>
                        <a:pt x="12" y="33"/>
                        <a:pt x="12" y="32"/>
                        <a:pt x="11" y="3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20" y="66"/>
                        <a:pt x="20" y="66"/>
                        <a:pt x="20" y="66"/>
                      </a:cubicBezTo>
                      <a:lnTo>
                        <a:pt x="69" y="2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2" name="Freeform 50"/>
                <p:cNvSpPr>
                  <a:spLocks/>
                </p:cNvSpPr>
                <p:nvPr/>
              </p:nvSpPr>
              <p:spPr bwMode="auto">
                <a:xfrm>
                  <a:off x="7415633" y="1806684"/>
                  <a:ext cx="131763" cy="127000"/>
                </a:xfrm>
                <a:custGeom>
                  <a:avLst/>
                  <a:gdLst>
                    <a:gd name="T0" fmla="*/ 2147483646 w 35"/>
                    <a:gd name="T1" fmla="*/ 2147483646 h 34"/>
                    <a:gd name="T2" fmla="*/ 0 w 35"/>
                    <a:gd name="T3" fmla="*/ 2147483646 h 34"/>
                    <a:gd name="T4" fmla="*/ 2147483646 w 35"/>
                    <a:gd name="T5" fmla="*/ 2147483646 h 34"/>
                    <a:gd name="T6" fmla="*/ 2147483646 w 35"/>
                    <a:gd name="T7" fmla="*/ 2147483646 h 34"/>
                    <a:gd name="T8" fmla="*/ 2147483646 w 35"/>
                    <a:gd name="T9" fmla="*/ 2147483646 h 34"/>
                    <a:gd name="T10" fmla="*/ 2147483646 w 35"/>
                    <a:gd name="T11" fmla="*/ 0 h 34"/>
                    <a:gd name="T12" fmla="*/ 2147483646 w 35"/>
                    <a:gd name="T13" fmla="*/ 2147483646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5" h="34">
                      <a:moveTo>
                        <a:pt x="18" y="18"/>
                      </a:moveTo>
                      <a:cubicBezTo>
                        <a:pt x="13" y="23"/>
                        <a:pt x="5" y="24"/>
                        <a:pt x="0" y="21"/>
                      </a:cubicBezTo>
                      <a:cubicBezTo>
                        <a:pt x="0" y="23"/>
                        <a:pt x="1" y="25"/>
                        <a:pt x="3" y="26"/>
                      </a:cubicBezTo>
                      <a:cubicBezTo>
                        <a:pt x="8" y="33"/>
                        <a:pt x="19" y="34"/>
                        <a:pt x="26" y="27"/>
                      </a:cubicBezTo>
                      <a:cubicBezTo>
                        <a:pt x="34" y="21"/>
                        <a:pt x="35" y="11"/>
                        <a:pt x="29" y="4"/>
                      </a:cubicBezTo>
                      <a:cubicBezTo>
                        <a:pt x="28" y="2"/>
                        <a:pt x="26" y="1"/>
                        <a:pt x="24" y="0"/>
                      </a:cubicBezTo>
                      <a:cubicBezTo>
                        <a:pt x="26" y="6"/>
                        <a:pt x="24" y="13"/>
                        <a:pt x="18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3" name="Freeform 51"/>
                <p:cNvSpPr>
                  <a:spLocks/>
                </p:cNvSpPr>
                <p:nvPr/>
              </p:nvSpPr>
              <p:spPr bwMode="auto">
                <a:xfrm>
                  <a:off x="6864768" y="1551096"/>
                  <a:ext cx="220663" cy="209550"/>
                </a:xfrm>
                <a:custGeom>
                  <a:avLst/>
                  <a:gdLst>
                    <a:gd name="T0" fmla="*/ 0 w 139"/>
                    <a:gd name="T1" fmla="*/ 2147483646 h 132"/>
                    <a:gd name="T2" fmla="*/ 2147483646 w 139"/>
                    <a:gd name="T3" fmla="*/ 2147483646 h 132"/>
                    <a:gd name="T4" fmla="*/ 2147483646 w 139"/>
                    <a:gd name="T5" fmla="*/ 2147483646 h 132"/>
                    <a:gd name="T6" fmla="*/ 2147483646 w 139"/>
                    <a:gd name="T7" fmla="*/ 0 h 132"/>
                    <a:gd name="T8" fmla="*/ 0 w 139"/>
                    <a:gd name="T9" fmla="*/ 2147483646 h 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2">
                      <a:moveTo>
                        <a:pt x="0" y="83"/>
                      </a:moveTo>
                      <a:lnTo>
                        <a:pt x="42" y="132"/>
                      </a:lnTo>
                      <a:lnTo>
                        <a:pt x="139" y="50"/>
                      </a:lnTo>
                      <a:lnTo>
                        <a:pt x="97" y="0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4" name="Freeform 52"/>
                <p:cNvSpPr>
                  <a:spLocks/>
                </p:cNvSpPr>
                <p:nvPr/>
              </p:nvSpPr>
              <p:spPr bwMode="auto">
                <a:xfrm>
                  <a:off x="7010818" y="1724134"/>
                  <a:ext cx="220663" cy="209550"/>
                </a:xfrm>
                <a:custGeom>
                  <a:avLst/>
                  <a:gdLst>
                    <a:gd name="T0" fmla="*/ 0 w 139"/>
                    <a:gd name="T1" fmla="*/ 2147483646 h 132"/>
                    <a:gd name="T2" fmla="*/ 2147483646 w 139"/>
                    <a:gd name="T3" fmla="*/ 2147483646 h 132"/>
                    <a:gd name="T4" fmla="*/ 2147483646 w 139"/>
                    <a:gd name="T5" fmla="*/ 2147483646 h 132"/>
                    <a:gd name="T6" fmla="*/ 2147483646 w 139"/>
                    <a:gd name="T7" fmla="*/ 0 h 132"/>
                    <a:gd name="T8" fmla="*/ 0 w 139"/>
                    <a:gd name="T9" fmla="*/ 2147483646 h 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32">
                      <a:moveTo>
                        <a:pt x="0" y="82"/>
                      </a:moveTo>
                      <a:lnTo>
                        <a:pt x="42" y="132"/>
                      </a:lnTo>
                      <a:lnTo>
                        <a:pt x="139" y="52"/>
                      </a:lnTo>
                      <a:lnTo>
                        <a:pt x="97" y="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45454"/>
                    </a:gs>
                    <a:gs pos="25999">
                      <a:srgbClr val="545454"/>
                    </a:gs>
                    <a:gs pos="42000">
                      <a:srgbClr val="E1E1E1"/>
                    </a:gs>
                    <a:gs pos="44000">
                      <a:srgbClr val="C4C4C4"/>
                    </a:gs>
                    <a:gs pos="52000">
                      <a:srgbClr val="828282"/>
                    </a:gs>
                    <a:gs pos="100000">
                      <a:srgbClr val="333333"/>
                    </a:gs>
                  </a:gsLst>
                  <a:lin ang="30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5" name="Freeform 53"/>
                <p:cNvSpPr>
                  <a:spLocks/>
                </p:cNvSpPr>
                <p:nvPr/>
              </p:nvSpPr>
              <p:spPr bwMode="auto">
                <a:xfrm>
                  <a:off x="6009102" y="2451210"/>
                  <a:ext cx="338139" cy="284163"/>
                </a:xfrm>
                <a:custGeom>
                  <a:avLst/>
                  <a:gdLst>
                    <a:gd name="T0" fmla="*/ 0 w 213"/>
                    <a:gd name="T1" fmla="*/ 2147483646 h 179"/>
                    <a:gd name="T2" fmla="*/ 2147483646 w 213"/>
                    <a:gd name="T3" fmla="*/ 2147483646 h 179"/>
                    <a:gd name="T4" fmla="*/ 2147483646 w 213"/>
                    <a:gd name="T5" fmla="*/ 2147483646 h 179"/>
                    <a:gd name="T6" fmla="*/ 2147483646 w 213"/>
                    <a:gd name="T7" fmla="*/ 0 h 179"/>
                    <a:gd name="T8" fmla="*/ 0 w 213"/>
                    <a:gd name="T9" fmla="*/ 2147483646 h 1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3" h="179">
                      <a:moveTo>
                        <a:pt x="0" y="172"/>
                      </a:moveTo>
                      <a:lnTo>
                        <a:pt x="5" y="179"/>
                      </a:lnTo>
                      <a:lnTo>
                        <a:pt x="213" y="7"/>
                      </a:lnTo>
                      <a:lnTo>
                        <a:pt x="206" y="0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6" name="Freeform 54"/>
                <p:cNvSpPr>
                  <a:spLocks/>
                </p:cNvSpPr>
                <p:nvPr/>
              </p:nvSpPr>
              <p:spPr bwMode="auto">
                <a:xfrm>
                  <a:off x="5986877" y="2424222"/>
                  <a:ext cx="338139" cy="285751"/>
                </a:xfrm>
                <a:custGeom>
                  <a:avLst/>
                  <a:gdLst>
                    <a:gd name="T0" fmla="*/ 0 w 213"/>
                    <a:gd name="T1" fmla="*/ 2147483646 h 180"/>
                    <a:gd name="T2" fmla="*/ 2147483646 w 213"/>
                    <a:gd name="T3" fmla="*/ 2147483646 h 180"/>
                    <a:gd name="T4" fmla="*/ 2147483646 w 213"/>
                    <a:gd name="T5" fmla="*/ 2147483646 h 180"/>
                    <a:gd name="T6" fmla="*/ 2147483646 w 213"/>
                    <a:gd name="T7" fmla="*/ 0 h 180"/>
                    <a:gd name="T8" fmla="*/ 0 w 213"/>
                    <a:gd name="T9" fmla="*/ 2147483646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3" h="180">
                      <a:moveTo>
                        <a:pt x="0" y="173"/>
                      </a:moveTo>
                      <a:lnTo>
                        <a:pt x="5" y="180"/>
                      </a:lnTo>
                      <a:lnTo>
                        <a:pt x="213" y="7"/>
                      </a:lnTo>
                      <a:lnTo>
                        <a:pt x="206" y="0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7" name="Freeform 55"/>
                <p:cNvSpPr>
                  <a:spLocks/>
                </p:cNvSpPr>
                <p:nvPr/>
              </p:nvSpPr>
              <p:spPr bwMode="auto">
                <a:xfrm>
                  <a:off x="5994815" y="2435335"/>
                  <a:ext cx="341314" cy="288926"/>
                </a:xfrm>
                <a:custGeom>
                  <a:avLst/>
                  <a:gdLst>
                    <a:gd name="T0" fmla="*/ 2147483646 w 215"/>
                    <a:gd name="T1" fmla="*/ 0 h 182"/>
                    <a:gd name="T2" fmla="*/ 0 w 215"/>
                    <a:gd name="T3" fmla="*/ 2147483646 h 182"/>
                    <a:gd name="T4" fmla="*/ 2147483646 w 215"/>
                    <a:gd name="T5" fmla="*/ 2147483646 h 182"/>
                    <a:gd name="T6" fmla="*/ 2147483646 w 215"/>
                    <a:gd name="T7" fmla="*/ 2147483646 h 182"/>
                    <a:gd name="T8" fmla="*/ 2147483646 w 215"/>
                    <a:gd name="T9" fmla="*/ 0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5" h="182">
                      <a:moveTo>
                        <a:pt x="208" y="0"/>
                      </a:moveTo>
                      <a:lnTo>
                        <a:pt x="0" y="173"/>
                      </a:lnTo>
                      <a:lnTo>
                        <a:pt x="9" y="182"/>
                      </a:lnTo>
                      <a:lnTo>
                        <a:pt x="215" y="1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8" name="Freeform 56"/>
                <p:cNvSpPr>
                  <a:spLocks/>
                </p:cNvSpPr>
                <p:nvPr/>
              </p:nvSpPr>
              <p:spPr bwMode="auto">
                <a:xfrm>
                  <a:off x="5972590" y="2406760"/>
                  <a:ext cx="341314" cy="292101"/>
                </a:xfrm>
                <a:custGeom>
                  <a:avLst/>
                  <a:gdLst>
                    <a:gd name="T0" fmla="*/ 2147483646 w 215"/>
                    <a:gd name="T1" fmla="*/ 0 h 184"/>
                    <a:gd name="T2" fmla="*/ 0 w 215"/>
                    <a:gd name="T3" fmla="*/ 2147483646 h 184"/>
                    <a:gd name="T4" fmla="*/ 2147483646 w 215"/>
                    <a:gd name="T5" fmla="*/ 2147483646 h 184"/>
                    <a:gd name="T6" fmla="*/ 2147483646 w 215"/>
                    <a:gd name="T7" fmla="*/ 2147483646 h 184"/>
                    <a:gd name="T8" fmla="*/ 2147483646 w 215"/>
                    <a:gd name="T9" fmla="*/ 0 h 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5" h="184">
                      <a:moveTo>
                        <a:pt x="207" y="0"/>
                      </a:moveTo>
                      <a:lnTo>
                        <a:pt x="0" y="172"/>
                      </a:lnTo>
                      <a:lnTo>
                        <a:pt x="9" y="184"/>
                      </a:lnTo>
                      <a:lnTo>
                        <a:pt x="215" y="11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19" name="Freeform 57"/>
                <p:cNvSpPr>
                  <a:spLocks/>
                </p:cNvSpPr>
                <p:nvPr/>
              </p:nvSpPr>
              <p:spPr bwMode="auto">
                <a:xfrm>
                  <a:off x="5885277" y="2305160"/>
                  <a:ext cx="338139" cy="284163"/>
                </a:xfrm>
                <a:custGeom>
                  <a:avLst/>
                  <a:gdLst>
                    <a:gd name="T0" fmla="*/ 0 w 213"/>
                    <a:gd name="T1" fmla="*/ 2147483646 h 179"/>
                    <a:gd name="T2" fmla="*/ 2147483646 w 213"/>
                    <a:gd name="T3" fmla="*/ 2147483646 h 179"/>
                    <a:gd name="T4" fmla="*/ 2147483646 w 213"/>
                    <a:gd name="T5" fmla="*/ 2147483646 h 179"/>
                    <a:gd name="T6" fmla="*/ 2147483646 w 213"/>
                    <a:gd name="T7" fmla="*/ 0 h 179"/>
                    <a:gd name="T8" fmla="*/ 0 w 213"/>
                    <a:gd name="T9" fmla="*/ 2147483646 h 1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3" h="179">
                      <a:moveTo>
                        <a:pt x="0" y="172"/>
                      </a:moveTo>
                      <a:lnTo>
                        <a:pt x="7" y="179"/>
                      </a:lnTo>
                      <a:lnTo>
                        <a:pt x="213" y="7"/>
                      </a:lnTo>
                      <a:lnTo>
                        <a:pt x="208" y="0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0" name="Freeform 58"/>
                <p:cNvSpPr>
                  <a:spLocks/>
                </p:cNvSpPr>
                <p:nvPr/>
              </p:nvSpPr>
              <p:spPr bwMode="auto">
                <a:xfrm>
                  <a:off x="5912264" y="2335322"/>
                  <a:ext cx="333376" cy="284163"/>
                </a:xfrm>
                <a:custGeom>
                  <a:avLst/>
                  <a:gdLst>
                    <a:gd name="T0" fmla="*/ 0 w 210"/>
                    <a:gd name="T1" fmla="*/ 2147483646 h 179"/>
                    <a:gd name="T2" fmla="*/ 2147483646 w 210"/>
                    <a:gd name="T3" fmla="*/ 2147483646 h 179"/>
                    <a:gd name="T4" fmla="*/ 2147483646 w 210"/>
                    <a:gd name="T5" fmla="*/ 2147483646 h 179"/>
                    <a:gd name="T6" fmla="*/ 2147483646 w 210"/>
                    <a:gd name="T7" fmla="*/ 0 h 179"/>
                    <a:gd name="T8" fmla="*/ 0 w 210"/>
                    <a:gd name="T9" fmla="*/ 2147483646 h 1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0" h="179">
                      <a:moveTo>
                        <a:pt x="0" y="172"/>
                      </a:moveTo>
                      <a:lnTo>
                        <a:pt x="5" y="179"/>
                      </a:lnTo>
                      <a:lnTo>
                        <a:pt x="210" y="4"/>
                      </a:lnTo>
                      <a:lnTo>
                        <a:pt x="205" y="0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1" name="Freeform 59"/>
                <p:cNvSpPr>
                  <a:spLocks/>
                </p:cNvSpPr>
                <p:nvPr/>
              </p:nvSpPr>
              <p:spPr bwMode="auto">
                <a:xfrm>
                  <a:off x="5920202" y="2341672"/>
                  <a:ext cx="339726" cy="293688"/>
                </a:xfrm>
                <a:custGeom>
                  <a:avLst/>
                  <a:gdLst>
                    <a:gd name="T0" fmla="*/ 2147483646 w 214"/>
                    <a:gd name="T1" fmla="*/ 0 h 185"/>
                    <a:gd name="T2" fmla="*/ 0 w 214"/>
                    <a:gd name="T3" fmla="*/ 2147483646 h 185"/>
                    <a:gd name="T4" fmla="*/ 2147483646 w 214"/>
                    <a:gd name="T5" fmla="*/ 2147483646 h 185"/>
                    <a:gd name="T6" fmla="*/ 2147483646 w 214"/>
                    <a:gd name="T7" fmla="*/ 2147483646 h 185"/>
                    <a:gd name="T8" fmla="*/ 2147483646 w 214"/>
                    <a:gd name="T9" fmla="*/ 0 h 1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4" h="185">
                      <a:moveTo>
                        <a:pt x="205" y="0"/>
                      </a:moveTo>
                      <a:lnTo>
                        <a:pt x="0" y="175"/>
                      </a:lnTo>
                      <a:lnTo>
                        <a:pt x="9" y="185"/>
                      </a:lnTo>
                      <a:lnTo>
                        <a:pt x="214" y="12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2" name="Freeform 60"/>
                <p:cNvSpPr>
                  <a:spLocks/>
                </p:cNvSpPr>
                <p:nvPr/>
              </p:nvSpPr>
              <p:spPr bwMode="auto">
                <a:xfrm>
                  <a:off x="5896389" y="2316272"/>
                  <a:ext cx="341314" cy="292101"/>
                </a:xfrm>
                <a:custGeom>
                  <a:avLst/>
                  <a:gdLst>
                    <a:gd name="T0" fmla="*/ 2147483646 w 215"/>
                    <a:gd name="T1" fmla="*/ 0 h 184"/>
                    <a:gd name="T2" fmla="*/ 0 w 215"/>
                    <a:gd name="T3" fmla="*/ 2147483646 h 184"/>
                    <a:gd name="T4" fmla="*/ 2147483646 w 215"/>
                    <a:gd name="T5" fmla="*/ 2147483646 h 184"/>
                    <a:gd name="T6" fmla="*/ 2147483646 w 215"/>
                    <a:gd name="T7" fmla="*/ 2147483646 h 184"/>
                    <a:gd name="T8" fmla="*/ 2147483646 w 215"/>
                    <a:gd name="T9" fmla="*/ 0 h 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5" h="184">
                      <a:moveTo>
                        <a:pt x="206" y="0"/>
                      </a:moveTo>
                      <a:lnTo>
                        <a:pt x="0" y="172"/>
                      </a:lnTo>
                      <a:lnTo>
                        <a:pt x="10" y="184"/>
                      </a:lnTo>
                      <a:lnTo>
                        <a:pt x="215" y="1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3" name="Freeform 61"/>
                <p:cNvSpPr>
                  <a:spLocks/>
                </p:cNvSpPr>
                <p:nvPr/>
              </p:nvSpPr>
              <p:spPr bwMode="auto">
                <a:xfrm>
                  <a:off x="6036090" y="2255947"/>
                  <a:ext cx="336551" cy="390526"/>
                </a:xfrm>
                <a:custGeom>
                  <a:avLst/>
                  <a:gdLst>
                    <a:gd name="T0" fmla="*/ 0 w 212"/>
                    <a:gd name="T1" fmla="*/ 2147483646 h 246"/>
                    <a:gd name="T2" fmla="*/ 2147483646 w 212"/>
                    <a:gd name="T3" fmla="*/ 2147483646 h 246"/>
                    <a:gd name="T4" fmla="*/ 2147483646 w 212"/>
                    <a:gd name="T5" fmla="*/ 2147483646 h 246"/>
                    <a:gd name="T6" fmla="*/ 2147483646 w 212"/>
                    <a:gd name="T7" fmla="*/ 0 h 246"/>
                    <a:gd name="T8" fmla="*/ 0 w 212"/>
                    <a:gd name="T9" fmla="*/ 2147483646 h 2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2" h="246">
                      <a:moveTo>
                        <a:pt x="0" y="19"/>
                      </a:moveTo>
                      <a:lnTo>
                        <a:pt x="191" y="246"/>
                      </a:lnTo>
                      <a:lnTo>
                        <a:pt x="212" y="229"/>
                      </a:lnTo>
                      <a:lnTo>
                        <a:pt x="21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4" name="Freeform 62"/>
                <p:cNvSpPr>
                  <a:spLocks/>
                </p:cNvSpPr>
                <p:nvPr/>
              </p:nvSpPr>
              <p:spPr bwMode="auto">
                <a:xfrm>
                  <a:off x="6144040" y="2338497"/>
                  <a:ext cx="161926" cy="187325"/>
                </a:xfrm>
                <a:custGeom>
                  <a:avLst/>
                  <a:gdLst>
                    <a:gd name="T0" fmla="*/ 2147483646 w 102"/>
                    <a:gd name="T1" fmla="*/ 0 h 118"/>
                    <a:gd name="T2" fmla="*/ 0 w 102"/>
                    <a:gd name="T3" fmla="*/ 2147483646 h 118"/>
                    <a:gd name="T4" fmla="*/ 2147483646 w 102"/>
                    <a:gd name="T5" fmla="*/ 2147483646 h 118"/>
                    <a:gd name="T6" fmla="*/ 2147483646 w 102"/>
                    <a:gd name="T7" fmla="*/ 2147483646 h 118"/>
                    <a:gd name="T8" fmla="*/ 2147483646 w 102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2" h="118">
                      <a:moveTo>
                        <a:pt x="7" y="0"/>
                      </a:moveTo>
                      <a:lnTo>
                        <a:pt x="0" y="5"/>
                      </a:lnTo>
                      <a:lnTo>
                        <a:pt x="95" y="118"/>
                      </a:lnTo>
                      <a:lnTo>
                        <a:pt x="102" y="11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5" name="Freeform 63"/>
                <p:cNvSpPr>
                  <a:spLocks/>
                </p:cNvSpPr>
                <p:nvPr/>
              </p:nvSpPr>
              <p:spPr bwMode="auto">
                <a:xfrm>
                  <a:off x="6099590" y="2376597"/>
                  <a:ext cx="160338" cy="187325"/>
                </a:xfrm>
                <a:custGeom>
                  <a:avLst/>
                  <a:gdLst>
                    <a:gd name="T0" fmla="*/ 2147483646 w 101"/>
                    <a:gd name="T1" fmla="*/ 0 h 118"/>
                    <a:gd name="T2" fmla="*/ 0 w 101"/>
                    <a:gd name="T3" fmla="*/ 2147483646 h 118"/>
                    <a:gd name="T4" fmla="*/ 2147483646 w 101"/>
                    <a:gd name="T5" fmla="*/ 2147483646 h 118"/>
                    <a:gd name="T6" fmla="*/ 2147483646 w 101"/>
                    <a:gd name="T7" fmla="*/ 2147483646 h 118"/>
                    <a:gd name="T8" fmla="*/ 2147483646 w 101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118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97" y="118"/>
                      </a:lnTo>
                      <a:lnTo>
                        <a:pt x="101" y="11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6" name="Freeform 64"/>
                <p:cNvSpPr>
                  <a:spLocks/>
                </p:cNvSpPr>
                <p:nvPr/>
              </p:nvSpPr>
              <p:spPr bwMode="auto">
                <a:xfrm>
                  <a:off x="5882102" y="2382947"/>
                  <a:ext cx="336551" cy="390526"/>
                </a:xfrm>
                <a:custGeom>
                  <a:avLst/>
                  <a:gdLst>
                    <a:gd name="T0" fmla="*/ 0 w 212"/>
                    <a:gd name="T1" fmla="*/ 2147483646 h 246"/>
                    <a:gd name="T2" fmla="*/ 2147483646 w 212"/>
                    <a:gd name="T3" fmla="*/ 2147483646 h 246"/>
                    <a:gd name="T4" fmla="*/ 2147483646 w 212"/>
                    <a:gd name="T5" fmla="*/ 2147483646 h 246"/>
                    <a:gd name="T6" fmla="*/ 2147483646 w 212"/>
                    <a:gd name="T7" fmla="*/ 0 h 246"/>
                    <a:gd name="T8" fmla="*/ 0 w 212"/>
                    <a:gd name="T9" fmla="*/ 2147483646 h 2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2" h="246">
                      <a:moveTo>
                        <a:pt x="0" y="19"/>
                      </a:moveTo>
                      <a:lnTo>
                        <a:pt x="191" y="246"/>
                      </a:lnTo>
                      <a:lnTo>
                        <a:pt x="212" y="230"/>
                      </a:lnTo>
                      <a:lnTo>
                        <a:pt x="21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7" name="Freeform 65"/>
                <p:cNvSpPr>
                  <a:spLocks/>
                </p:cNvSpPr>
                <p:nvPr/>
              </p:nvSpPr>
              <p:spPr bwMode="auto">
                <a:xfrm>
                  <a:off x="5990052" y="2465497"/>
                  <a:ext cx="165101" cy="187325"/>
                </a:xfrm>
                <a:custGeom>
                  <a:avLst/>
                  <a:gdLst>
                    <a:gd name="T0" fmla="*/ 2147483646 w 104"/>
                    <a:gd name="T1" fmla="*/ 0 h 118"/>
                    <a:gd name="T2" fmla="*/ 0 w 104"/>
                    <a:gd name="T3" fmla="*/ 2147483646 h 118"/>
                    <a:gd name="T4" fmla="*/ 2147483646 w 104"/>
                    <a:gd name="T5" fmla="*/ 2147483646 h 118"/>
                    <a:gd name="T6" fmla="*/ 2147483646 w 104"/>
                    <a:gd name="T7" fmla="*/ 2147483646 h 118"/>
                    <a:gd name="T8" fmla="*/ 2147483646 w 104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4" h="118">
                      <a:moveTo>
                        <a:pt x="7" y="0"/>
                      </a:moveTo>
                      <a:lnTo>
                        <a:pt x="0" y="5"/>
                      </a:lnTo>
                      <a:lnTo>
                        <a:pt x="97" y="118"/>
                      </a:lnTo>
                      <a:lnTo>
                        <a:pt x="104" y="11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8" name="Freeform 66"/>
                <p:cNvSpPr>
                  <a:spLocks/>
                </p:cNvSpPr>
                <p:nvPr/>
              </p:nvSpPr>
              <p:spPr bwMode="auto">
                <a:xfrm>
                  <a:off x="5948777" y="2503597"/>
                  <a:ext cx="161926" cy="187325"/>
                </a:xfrm>
                <a:custGeom>
                  <a:avLst/>
                  <a:gdLst>
                    <a:gd name="T0" fmla="*/ 2147483646 w 102"/>
                    <a:gd name="T1" fmla="*/ 0 h 118"/>
                    <a:gd name="T2" fmla="*/ 0 w 102"/>
                    <a:gd name="T3" fmla="*/ 2147483646 h 118"/>
                    <a:gd name="T4" fmla="*/ 2147483646 w 102"/>
                    <a:gd name="T5" fmla="*/ 2147483646 h 118"/>
                    <a:gd name="T6" fmla="*/ 2147483646 w 102"/>
                    <a:gd name="T7" fmla="*/ 2147483646 h 118"/>
                    <a:gd name="T8" fmla="*/ 2147483646 w 102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2" h="118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95" y="118"/>
                      </a:lnTo>
                      <a:lnTo>
                        <a:pt x="102" y="11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29" name="Freeform 67"/>
                <p:cNvSpPr>
                  <a:spLocks/>
                </p:cNvSpPr>
                <p:nvPr/>
              </p:nvSpPr>
              <p:spPr bwMode="auto">
                <a:xfrm>
                  <a:off x="6137690" y="2117834"/>
                  <a:ext cx="171451" cy="201613"/>
                </a:xfrm>
                <a:custGeom>
                  <a:avLst/>
                  <a:gdLst>
                    <a:gd name="T0" fmla="*/ 0 w 108"/>
                    <a:gd name="T1" fmla="*/ 2147483646 h 127"/>
                    <a:gd name="T2" fmla="*/ 2147483646 w 108"/>
                    <a:gd name="T3" fmla="*/ 0 h 127"/>
                    <a:gd name="T4" fmla="*/ 2147483646 w 108"/>
                    <a:gd name="T5" fmla="*/ 2147483646 h 127"/>
                    <a:gd name="T6" fmla="*/ 2147483646 w 108"/>
                    <a:gd name="T7" fmla="*/ 2147483646 h 127"/>
                    <a:gd name="T8" fmla="*/ 0 w 108"/>
                    <a:gd name="T9" fmla="*/ 2147483646 h 1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8" h="127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108" y="123"/>
                      </a:lnTo>
                      <a:lnTo>
                        <a:pt x="101" y="127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0" name="Freeform 68"/>
                <p:cNvSpPr>
                  <a:spLocks/>
                </p:cNvSpPr>
                <p:nvPr/>
              </p:nvSpPr>
              <p:spPr bwMode="auto">
                <a:xfrm>
                  <a:off x="6350416" y="2371835"/>
                  <a:ext cx="173038" cy="203200"/>
                </a:xfrm>
                <a:custGeom>
                  <a:avLst/>
                  <a:gdLst>
                    <a:gd name="T0" fmla="*/ 0 w 109"/>
                    <a:gd name="T1" fmla="*/ 2147483646 h 128"/>
                    <a:gd name="T2" fmla="*/ 2147483646 w 109"/>
                    <a:gd name="T3" fmla="*/ 0 h 128"/>
                    <a:gd name="T4" fmla="*/ 2147483646 w 109"/>
                    <a:gd name="T5" fmla="*/ 2147483646 h 128"/>
                    <a:gd name="T6" fmla="*/ 2147483646 w 109"/>
                    <a:gd name="T7" fmla="*/ 2147483646 h 128"/>
                    <a:gd name="T8" fmla="*/ 0 w 109"/>
                    <a:gd name="T9" fmla="*/ 2147483646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9" h="128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9" y="123"/>
                      </a:lnTo>
                      <a:lnTo>
                        <a:pt x="104" y="128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1" name="Freeform 69"/>
                <p:cNvSpPr>
                  <a:spLocks/>
                </p:cNvSpPr>
                <p:nvPr/>
              </p:nvSpPr>
              <p:spPr bwMode="auto">
                <a:xfrm>
                  <a:off x="5709064" y="2459147"/>
                  <a:ext cx="173038" cy="193675"/>
                </a:xfrm>
                <a:custGeom>
                  <a:avLst/>
                  <a:gdLst>
                    <a:gd name="T0" fmla="*/ 0 w 109"/>
                    <a:gd name="T1" fmla="*/ 2147483646 h 122"/>
                    <a:gd name="T2" fmla="*/ 2147483646 w 109"/>
                    <a:gd name="T3" fmla="*/ 2147483646 h 122"/>
                    <a:gd name="T4" fmla="*/ 2147483646 w 109"/>
                    <a:gd name="T5" fmla="*/ 2147483646 h 122"/>
                    <a:gd name="T6" fmla="*/ 2147483646 w 109"/>
                    <a:gd name="T7" fmla="*/ 0 h 122"/>
                    <a:gd name="T8" fmla="*/ 0 w 109"/>
                    <a:gd name="T9" fmla="*/ 2147483646 h 1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9" h="122">
                      <a:moveTo>
                        <a:pt x="0" y="16"/>
                      </a:moveTo>
                      <a:lnTo>
                        <a:pt x="90" y="122"/>
                      </a:lnTo>
                      <a:lnTo>
                        <a:pt x="109" y="106"/>
                      </a:lnTo>
                      <a:lnTo>
                        <a:pt x="21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2" name="Freeform 70"/>
                <p:cNvSpPr>
                  <a:spLocks/>
                </p:cNvSpPr>
                <p:nvPr/>
              </p:nvSpPr>
              <p:spPr bwMode="auto">
                <a:xfrm>
                  <a:off x="5942427" y="2735373"/>
                  <a:ext cx="176213" cy="195263"/>
                </a:xfrm>
                <a:custGeom>
                  <a:avLst/>
                  <a:gdLst>
                    <a:gd name="T0" fmla="*/ 0 w 111"/>
                    <a:gd name="T1" fmla="*/ 2147483646 h 123"/>
                    <a:gd name="T2" fmla="*/ 2147483646 w 111"/>
                    <a:gd name="T3" fmla="*/ 2147483646 h 123"/>
                    <a:gd name="T4" fmla="*/ 2147483646 w 111"/>
                    <a:gd name="T5" fmla="*/ 2147483646 h 123"/>
                    <a:gd name="T6" fmla="*/ 2147483646 w 111"/>
                    <a:gd name="T7" fmla="*/ 0 h 123"/>
                    <a:gd name="T8" fmla="*/ 0 w 111"/>
                    <a:gd name="T9" fmla="*/ 2147483646 h 1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" h="123">
                      <a:moveTo>
                        <a:pt x="0" y="17"/>
                      </a:moveTo>
                      <a:lnTo>
                        <a:pt x="89" y="123"/>
                      </a:lnTo>
                      <a:lnTo>
                        <a:pt x="111" y="107"/>
                      </a:lnTo>
                      <a:lnTo>
                        <a:pt x="21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3" name="Freeform 71"/>
                <p:cNvSpPr>
                  <a:spLocks/>
                </p:cNvSpPr>
                <p:nvPr/>
              </p:nvSpPr>
              <p:spPr bwMode="auto">
                <a:xfrm>
                  <a:off x="4970873" y="2630598"/>
                  <a:ext cx="831853" cy="704851"/>
                </a:xfrm>
                <a:custGeom>
                  <a:avLst/>
                  <a:gdLst>
                    <a:gd name="T0" fmla="*/ 2147483646 w 524"/>
                    <a:gd name="T1" fmla="*/ 2147483646 h 444"/>
                    <a:gd name="T2" fmla="*/ 2147483646 w 524"/>
                    <a:gd name="T3" fmla="*/ 2147483646 h 444"/>
                    <a:gd name="T4" fmla="*/ 2147483646 w 524"/>
                    <a:gd name="T5" fmla="*/ 0 h 444"/>
                    <a:gd name="T6" fmla="*/ 0 w 524"/>
                    <a:gd name="T7" fmla="*/ 2147483646 h 444"/>
                    <a:gd name="T8" fmla="*/ 2147483646 w 524"/>
                    <a:gd name="T9" fmla="*/ 2147483646 h 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24" h="444">
                      <a:moveTo>
                        <a:pt x="12" y="444"/>
                      </a:moveTo>
                      <a:lnTo>
                        <a:pt x="524" y="14"/>
                      </a:lnTo>
                      <a:lnTo>
                        <a:pt x="512" y="0"/>
                      </a:lnTo>
                      <a:lnTo>
                        <a:pt x="0" y="433"/>
                      </a:lnTo>
                      <a:lnTo>
                        <a:pt x="12" y="444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4" name="Freeform 72"/>
                <p:cNvSpPr>
                  <a:spLocks/>
                </p:cNvSpPr>
                <p:nvPr/>
              </p:nvSpPr>
              <p:spPr bwMode="auto">
                <a:xfrm>
                  <a:off x="4989923" y="2652823"/>
                  <a:ext cx="831853" cy="706439"/>
                </a:xfrm>
                <a:custGeom>
                  <a:avLst/>
                  <a:gdLst>
                    <a:gd name="T0" fmla="*/ 2147483646 w 524"/>
                    <a:gd name="T1" fmla="*/ 2147483646 h 445"/>
                    <a:gd name="T2" fmla="*/ 2147483646 w 524"/>
                    <a:gd name="T3" fmla="*/ 2147483646 h 445"/>
                    <a:gd name="T4" fmla="*/ 2147483646 w 524"/>
                    <a:gd name="T5" fmla="*/ 0 h 445"/>
                    <a:gd name="T6" fmla="*/ 0 w 524"/>
                    <a:gd name="T7" fmla="*/ 2147483646 h 445"/>
                    <a:gd name="T8" fmla="*/ 2147483646 w 524"/>
                    <a:gd name="T9" fmla="*/ 2147483646 h 4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24" h="445">
                      <a:moveTo>
                        <a:pt x="12" y="445"/>
                      </a:moveTo>
                      <a:lnTo>
                        <a:pt x="524" y="15"/>
                      </a:lnTo>
                      <a:lnTo>
                        <a:pt x="512" y="0"/>
                      </a:lnTo>
                      <a:lnTo>
                        <a:pt x="0" y="430"/>
                      </a:lnTo>
                      <a:lnTo>
                        <a:pt x="12" y="44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5" name="Freeform 73"/>
                <p:cNvSpPr>
                  <a:spLocks/>
                </p:cNvSpPr>
                <p:nvPr/>
              </p:nvSpPr>
              <p:spPr bwMode="auto">
                <a:xfrm>
                  <a:off x="5105811" y="2787760"/>
                  <a:ext cx="831853" cy="706439"/>
                </a:xfrm>
                <a:custGeom>
                  <a:avLst/>
                  <a:gdLst>
                    <a:gd name="T0" fmla="*/ 2147483646 w 524"/>
                    <a:gd name="T1" fmla="*/ 2147483646 h 445"/>
                    <a:gd name="T2" fmla="*/ 2147483646 w 524"/>
                    <a:gd name="T3" fmla="*/ 2147483646 h 445"/>
                    <a:gd name="T4" fmla="*/ 2147483646 w 524"/>
                    <a:gd name="T5" fmla="*/ 0 h 445"/>
                    <a:gd name="T6" fmla="*/ 0 w 524"/>
                    <a:gd name="T7" fmla="*/ 2147483646 h 445"/>
                    <a:gd name="T8" fmla="*/ 2147483646 w 524"/>
                    <a:gd name="T9" fmla="*/ 2147483646 h 4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24" h="445">
                      <a:moveTo>
                        <a:pt x="9" y="445"/>
                      </a:moveTo>
                      <a:lnTo>
                        <a:pt x="524" y="15"/>
                      </a:lnTo>
                      <a:lnTo>
                        <a:pt x="513" y="0"/>
                      </a:lnTo>
                      <a:lnTo>
                        <a:pt x="0" y="433"/>
                      </a:lnTo>
                      <a:lnTo>
                        <a:pt x="9" y="44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6" name="Freeform 74"/>
                <p:cNvSpPr>
                  <a:spLocks/>
                </p:cNvSpPr>
                <p:nvPr/>
              </p:nvSpPr>
              <p:spPr bwMode="auto">
                <a:xfrm>
                  <a:off x="5120099" y="2811573"/>
                  <a:ext cx="833441" cy="704851"/>
                </a:xfrm>
                <a:custGeom>
                  <a:avLst/>
                  <a:gdLst>
                    <a:gd name="T0" fmla="*/ 2147483646 w 525"/>
                    <a:gd name="T1" fmla="*/ 2147483646 h 444"/>
                    <a:gd name="T2" fmla="*/ 2147483646 w 525"/>
                    <a:gd name="T3" fmla="*/ 2147483646 h 444"/>
                    <a:gd name="T4" fmla="*/ 2147483646 w 525"/>
                    <a:gd name="T5" fmla="*/ 0 h 444"/>
                    <a:gd name="T6" fmla="*/ 0 w 525"/>
                    <a:gd name="T7" fmla="*/ 2147483646 h 444"/>
                    <a:gd name="T8" fmla="*/ 2147483646 w 525"/>
                    <a:gd name="T9" fmla="*/ 2147483646 h 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25" h="444">
                      <a:moveTo>
                        <a:pt x="12" y="444"/>
                      </a:moveTo>
                      <a:lnTo>
                        <a:pt x="525" y="14"/>
                      </a:lnTo>
                      <a:lnTo>
                        <a:pt x="515" y="0"/>
                      </a:lnTo>
                      <a:lnTo>
                        <a:pt x="0" y="430"/>
                      </a:lnTo>
                      <a:lnTo>
                        <a:pt x="12" y="444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7" name="Freeform 75"/>
                <p:cNvSpPr>
                  <a:spLocks/>
                </p:cNvSpPr>
                <p:nvPr/>
              </p:nvSpPr>
              <p:spPr bwMode="auto">
                <a:xfrm>
                  <a:off x="5590001" y="2630598"/>
                  <a:ext cx="336551" cy="390526"/>
                </a:xfrm>
                <a:custGeom>
                  <a:avLst/>
                  <a:gdLst>
                    <a:gd name="T0" fmla="*/ 0 w 212"/>
                    <a:gd name="T1" fmla="*/ 2147483646 h 246"/>
                    <a:gd name="T2" fmla="*/ 2147483646 w 212"/>
                    <a:gd name="T3" fmla="*/ 2147483646 h 246"/>
                    <a:gd name="T4" fmla="*/ 2147483646 w 212"/>
                    <a:gd name="T5" fmla="*/ 2147483646 h 246"/>
                    <a:gd name="T6" fmla="*/ 2147483646 w 212"/>
                    <a:gd name="T7" fmla="*/ 0 h 246"/>
                    <a:gd name="T8" fmla="*/ 0 w 212"/>
                    <a:gd name="T9" fmla="*/ 2147483646 h 2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2" h="246">
                      <a:moveTo>
                        <a:pt x="0" y="19"/>
                      </a:moveTo>
                      <a:lnTo>
                        <a:pt x="191" y="246"/>
                      </a:lnTo>
                      <a:lnTo>
                        <a:pt x="212" y="229"/>
                      </a:lnTo>
                      <a:lnTo>
                        <a:pt x="21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8" name="Freeform 76"/>
                <p:cNvSpPr>
                  <a:spLocks/>
                </p:cNvSpPr>
                <p:nvPr/>
              </p:nvSpPr>
              <p:spPr bwMode="auto">
                <a:xfrm>
                  <a:off x="5675726" y="2687748"/>
                  <a:ext cx="206376" cy="242888"/>
                </a:xfrm>
                <a:custGeom>
                  <a:avLst/>
                  <a:gdLst>
                    <a:gd name="T0" fmla="*/ 2147483646 w 130"/>
                    <a:gd name="T1" fmla="*/ 0 h 153"/>
                    <a:gd name="T2" fmla="*/ 0 w 130"/>
                    <a:gd name="T3" fmla="*/ 2147483646 h 153"/>
                    <a:gd name="T4" fmla="*/ 2147483646 w 130"/>
                    <a:gd name="T5" fmla="*/ 2147483646 h 153"/>
                    <a:gd name="T6" fmla="*/ 2147483646 w 130"/>
                    <a:gd name="T7" fmla="*/ 2147483646 h 153"/>
                    <a:gd name="T8" fmla="*/ 2147483646 w 130"/>
                    <a:gd name="T9" fmla="*/ 0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0" h="153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123" y="153"/>
                      </a:lnTo>
                      <a:lnTo>
                        <a:pt x="130" y="14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9" name="Freeform 77"/>
                <p:cNvSpPr>
                  <a:spLocks/>
                </p:cNvSpPr>
                <p:nvPr/>
              </p:nvSpPr>
              <p:spPr bwMode="auto">
                <a:xfrm>
                  <a:off x="5631276" y="2724260"/>
                  <a:ext cx="206376" cy="244475"/>
                </a:xfrm>
                <a:custGeom>
                  <a:avLst/>
                  <a:gdLst>
                    <a:gd name="T0" fmla="*/ 2147483646 w 130"/>
                    <a:gd name="T1" fmla="*/ 0 h 154"/>
                    <a:gd name="T2" fmla="*/ 0 w 130"/>
                    <a:gd name="T3" fmla="*/ 2147483646 h 154"/>
                    <a:gd name="T4" fmla="*/ 2147483646 w 130"/>
                    <a:gd name="T5" fmla="*/ 2147483646 h 154"/>
                    <a:gd name="T6" fmla="*/ 2147483646 w 130"/>
                    <a:gd name="T7" fmla="*/ 2147483646 h 154"/>
                    <a:gd name="T8" fmla="*/ 2147483646 w 130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0" h="154">
                      <a:moveTo>
                        <a:pt x="7" y="0"/>
                      </a:moveTo>
                      <a:lnTo>
                        <a:pt x="0" y="5"/>
                      </a:lnTo>
                      <a:lnTo>
                        <a:pt x="125" y="154"/>
                      </a:lnTo>
                      <a:lnTo>
                        <a:pt x="130" y="14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0" name="Freeform 78"/>
                <p:cNvSpPr>
                  <a:spLocks/>
                </p:cNvSpPr>
                <p:nvPr/>
              </p:nvSpPr>
              <p:spPr bwMode="auto">
                <a:xfrm>
                  <a:off x="5001036" y="3125899"/>
                  <a:ext cx="336551" cy="390526"/>
                </a:xfrm>
                <a:custGeom>
                  <a:avLst/>
                  <a:gdLst>
                    <a:gd name="T0" fmla="*/ 0 w 212"/>
                    <a:gd name="T1" fmla="*/ 2147483646 h 246"/>
                    <a:gd name="T2" fmla="*/ 2147483646 w 212"/>
                    <a:gd name="T3" fmla="*/ 2147483646 h 246"/>
                    <a:gd name="T4" fmla="*/ 2147483646 w 212"/>
                    <a:gd name="T5" fmla="*/ 2147483646 h 246"/>
                    <a:gd name="T6" fmla="*/ 2147483646 w 212"/>
                    <a:gd name="T7" fmla="*/ 0 h 246"/>
                    <a:gd name="T8" fmla="*/ 0 w 212"/>
                    <a:gd name="T9" fmla="*/ 2147483646 h 2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2" h="246">
                      <a:moveTo>
                        <a:pt x="0" y="19"/>
                      </a:moveTo>
                      <a:lnTo>
                        <a:pt x="191" y="246"/>
                      </a:lnTo>
                      <a:lnTo>
                        <a:pt x="212" y="229"/>
                      </a:lnTo>
                      <a:lnTo>
                        <a:pt x="21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1" name="Freeform 79"/>
                <p:cNvSpPr>
                  <a:spLocks/>
                </p:cNvSpPr>
                <p:nvPr/>
              </p:nvSpPr>
              <p:spPr bwMode="auto">
                <a:xfrm>
                  <a:off x="5086761" y="3183049"/>
                  <a:ext cx="206376" cy="239713"/>
                </a:xfrm>
                <a:custGeom>
                  <a:avLst/>
                  <a:gdLst>
                    <a:gd name="T0" fmla="*/ 2147483646 w 130"/>
                    <a:gd name="T1" fmla="*/ 0 h 151"/>
                    <a:gd name="T2" fmla="*/ 0 w 130"/>
                    <a:gd name="T3" fmla="*/ 2147483646 h 151"/>
                    <a:gd name="T4" fmla="*/ 2147483646 w 130"/>
                    <a:gd name="T5" fmla="*/ 2147483646 h 151"/>
                    <a:gd name="T6" fmla="*/ 2147483646 w 130"/>
                    <a:gd name="T7" fmla="*/ 2147483646 h 151"/>
                    <a:gd name="T8" fmla="*/ 2147483646 w 130"/>
                    <a:gd name="T9" fmla="*/ 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0" h="15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123" y="151"/>
                      </a:lnTo>
                      <a:lnTo>
                        <a:pt x="130" y="14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2" name="Freeform 80"/>
                <p:cNvSpPr>
                  <a:spLocks/>
                </p:cNvSpPr>
                <p:nvPr/>
              </p:nvSpPr>
              <p:spPr bwMode="auto">
                <a:xfrm>
                  <a:off x="5042311" y="3219561"/>
                  <a:ext cx="206376" cy="239713"/>
                </a:xfrm>
                <a:custGeom>
                  <a:avLst/>
                  <a:gdLst>
                    <a:gd name="T0" fmla="*/ 2147483646 w 130"/>
                    <a:gd name="T1" fmla="*/ 0 h 151"/>
                    <a:gd name="T2" fmla="*/ 0 w 130"/>
                    <a:gd name="T3" fmla="*/ 2147483646 h 151"/>
                    <a:gd name="T4" fmla="*/ 2147483646 w 130"/>
                    <a:gd name="T5" fmla="*/ 2147483646 h 151"/>
                    <a:gd name="T6" fmla="*/ 2147483646 w 130"/>
                    <a:gd name="T7" fmla="*/ 2147483646 h 151"/>
                    <a:gd name="T8" fmla="*/ 2147483646 w 130"/>
                    <a:gd name="T9" fmla="*/ 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0" h="151">
                      <a:moveTo>
                        <a:pt x="7" y="0"/>
                      </a:moveTo>
                      <a:lnTo>
                        <a:pt x="0" y="5"/>
                      </a:lnTo>
                      <a:lnTo>
                        <a:pt x="123" y="151"/>
                      </a:lnTo>
                      <a:lnTo>
                        <a:pt x="130" y="14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3" name="Freeform 81"/>
                <p:cNvSpPr>
                  <a:spLocks/>
                </p:cNvSpPr>
                <p:nvPr/>
              </p:nvSpPr>
              <p:spPr bwMode="auto">
                <a:xfrm>
                  <a:off x="5037549" y="3481499"/>
                  <a:ext cx="192088" cy="225425"/>
                </a:xfrm>
                <a:custGeom>
                  <a:avLst/>
                  <a:gdLst>
                    <a:gd name="T0" fmla="*/ 2147483646 w 121"/>
                    <a:gd name="T1" fmla="*/ 2147483646 h 142"/>
                    <a:gd name="T2" fmla="*/ 2147483646 w 121"/>
                    <a:gd name="T3" fmla="*/ 2147483646 h 142"/>
                    <a:gd name="T4" fmla="*/ 2147483646 w 121"/>
                    <a:gd name="T5" fmla="*/ 0 h 142"/>
                    <a:gd name="T6" fmla="*/ 0 w 121"/>
                    <a:gd name="T7" fmla="*/ 2147483646 h 142"/>
                    <a:gd name="T8" fmla="*/ 2147483646 w 121"/>
                    <a:gd name="T9" fmla="*/ 2147483646 h 1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1" h="142">
                      <a:moveTo>
                        <a:pt x="114" y="142"/>
                      </a:moveTo>
                      <a:lnTo>
                        <a:pt x="121" y="135"/>
                      </a:ln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114" y="142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4" name="Freeform 82"/>
                <p:cNvSpPr>
                  <a:spLocks/>
                </p:cNvSpPr>
                <p:nvPr/>
              </p:nvSpPr>
              <p:spPr bwMode="auto">
                <a:xfrm>
                  <a:off x="4794660" y="3189399"/>
                  <a:ext cx="195263" cy="233363"/>
                </a:xfrm>
                <a:custGeom>
                  <a:avLst/>
                  <a:gdLst>
                    <a:gd name="T0" fmla="*/ 2147483646 w 123"/>
                    <a:gd name="T1" fmla="*/ 2147483646 h 147"/>
                    <a:gd name="T2" fmla="*/ 2147483646 w 123"/>
                    <a:gd name="T3" fmla="*/ 2147483646 h 147"/>
                    <a:gd name="T4" fmla="*/ 2147483646 w 123"/>
                    <a:gd name="T5" fmla="*/ 0 h 147"/>
                    <a:gd name="T6" fmla="*/ 0 w 123"/>
                    <a:gd name="T7" fmla="*/ 2147483646 h 147"/>
                    <a:gd name="T8" fmla="*/ 2147483646 w 123"/>
                    <a:gd name="T9" fmla="*/ 2147483646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3" h="147">
                      <a:moveTo>
                        <a:pt x="118" y="147"/>
                      </a:moveTo>
                      <a:lnTo>
                        <a:pt x="123" y="142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118" y="147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2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5" name="Freeform 83"/>
                <p:cNvSpPr>
                  <a:spLocks/>
                </p:cNvSpPr>
                <p:nvPr/>
              </p:nvSpPr>
              <p:spPr bwMode="auto">
                <a:xfrm>
                  <a:off x="4662897" y="3362437"/>
                  <a:ext cx="239713" cy="146050"/>
                </a:xfrm>
                <a:custGeom>
                  <a:avLst/>
                  <a:gdLst>
                    <a:gd name="T0" fmla="*/ 2147483646 w 64"/>
                    <a:gd name="T1" fmla="*/ 2147483646 h 39"/>
                    <a:gd name="T2" fmla="*/ 2147483646 w 64"/>
                    <a:gd name="T3" fmla="*/ 2147483646 h 39"/>
                    <a:gd name="T4" fmla="*/ 0 w 64"/>
                    <a:gd name="T5" fmla="*/ 2147483646 h 39"/>
                    <a:gd name="T6" fmla="*/ 0 w 64"/>
                    <a:gd name="T7" fmla="*/ 2147483646 h 39"/>
                    <a:gd name="T8" fmla="*/ 2147483646 w 64"/>
                    <a:gd name="T9" fmla="*/ 2147483646 h 39"/>
                    <a:gd name="T10" fmla="*/ 2147483646 w 64"/>
                    <a:gd name="T11" fmla="*/ 0 h 39"/>
                    <a:gd name="T12" fmla="*/ 2147483646 w 64"/>
                    <a:gd name="T13" fmla="*/ 2147483646 h 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39">
                      <a:moveTo>
                        <a:pt x="64" y="16"/>
                      </a:moveTo>
                      <a:cubicBezTo>
                        <a:pt x="56" y="23"/>
                        <a:pt x="45" y="29"/>
                        <a:pt x="34" y="33"/>
                      </a:cubicBezTo>
                      <a:cubicBezTo>
                        <a:pt x="22" y="37"/>
                        <a:pt x="11" y="39"/>
                        <a:pt x="0" y="3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9" y="19"/>
                        <a:pt x="18" y="17"/>
                        <a:pt x="27" y="14"/>
                      </a:cubicBezTo>
                      <a:cubicBezTo>
                        <a:pt x="36" y="11"/>
                        <a:pt x="44" y="6"/>
                        <a:pt x="51" y="0"/>
                      </a:cubicBezTo>
                      <a:lnTo>
                        <a:pt x="64" y="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00"/>
                    </a:gs>
                    <a:gs pos="23000">
                      <a:srgbClr val="A4A4A4"/>
                    </a:gs>
                    <a:gs pos="44000">
                      <a:srgbClr val="E7E7E7"/>
                    </a:gs>
                    <a:gs pos="58000">
                      <a:srgbClr val="969696"/>
                    </a:gs>
                    <a:gs pos="72000">
                      <a:srgbClr val="333333"/>
                    </a:gs>
                    <a:gs pos="100000">
                      <a:srgbClr val="333333"/>
                    </a:gs>
                  </a:gsLst>
                  <a:lin ang="42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6" name="Freeform 84"/>
                <p:cNvSpPr>
                  <a:spLocks/>
                </p:cNvSpPr>
                <p:nvPr/>
              </p:nvSpPr>
              <p:spPr bwMode="auto">
                <a:xfrm>
                  <a:off x="4693060" y="3587862"/>
                  <a:ext cx="385764" cy="234950"/>
                </a:xfrm>
                <a:custGeom>
                  <a:avLst/>
                  <a:gdLst>
                    <a:gd name="T0" fmla="*/ 2147483646 w 103"/>
                    <a:gd name="T1" fmla="*/ 2147483646 h 63"/>
                    <a:gd name="T2" fmla="*/ 2147483646 w 103"/>
                    <a:gd name="T3" fmla="*/ 2147483646 h 63"/>
                    <a:gd name="T4" fmla="*/ 0 w 103"/>
                    <a:gd name="T5" fmla="*/ 2147483646 h 63"/>
                    <a:gd name="T6" fmla="*/ 0 w 103"/>
                    <a:gd name="T7" fmla="*/ 2147483646 h 63"/>
                    <a:gd name="T8" fmla="*/ 2147483646 w 103"/>
                    <a:gd name="T9" fmla="*/ 2147483646 h 63"/>
                    <a:gd name="T10" fmla="*/ 2147483646 w 103"/>
                    <a:gd name="T11" fmla="*/ 0 h 63"/>
                    <a:gd name="T12" fmla="*/ 2147483646 w 103"/>
                    <a:gd name="T13" fmla="*/ 2147483646 h 6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3" h="63">
                      <a:moveTo>
                        <a:pt x="103" y="26"/>
                      </a:moveTo>
                      <a:cubicBezTo>
                        <a:pt x="89" y="37"/>
                        <a:pt x="73" y="47"/>
                        <a:pt x="54" y="53"/>
                      </a:cubicBezTo>
                      <a:cubicBezTo>
                        <a:pt x="36" y="60"/>
                        <a:pt x="18" y="63"/>
                        <a:pt x="0" y="63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4" y="29"/>
                        <a:pt x="28" y="27"/>
                        <a:pt x="43" y="21"/>
                      </a:cubicBezTo>
                      <a:cubicBezTo>
                        <a:pt x="61" y="15"/>
                        <a:pt x="73" y="6"/>
                        <a:pt x="81" y="0"/>
                      </a:cubicBezTo>
                      <a:lnTo>
                        <a:pt x="103" y="2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00"/>
                    </a:gs>
                    <a:gs pos="23000">
                      <a:srgbClr val="A4A4A4"/>
                    </a:gs>
                    <a:gs pos="44000">
                      <a:srgbClr val="E7E7E7"/>
                    </a:gs>
                    <a:gs pos="58000">
                      <a:srgbClr val="969696"/>
                    </a:gs>
                    <a:gs pos="72000">
                      <a:srgbClr val="333333"/>
                    </a:gs>
                    <a:gs pos="100000">
                      <a:srgbClr val="333333"/>
                    </a:gs>
                  </a:gsLst>
                  <a:lin ang="4200000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7" name="Rectangle 85"/>
                <p:cNvSpPr>
                  <a:spLocks noChangeArrowheads="1"/>
                </p:cNvSpPr>
                <p:nvPr/>
              </p:nvSpPr>
              <p:spPr bwMode="auto">
                <a:xfrm>
                  <a:off x="3932644" y="3365612"/>
                  <a:ext cx="44450" cy="184150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48" name="Rectangle 86"/>
                <p:cNvSpPr>
                  <a:spLocks noChangeArrowheads="1"/>
                </p:cNvSpPr>
                <p:nvPr/>
              </p:nvSpPr>
              <p:spPr bwMode="auto">
                <a:xfrm>
                  <a:off x="4037420" y="3365612"/>
                  <a:ext cx="44450" cy="184150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49" name="Rectangle 87"/>
                <p:cNvSpPr>
                  <a:spLocks noChangeArrowheads="1"/>
                </p:cNvSpPr>
                <p:nvPr/>
              </p:nvSpPr>
              <p:spPr bwMode="auto">
                <a:xfrm>
                  <a:off x="3932644" y="3692637"/>
                  <a:ext cx="44450" cy="184150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0" name="Rectangle 88"/>
                <p:cNvSpPr>
                  <a:spLocks noChangeArrowheads="1"/>
                </p:cNvSpPr>
                <p:nvPr/>
              </p:nvSpPr>
              <p:spPr bwMode="auto">
                <a:xfrm>
                  <a:off x="4037420" y="3692637"/>
                  <a:ext cx="44450" cy="184150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1" name="Rectangle 89"/>
                <p:cNvSpPr>
                  <a:spLocks noChangeArrowheads="1"/>
                </p:cNvSpPr>
                <p:nvPr/>
              </p:nvSpPr>
              <p:spPr bwMode="auto">
                <a:xfrm>
                  <a:off x="3999320" y="3324336"/>
                  <a:ext cx="15875" cy="255588"/>
                </a:xfrm>
                <a:prstGeom prst="rect">
                  <a:avLst/>
                </a:prstGeom>
                <a:solidFill>
                  <a:srgbClr val="333333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2" name="Rectangle 90"/>
                <p:cNvSpPr>
                  <a:spLocks noChangeArrowheads="1"/>
                </p:cNvSpPr>
                <p:nvPr/>
              </p:nvSpPr>
              <p:spPr bwMode="auto">
                <a:xfrm>
                  <a:off x="3999320" y="3659300"/>
                  <a:ext cx="15875" cy="257175"/>
                </a:xfrm>
                <a:prstGeom prst="rect">
                  <a:avLst/>
                </a:prstGeom>
                <a:solidFill>
                  <a:srgbClr val="333333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3" name="Rectangle 91"/>
                <p:cNvSpPr>
                  <a:spLocks noChangeArrowheads="1"/>
                </p:cNvSpPr>
                <p:nvPr/>
              </p:nvSpPr>
              <p:spPr bwMode="auto">
                <a:xfrm>
                  <a:off x="2248301" y="3662475"/>
                  <a:ext cx="1657356" cy="112713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4" name="Rectangle 92"/>
                <p:cNvSpPr>
                  <a:spLocks noChangeArrowheads="1"/>
                </p:cNvSpPr>
                <p:nvPr/>
              </p:nvSpPr>
              <p:spPr bwMode="auto">
                <a:xfrm>
                  <a:off x="2248301" y="3464037"/>
                  <a:ext cx="1657356" cy="112713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5" name="Rectangle 93"/>
                <p:cNvSpPr>
                  <a:spLocks noChangeArrowheads="1"/>
                </p:cNvSpPr>
                <p:nvPr/>
              </p:nvSpPr>
              <p:spPr bwMode="auto">
                <a:xfrm>
                  <a:off x="2187975" y="3767250"/>
                  <a:ext cx="26988" cy="157163"/>
                </a:xfrm>
                <a:prstGeom prst="rect">
                  <a:avLst/>
                </a:prstGeom>
                <a:solidFill>
                  <a:srgbClr val="4D4E51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6" name="Rectangle 94"/>
                <p:cNvSpPr>
                  <a:spLocks noChangeArrowheads="1"/>
                </p:cNvSpPr>
                <p:nvPr/>
              </p:nvSpPr>
              <p:spPr bwMode="auto">
                <a:xfrm>
                  <a:off x="2187975" y="3310049"/>
                  <a:ext cx="26988" cy="160338"/>
                </a:xfrm>
                <a:prstGeom prst="rect">
                  <a:avLst/>
                </a:prstGeom>
                <a:solidFill>
                  <a:srgbClr val="4D4E51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57" name="Freeform 95"/>
                <p:cNvSpPr>
                  <a:spLocks/>
                </p:cNvSpPr>
                <p:nvPr/>
              </p:nvSpPr>
              <p:spPr bwMode="auto">
                <a:xfrm>
                  <a:off x="2140350" y="3310049"/>
                  <a:ext cx="69850" cy="269875"/>
                </a:xfrm>
                <a:custGeom>
                  <a:avLst/>
                  <a:gdLst>
                    <a:gd name="T0" fmla="*/ 0 w 44"/>
                    <a:gd name="T1" fmla="*/ 2147483646 h 170"/>
                    <a:gd name="T2" fmla="*/ 0 w 44"/>
                    <a:gd name="T3" fmla="*/ 0 h 170"/>
                    <a:gd name="T4" fmla="*/ 2147483646 w 44"/>
                    <a:gd name="T5" fmla="*/ 0 h 170"/>
                    <a:gd name="T6" fmla="*/ 2147483646 w 44"/>
                    <a:gd name="T7" fmla="*/ 2147483646 h 170"/>
                    <a:gd name="T8" fmla="*/ 2147483646 w 44"/>
                    <a:gd name="T9" fmla="*/ 2147483646 h 170"/>
                    <a:gd name="T10" fmla="*/ 2147483646 w 44"/>
                    <a:gd name="T11" fmla="*/ 2147483646 h 170"/>
                    <a:gd name="T12" fmla="*/ 0 w 44"/>
                    <a:gd name="T13" fmla="*/ 2147483646 h 1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" h="170">
                      <a:moveTo>
                        <a:pt x="0" y="142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16"/>
                      </a:lnTo>
                      <a:lnTo>
                        <a:pt x="44" y="116"/>
                      </a:lnTo>
                      <a:lnTo>
                        <a:pt x="44" y="17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4D4E51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58" name="Freeform 96"/>
                <p:cNvSpPr>
                  <a:spLocks/>
                </p:cNvSpPr>
                <p:nvPr/>
              </p:nvSpPr>
              <p:spPr bwMode="auto">
                <a:xfrm>
                  <a:off x="2140350" y="3659300"/>
                  <a:ext cx="69850" cy="265113"/>
                </a:xfrm>
                <a:custGeom>
                  <a:avLst/>
                  <a:gdLst>
                    <a:gd name="T0" fmla="*/ 0 w 44"/>
                    <a:gd name="T1" fmla="*/ 2147483646 h 167"/>
                    <a:gd name="T2" fmla="*/ 0 w 44"/>
                    <a:gd name="T3" fmla="*/ 2147483646 h 167"/>
                    <a:gd name="T4" fmla="*/ 2147483646 w 44"/>
                    <a:gd name="T5" fmla="*/ 0 h 167"/>
                    <a:gd name="T6" fmla="*/ 2147483646 w 44"/>
                    <a:gd name="T7" fmla="*/ 2147483646 h 167"/>
                    <a:gd name="T8" fmla="*/ 2147483646 w 44"/>
                    <a:gd name="T9" fmla="*/ 2147483646 h 167"/>
                    <a:gd name="T10" fmla="*/ 2147483646 w 44"/>
                    <a:gd name="T11" fmla="*/ 2147483646 h 167"/>
                    <a:gd name="T12" fmla="*/ 0 w 44"/>
                    <a:gd name="T13" fmla="*/ 2147483646 h 1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" h="167">
                      <a:moveTo>
                        <a:pt x="0" y="167"/>
                      </a:moveTo>
                      <a:lnTo>
                        <a:pt x="0" y="28"/>
                      </a:lnTo>
                      <a:lnTo>
                        <a:pt x="44" y="0"/>
                      </a:lnTo>
                      <a:lnTo>
                        <a:pt x="44" y="54"/>
                      </a:lnTo>
                      <a:lnTo>
                        <a:pt x="16" y="54"/>
                      </a:lnTo>
                      <a:lnTo>
                        <a:pt x="16" y="167"/>
                      </a:lnTo>
                      <a:lnTo>
                        <a:pt x="0" y="167"/>
                      </a:lnTo>
                      <a:close/>
                    </a:path>
                  </a:pathLst>
                </a:custGeom>
                <a:solidFill>
                  <a:srgbClr val="4D4E51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59" name="Rectangle 97"/>
                <p:cNvSpPr>
                  <a:spLocks noChangeArrowheads="1"/>
                </p:cNvSpPr>
                <p:nvPr/>
              </p:nvSpPr>
              <p:spPr bwMode="auto">
                <a:xfrm>
                  <a:off x="1427560" y="4246676"/>
                  <a:ext cx="471489" cy="46038"/>
                </a:xfrm>
                <a:prstGeom prst="rect">
                  <a:avLst/>
                </a:prstGeom>
                <a:noFill/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0" name="Rectangle 98"/>
                <p:cNvSpPr>
                  <a:spLocks noChangeArrowheads="1"/>
                </p:cNvSpPr>
                <p:nvPr/>
              </p:nvSpPr>
              <p:spPr bwMode="auto">
                <a:xfrm>
                  <a:off x="1722836" y="4075225"/>
                  <a:ext cx="222251" cy="44450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1" name="Rectangle 99"/>
                <p:cNvSpPr>
                  <a:spLocks noChangeArrowheads="1"/>
                </p:cNvSpPr>
                <p:nvPr/>
              </p:nvSpPr>
              <p:spPr bwMode="auto">
                <a:xfrm>
                  <a:off x="1381522" y="4075225"/>
                  <a:ext cx="222251" cy="44450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1722836" y="4422888"/>
                  <a:ext cx="222251" cy="41275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1381522" y="4422888"/>
                  <a:ext cx="222251" cy="41275"/>
                </a:xfrm>
                <a:prstGeom prst="rect">
                  <a:avLst/>
                </a:prstGeom>
                <a:solidFill>
                  <a:srgbClr val="666766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1554560" y="4157775"/>
                  <a:ext cx="26988" cy="228600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1581548" y="4157775"/>
                  <a:ext cx="25400" cy="228600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6" name="Rectangle 104"/>
                <p:cNvSpPr>
                  <a:spLocks noChangeArrowheads="1"/>
                </p:cNvSpPr>
                <p:nvPr/>
              </p:nvSpPr>
              <p:spPr bwMode="auto">
                <a:xfrm>
                  <a:off x="1716486" y="4157775"/>
                  <a:ext cx="30163" cy="228600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7" name="Rectangle 105"/>
                <p:cNvSpPr>
                  <a:spLocks noChangeArrowheads="1"/>
                </p:cNvSpPr>
                <p:nvPr/>
              </p:nvSpPr>
              <p:spPr bwMode="auto">
                <a:xfrm>
                  <a:off x="1746649" y="4157775"/>
                  <a:ext cx="25400" cy="228600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8" name="Rectangle 106"/>
                <p:cNvSpPr>
                  <a:spLocks noChangeArrowheads="1"/>
                </p:cNvSpPr>
                <p:nvPr/>
              </p:nvSpPr>
              <p:spPr bwMode="auto">
                <a:xfrm>
                  <a:off x="1427560" y="4246676"/>
                  <a:ext cx="471489" cy="46038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69" name="Rectangle 107"/>
                <p:cNvSpPr>
                  <a:spLocks noChangeArrowheads="1"/>
                </p:cNvSpPr>
                <p:nvPr/>
              </p:nvSpPr>
              <p:spPr bwMode="auto">
                <a:xfrm>
                  <a:off x="1543448" y="4235563"/>
                  <a:ext cx="236538" cy="11113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70" name="Rectangle 108"/>
                <p:cNvSpPr>
                  <a:spLocks noChangeArrowheads="1"/>
                </p:cNvSpPr>
                <p:nvPr/>
              </p:nvSpPr>
              <p:spPr bwMode="auto">
                <a:xfrm>
                  <a:off x="1543448" y="4292713"/>
                  <a:ext cx="236538" cy="1428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71" name="Freeform 109"/>
                <p:cNvSpPr>
                  <a:spLocks/>
                </p:cNvSpPr>
                <p:nvPr/>
              </p:nvSpPr>
              <p:spPr bwMode="auto">
                <a:xfrm>
                  <a:off x="1179909" y="5008677"/>
                  <a:ext cx="963616" cy="93663"/>
                </a:xfrm>
                <a:custGeom>
                  <a:avLst/>
                  <a:gdLst>
                    <a:gd name="T0" fmla="*/ 2147483646 w 607"/>
                    <a:gd name="T1" fmla="*/ 0 h 59"/>
                    <a:gd name="T2" fmla="*/ 2147483646 w 607"/>
                    <a:gd name="T3" fmla="*/ 2147483646 h 59"/>
                    <a:gd name="T4" fmla="*/ 2147483646 w 607"/>
                    <a:gd name="T5" fmla="*/ 2147483646 h 59"/>
                    <a:gd name="T6" fmla="*/ 2147483646 w 607"/>
                    <a:gd name="T7" fmla="*/ 2147483646 h 59"/>
                    <a:gd name="T8" fmla="*/ 2147483646 w 607"/>
                    <a:gd name="T9" fmla="*/ 2147483646 h 59"/>
                    <a:gd name="T10" fmla="*/ 2147483646 w 607"/>
                    <a:gd name="T11" fmla="*/ 2147483646 h 59"/>
                    <a:gd name="T12" fmla="*/ 0 w 607"/>
                    <a:gd name="T13" fmla="*/ 2147483646 h 59"/>
                    <a:gd name="T14" fmla="*/ 0 w 607"/>
                    <a:gd name="T15" fmla="*/ 0 h 59"/>
                    <a:gd name="T16" fmla="*/ 2147483646 w 607"/>
                    <a:gd name="T17" fmla="*/ 0 h 5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7" h="59">
                      <a:moveTo>
                        <a:pt x="607" y="0"/>
                      </a:moveTo>
                      <a:lnTo>
                        <a:pt x="607" y="21"/>
                      </a:lnTo>
                      <a:lnTo>
                        <a:pt x="437" y="21"/>
                      </a:lnTo>
                      <a:lnTo>
                        <a:pt x="437" y="59"/>
                      </a:lnTo>
                      <a:lnTo>
                        <a:pt x="170" y="59"/>
                      </a:lnTo>
                      <a:lnTo>
                        <a:pt x="170" y="24"/>
                      </a:lnTo>
                      <a:lnTo>
                        <a:pt x="0" y="24"/>
                      </a:lnTo>
                      <a:lnTo>
                        <a:pt x="0" y="0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50505"/>
                    </a:gs>
                    <a:gs pos="45000">
                      <a:srgbClr val="808080"/>
                    </a:gs>
                    <a:gs pos="55000">
                      <a:srgbClr val="B3B3B3"/>
                    </a:gs>
                    <a:gs pos="58736">
                      <a:srgbClr val="B0B0B0"/>
                    </a:gs>
                    <a:gs pos="100000">
                      <a:srgbClr val="B0B0B0"/>
                    </a:gs>
                  </a:gsLst>
                  <a:lin ang="54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72" name="Freeform 110"/>
                <p:cNvSpPr>
                  <a:spLocks/>
                </p:cNvSpPr>
                <p:nvPr/>
              </p:nvSpPr>
              <p:spPr bwMode="auto">
                <a:xfrm>
                  <a:off x="1675211" y="5008677"/>
                  <a:ext cx="55563" cy="52388"/>
                </a:xfrm>
                <a:custGeom>
                  <a:avLst/>
                  <a:gdLst>
                    <a:gd name="T0" fmla="*/ 2147483646 w 35"/>
                    <a:gd name="T1" fmla="*/ 2147483646 h 33"/>
                    <a:gd name="T2" fmla="*/ 2147483646 w 35"/>
                    <a:gd name="T3" fmla="*/ 2147483646 h 33"/>
                    <a:gd name="T4" fmla="*/ 2147483646 w 35"/>
                    <a:gd name="T5" fmla="*/ 2147483646 h 33"/>
                    <a:gd name="T6" fmla="*/ 0 w 35"/>
                    <a:gd name="T7" fmla="*/ 2147483646 h 33"/>
                    <a:gd name="T8" fmla="*/ 0 w 35"/>
                    <a:gd name="T9" fmla="*/ 0 h 33"/>
                    <a:gd name="T10" fmla="*/ 2147483646 w 35"/>
                    <a:gd name="T11" fmla="*/ 0 h 33"/>
                    <a:gd name="T12" fmla="*/ 2147483646 w 35"/>
                    <a:gd name="T13" fmla="*/ 0 h 33"/>
                    <a:gd name="T14" fmla="*/ 2147483646 w 35"/>
                    <a:gd name="T15" fmla="*/ 0 h 33"/>
                    <a:gd name="T16" fmla="*/ 2147483646 w 35"/>
                    <a:gd name="T17" fmla="*/ 2147483646 h 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5" h="33">
                      <a:moveTo>
                        <a:pt x="35" y="7"/>
                      </a:moveTo>
                      <a:lnTo>
                        <a:pt x="14" y="7"/>
                      </a:lnTo>
                      <a:lnTo>
                        <a:pt x="14" y="33"/>
                      </a:ln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14" y="0"/>
                      </a:lnTo>
                      <a:lnTo>
                        <a:pt x="35" y="0"/>
                      </a:lnTo>
                      <a:lnTo>
                        <a:pt x="35" y="7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73" name="Freeform 111"/>
                <p:cNvSpPr>
                  <a:spLocks/>
                </p:cNvSpPr>
                <p:nvPr/>
              </p:nvSpPr>
              <p:spPr bwMode="auto">
                <a:xfrm>
                  <a:off x="1595836" y="5008677"/>
                  <a:ext cx="57150" cy="52388"/>
                </a:xfrm>
                <a:custGeom>
                  <a:avLst/>
                  <a:gdLst>
                    <a:gd name="T0" fmla="*/ 0 w 36"/>
                    <a:gd name="T1" fmla="*/ 2147483646 h 33"/>
                    <a:gd name="T2" fmla="*/ 2147483646 w 36"/>
                    <a:gd name="T3" fmla="*/ 2147483646 h 33"/>
                    <a:gd name="T4" fmla="*/ 2147483646 w 36"/>
                    <a:gd name="T5" fmla="*/ 2147483646 h 33"/>
                    <a:gd name="T6" fmla="*/ 2147483646 w 36"/>
                    <a:gd name="T7" fmla="*/ 2147483646 h 33"/>
                    <a:gd name="T8" fmla="*/ 2147483646 w 36"/>
                    <a:gd name="T9" fmla="*/ 0 h 33"/>
                    <a:gd name="T10" fmla="*/ 2147483646 w 36"/>
                    <a:gd name="T11" fmla="*/ 0 h 33"/>
                    <a:gd name="T12" fmla="*/ 2147483646 w 36"/>
                    <a:gd name="T13" fmla="*/ 0 h 33"/>
                    <a:gd name="T14" fmla="*/ 0 w 36"/>
                    <a:gd name="T15" fmla="*/ 0 h 33"/>
                    <a:gd name="T16" fmla="*/ 0 w 36"/>
                    <a:gd name="T17" fmla="*/ 2147483646 h 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6" h="33">
                      <a:moveTo>
                        <a:pt x="0" y="7"/>
                      </a:moveTo>
                      <a:lnTo>
                        <a:pt x="21" y="7"/>
                      </a:lnTo>
                      <a:lnTo>
                        <a:pt x="21" y="33"/>
                      </a:lnTo>
                      <a:lnTo>
                        <a:pt x="36" y="33"/>
                      </a:lnTo>
                      <a:lnTo>
                        <a:pt x="36" y="0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74" name="Freeform 112"/>
                <p:cNvSpPr>
                  <a:spLocks/>
                </p:cNvSpPr>
                <p:nvPr/>
              </p:nvSpPr>
              <p:spPr bwMode="auto">
                <a:xfrm>
                  <a:off x="1449785" y="5102340"/>
                  <a:ext cx="423864" cy="96838"/>
                </a:xfrm>
                <a:custGeom>
                  <a:avLst/>
                  <a:gdLst>
                    <a:gd name="T0" fmla="*/ 2147483646 w 267"/>
                    <a:gd name="T1" fmla="*/ 2147483646 h 61"/>
                    <a:gd name="T2" fmla="*/ 0 w 267"/>
                    <a:gd name="T3" fmla="*/ 0 h 61"/>
                    <a:gd name="T4" fmla="*/ 0 w 267"/>
                    <a:gd name="T5" fmla="*/ 0 h 61"/>
                    <a:gd name="T6" fmla="*/ 2147483646 w 267"/>
                    <a:gd name="T7" fmla="*/ 0 h 61"/>
                    <a:gd name="T8" fmla="*/ 2147483646 w 267"/>
                    <a:gd name="T9" fmla="*/ 2147483646 h 61"/>
                    <a:gd name="T10" fmla="*/ 2147483646 w 267"/>
                    <a:gd name="T11" fmla="*/ 2147483646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7" h="61">
                      <a:moveTo>
                        <a:pt x="97" y="61"/>
                      </a:moveTo>
                      <a:lnTo>
                        <a:pt x="0" y="0"/>
                      </a:lnTo>
                      <a:lnTo>
                        <a:pt x="267" y="0"/>
                      </a:lnTo>
                      <a:lnTo>
                        <a:pt x="168" y="61"/>
                      </a:lnTo>
                      <a:lnTo>
                        <a:pt x="97" y="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87878"/>
                    </a:gs>
                    <a:gs pos="2000">
                      <a:srgbClr val="787878"/>
                    </a:gs>
                    <a:gs pos="52000">
                      <a:srgbClr val="B3B3B3"/>
                    </a:gs>
                    <a:gs pos="58736">
                      <a:srgbClr val="B0B0B0"/>
                    </a:gs>
                    <a:gs pos="100000">
                      <a:srgbClr val="646464"/>
                    </a:gs>
                  </a:gsLst>
                  <a:lin ang="54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75" name="Freeform 113"/>
                <p:cNvSpPr>
                  <a:spLocks/>
                </p:cNvSpPr>
                <p:nvPr/>
              </p:nvSpPr>
              <p:spPr bwMode="auto">
                <a:xfrm>
                  <a:off x="1614886" y="5199177"/>
                  <a:ext cx="96838" cy="23813"/>
                </a:xfrm>
                <a:custGeom>
                  <a:avLst/>
                  <a:gdLst>
                    <a:gd name="T0" fmla="*/ 2147483646 w 61"/>
                    <a:gd name="T1" fmla="*/ 2147483646 h 15"/>
                    <a:gd name="T2" fmla="*/ 0 w 61"/>
                    <a:gd name="T3" fmla="*/ 0 h 15"/>
                    <a:gd name="T4" fmla="*/ 0 w 61"/>
                    <a:gd name="T5" fmla="*/ 0 h 15"/>
                    <a:gd name="T6" fmla="*/ 2147483646 w 61"/>
                    <a:gd name="T7" fmla="*/ 0 h 15"/>
                    <a:gd name="T8" fmla="*/ 2147483646 w 61"/>
                    <a:gd name="T9" fmla="*/ 2147483646 h 15"/>
                    <a:gd name="T10" fmla="*/ 2147483646 w 61"/>
                    <a:gd name="T11" fmla="*/ 2147483646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1" h="15">
                      <a:moveTo>
                        <a:pt x="21" y="15"/>
                      </a:move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38" y="15"/>
                      </a:lnTo>
                      <a:lnTo>
                        <a:pt x="21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5" cap="rnd">
                  <a:solidFill>
                    <a:srgbClr val="231F2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76" name="Rectangle 114"/>
                <p:cNvSpPr>
                  <a:spLocks noChangeArrowheads="1"/>
                </p:cNvSpPr>
                <p:nvPr/>
              </p:nvSpPr>
              <p:spPr bwMode="auto">
                <a:xfrm>
                  <a:off x="1652986" y="4881677"/>
                  <a:ext cx="22225" cy="223838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77" name="Rectangle 115"/>
                <p:cNvSpPr>
                  <a:spLocks noChangeArrowheads="1"/>
                </p:cNvSpPr>
                <p:nvPr/>
              </p:nvSpPr>
              <p:spPr bwMode="auto">
                <a:xfrm>
                  <a:off x="1689498" y="4873739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78" name="Rectangle 116"/>
                <p:cNvSpPr>
                  <a:spLocks noChangeArrowheads="1"/>
                </p:cNvSpPr>
                <p:nvPr/>
              </p:nvSpPr>
              <p:spPr bwMode="auto">
                <a:xfrm>
                  <a:off x="1689498" y="4843577"/>
                  <a:ext cx="120650" cy="19050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79" name="Rectangle 117"/>
                <p:cNvSpPr>
                  <a:spLocks noChangeArrowheads="1"/>
                </p:cNvSpPr>
                <p:nvPr/>
              </p:nvSpPr>
              <p:spPr bwMode="auto">
                <a:xfrm>
                  <a:off x="1689498" y="4802302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0" name="Rectangle 118"/>
                <p:cNvSpPr>
                  <a:spLocks noChangeArrowheads="1"/>
                </p:cNvSpPr>
                <p:nvPr/>
              </p:nvSpPr>
              <p:spPr bwMode="auto">
                <a:xfrm>
                  <a:off x="1689498" y="4749914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1" name="Rectangle 119"/>
                <p:cNvSpPr>
                  <a:spLocks noChangeArrowheads="1"/>
                </p:cNvSpPr>
                <p:nvPr/>
              </p:nvSpPr>
              <p:spPr bwMode="auto">
                <a:xfrm>
                  <a:off x="1689498" y="4686414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2" name="Rectangle 120"/>
                <p:cNvSpPr>
                  <a:spLocks noChangeArrowheads="1"/>
                </p:cNvSpPr>
                <p:nvPr/>
              </p:nvSpPr>
              <p:spPr bwMode="auto">
                <a:xfrm>
                  <a:off x="1689498" y="4610214"/>
                  <a:ext cx="120650" cy="23813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3" name="Rectangle 121"/>
                <p:cNvSpPr>
                  <a:spLocks noChangeArrowheads="1"/>
                </p:cNvSpPr>
                <p:nvPr/>
              </p:nvSpPr>
              <p:spPr bwMode="auto">
                <a:xfrm>
                  <a:off x="1810149" y="4610214"/>
                  <a:ext cx="44450" cy="285751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4" name="Rectangle 122"/>
                <p:cNvSpPr>
                  <a:spLocks noChangeArrowheads="1"/>
                </p:cNvSpPr>
                <p:nvPr/>
              </p:nvSpPr>
              <p:spPr bwMode="auto">
                <a:xfrm>
                  <a:off x="1516460" y="4873739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5" name="Rectangle 123"/>
                <p:cNvSpPr>
                  <a:spLocks noChangeArrowheads="1"/>
                </p:cNvSpPr>
                <p:nvPr/>
              </p:nvSpPr>
              <p:spPr bwMode="auto">
                <a:xfrm>
                  <a:off x="1516460" y="4843577"/>
                  <a:ext cx="120650" cy="19050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6" name="Rectangle 124"/>
                <p:cNvSpPr>
                  <a:spLocks noChangeArrowheads="1"/>
                </p:cNvSpPr>
                <p:nvPr/>
              </p:nvSpPr>
              <p:spPr bwMode="auto">
                <a:xfrm>
                  <a:off x="1516460" y="4802302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7" name="Rectangle 125"/>
                <p:cNvSpPr>
                  <a:spLocks noChangeArrowheads="1"/>
                </p:cNvSpPr>
                <p:nvPr/>
              </p:nvSpPr>
              <p:spPr bwMode="auto">
                <a:xfrm>
                  <a:off x="1516460" y="4749914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8" name="Rectangle 126"/>
                <p:cNvSpPr>
                  <a:spLocks noChangeArrowheads="1"/>
                </p:cNvSpPr>
                <p:nvPr/>
              </p:nvSpPr>
              <p:spPr bwMode="auto">
                <a:xfrm>
                  <a:off x="1516460" y="4686414"/>
                  <a:ext cx="120650" cy="22225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89" name="Rectangle 127"/>
                <p:cNvSpPr>
                  <a:spLocks noChangeArrowheads="1"/>
                </p:cNvSpPr>
                <p:nvPr/>
              </p:nvSpPr>
              <p:spPr bwMode="auto">
                <a:xfrm>
                  <a:off x="1516460" y="4610214"/>
                  <a:ext cx="120650" cy="23813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90" name="Rectangle 128"/>
                <p:cNvSpPr>
                  <a:spLocks noChangeArrowheads="1"/>
                </p:cNvSpPr>
                <p:nvPr/>
              </p:nvSpPr>
              <p:spPr bwMode="auto">
                <a:xfrm>
                  <a:off x="1475185" y="4610214"/>
                  <a:ext cx="46038" cy="285751"/>
                </a:xfrm>
                <a:prstGeom prst="rect">
                  <a:avLst/>
                </a:prstGeom>
                <a:solidFill>
                  <a:srgbClr val="CCCCCC"/>
                </a:solidFill>
                <a:ln w="5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891" name="Freeform 129"/>
                <p:cNvSpPr>
                  <a:spLocks/>
                </p:cNvSpPr>
                <p:nvPr/>
              </p:nvSpPr>
              <p:spPr bwMode="auto">
                <a:xfrm>
                  <a:off x="1689498" y="4505439"/>
                  <a:ext cx="127000" cy="76200"/>
                </a:xfrm>
                <a:custGeom>
                  <a:avLst/>
                  <a:gdLst>
                    <a:gd name="T0" fmla="*/ 0 w 80"/>
                    <a:gd name="T1" fmla="*/ 0 h 48"/>
                    <a:gd name="T2" fmla="*/ 0 w 80"/>
                    <a:gd name="T3" fmla="*/ 2147483646 h 48"/>
                    <a:gd name="T4" fmla="*/ 2147483646 w 80"/>
                    <a:gd name="T5" fmla="*/ 2147483646 h 48"/>
                    <a:gd name="T6" fmla="*/ 2147483646 w 80"/>
                    <a:gd name="T7" fmla="*/ 2147483646 h 48"/>
                    <a:gd name="T8" fmla="*/ 0 w 80"/>
                    <a:gd name="T9" fmla="*/ 2147483646 h 48"/>
                    <a:gd name="T10" fmla="*/ 0 w 80"/>
                    <a:gd name="T11" fmla="*/ 2147483646 h 48"/>
                    <a:gd name="T12" fmla="*/ 2147483646 w 80"/>
                    <a:gd name="T13" fmla="*/ 2147483646 h 48"/>
                    <a:gd name="T14" fmla="*/ 2147483646 w 80"/>
                    <a:gd name="T15" fmla="*/ 0 h 48"/>
                    <a:gd name="T16" fmla="*/ 0 w 80"/>
                    <a:gd name="T17" fmla="*/ 0 h 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0" h="4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66" y="12"/>
                      </a:lnTo>
                      <a:lnTo>
                        <a:pt x="66" y="36"/>
                      </a:lnTo>
                      <a:lnTo>
                        <a:pt x="0" y="36"/>
                      </a:lnTo>
                      <a:lnTo>
                        <a:pt x="0" y="48"/>
                      </a:lnTo>
                      <a:lnTo>
                        <a:pt x="80" y="48"/>
                      </a:lnTo>
                      <a:lnTo>
                        <a:pt x="8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2" name="Freeform 130"/>
                <p:cNvSpPr>
                  <a:spLocks/>
                </p:cNvSpPr>
                <p:nvPr/>
              </p:nvSpPr>
              <p:spPr bwMode="auto">
                <a:xfrm>
                  <a:off x="1757761" y="4535601"/>
                  <a:ext cx="36513" cy="0"/>
                </a:xfrm>
                <a:custGeom>
                  <a:avLst/>
                  <a:gdLst>
                    <a:gd name="T0" fmla="*/ 0 w 23"/>
                    <a:gd name="T1" fmla="*/ 2147483646 w 23"/>
                    <a:gd name="T2" fmla="*/ 0 w 23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23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6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3" name="Line 131"/>
                <p:cNvSpPr>
                  <a:spLocks noChangeShapeType="1"/>
                </p:cNvSpPr>
                <p:nvPr/>
              </p:nvSpPr>
              <p:spPr bwMode="auto">
                <a:xfrm>
                  <a:off x="1757761" y="4535601"/>
                  <a:ext cx="36513" cy="0"/>
                </a:xfrm>
                <a:prstGeom prst="line">
                  <a:avLst/>
                </a:prstGeom>
                <a:noFill/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4" name="Freeform 132"/>
                <p:cNvSpPr>
                  <a:spLocks/>
                </p:cNvSpPr>
                <p:nvPr/>
              </p:nvSpPr>
              <p:spPr bwMode="auto">
                <a:xfrm>
                  <a:off x="1757761" y="4546714"/>
                  <a:ext cx="36513" cy="0"/>
                </a:xfrm>
                <a:custGeom>
                  <a:avLst/>
                  <a:gdLst>
                    <a:gd name="T0" fmla="*/ 0 w 23"/>
                    <a:gd name="T1" fmla="*/ 2147483646 w 23"/>
                    <a:gd name="T2" fmla="*/ 0 w 23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23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6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5" name="Line 133"/>
                <p:cNvSpPr>
                  <a:spLocks noChangeShapeType="1"/>
                </p:cNvSpPr>
                <p:nvPr/>
              </p:nvSpPr>
              <p:spPr bwMode="auto">
                <a:xfrm>
                  <a:off x="1757761" y="4546714"/>
                  <a:ext cx="36513" cy="0"/>
                </a:xfrm>
                <a:prstGeom prst="line">
                  <a:avLst/>
                </a:prstGeom>
                <a:noFill/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6" name="Freeform 134"/>
                <p:cNvSpPr>
                  <a:spLocks/>
                </p:cNvSpPr>
                <p:nvPr/>
              </p:nvSpPr>
              <p:spPr bwMode="auto">
                <a:xfrm>
                  <a:off x="1513285" y="4505439"/>
                  <a:ext cx="127000" cy="76200"/>
                </a:xfrm>
                <a:custGeom>
                  <a:avLst/>
                  <a:gdLst>
                    <a:gd name="T0" fmla="*/ 2147483646 w 80"/>
                    <a:gd name="T1" fmla="*/ 0 h 48"/>
                    <a:gd name="T2" fmla="*/ 2147483646 w 80"/>
                    <a:gd name="T3" fmla="*/ 2147483646 h 48"/>
                    <a:gd name="T4" fmla="*/ 2147483646 w 80"/>
                    <a:gd name="T5" fmla="*/ 2147483646 h 48"/>
                    <a:gd name="T6" fmla="*/ 2147483646 w 80"/>
                    <a:gd name="T7" fmla="*/ 2147483646 h 48"/>
                    <a:gd name="T8" fmla="*/ 2147483646 w 80"/>
                    <a:gd name="T9" fmla="*/ 2147483646 h 48"/>
                    <a:gd name="T10" fmla="*/ 2147483646 w 80"/>
                    <a:gd name="T11" fmla="*/ 2147483646 h 48"/>
                    <a:gd name="T12" fmla="*/ 0 w 80"/>
                    <a:gd name="T13" fmla="*/ 2147483646 h 48"/>
                    <a:gd name="T14" fmla="*/ 0 w 80"/>
                    <a:gd name="T15" fmla="*/ 0 h 48"/>
                    <a:gd name="T16" fmla="*/ 2147483646 w 80"/>
                    <a:gd name="T17" fmla="*/ 0 h 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0" h="48">
                      <a:moveTo>
                        <a:pt x="80" y="0"/>
                      </a:moveTo>
                      <a:lnTo>
                        <a:pt x="80" y="12"/>
                      </a:lnTo>
                      <a:lnTo>
                        <a:pt x="12" y="12"/>
                      </a:lnTo>
                      <a:lnTo>
                        <a:pt x="12" y="36"/>
                      </a:lnTo>
                      <a:lnTo>
                        <a:pt x="80" y="36"/>
                      </a:lnTo>
                      <a:lnTo>
                        <a:pt x="80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7" name="Freeform 135"/>
                <p:cNvSpPr>
                  <a:spLocks/>
                </p:cNvSpPr>
                <p:nvPr/>
              </p:nvSpPr>
              <p:spPr bwMode="auto">
                <a:xfrm>
                  <a:off x="1581548" y="3541824"/>
                  <a:ext cx="512764" cy="484188"/>
                </a:xfrm>
                <a:custGeom>
                  <a:avLst/>
                  <a:gdLst>
                    <a:gd name="T0" fmla="*/ 2147483646 w 137"/>
                    <a:gd name="T1" fmla="*/ 2147483646 h 129"/>
                    <a:gd name="T2" fmla="*/ 0 w 137"/>
                    <a:gd name="T3" fmla="*/ 2147483646 h 129"/>
                    <a:gd name="T4" fmla="*/ 2147483646 w 137"/>
                    <a:gd name="T5" fmla="*/ 2147483646 h 129"/>
                    <a:gd name="T6" fmla="*/ 2147483646 w 137"/>
                    <a:gd name="T7" fmla="*/ 2147483646 h 129"/>
                    <a:gd name="T8" fmla="*/ 2147483646 w 137"/>
                    <a:gd name="T9" fmla="*/ 2147483646 h 129"/>
                    <a:gd name="T10" fmla="*/ 2147483646 w 137"/>
                    <a:gd name="T11" fmla="*/ 0 h 129"/>
                    <a:gd name="T12" fmla="*/ 2147483646 w 137"/>
                    <a:gd name="T13" fmla="*/ 2147483646 h 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7" h="129">
                      <a:moveTo>
                        <a:pt x="40" y="38"/>
                      </a:moveTo>
                      <a:cubicBezTo>
                        <a:pt x="14" y="62"/>
                        <a:pt x="0" y="95"/>
                        <a:pt x="0" y="129"/>
                      </a:cubicBezTo>
                      <a:cubicBezTo>
                        <a:pt x="14" y="129"/>
                        <a:pt x="14" y="129"/>
                        <a:pt x="14" y="129"/>
                      </a:cubicBezTo>
                      <a:cubicBezTo>
                        <a:pt x="14" y="99"/>
                        <a:pt x="27" y="70"/>
                        <a:pt x="50" y="48"/>
                      </a:cubicBezTo>
                      <a:cubicBezTo>
                        <a:pt x="73" y="27"/>
                        <a:pt x="104" y="15"/>
                        <a:pt x="137" y="14"/>
                      </a:cubicBezTo>
                      <a:cubicBezTo>
                        <a:pt x="137" y="0"/>
                        <a:pt x="137" y="0"/>
                        <a:pt x="137" y="0"/>
                      </a:cubicBezTo>
                      <a:cubicBezTo>
                        <a:pt x="100" y="1"/>
                        <a:pt x="66" y="14"/>
                        <a:pt x="40" y="38"/>
                      </a:cubicBezTo>
                    </a:path>
                  </a:pathLst>
                </a:custGeom>
                <a:solidFill>
                  <a:srgbClr val="CCCCCC"/>
                </a:solidFill>
                <a:ln w="5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8" name="Freeform 136"/>
                <p:cNvSpPr>
                  <a:spLocks/>
                </p:cNvSpPr>
                <p:nvPr/>
              </p:nvSpPr>
              <p:spPr bwMode="auto">
                <a:xfrm>
                  <a:off x="1581548" y="3541824"/>
                  <a:ext cx="512764" cy="484188"/>
                </a:xfrm>
                <a:custGeom>
                  <a:avLst/>
                  <a:gdLst>
                    <a:gd name="T0" fmla="*/ 2147483646 w 137"/>
                    <a:gd name="T1" fmla="*/ 2147483646 h 129"/>
                    <a:gd name="T2" fmla="*/ 0 w 137"/>
                    <a:gd name="T3" fmla="*/ 2147483646 h 129"/>
                    <a:gd name="T4" fmla="*/ 2147483646 w 137"/>
                    <a:gd name="T5" fmla="*/ 2147483646 h 129"/>
                    <a:gd name="T6" fmla="*/ 2147483646 w 137"/>
                    <a:gd name="T7" fmla="*/ 2147483646 h 129"/>
                    <a:gd name="T8" fmla="*/ 2147483646 w 137"/>
                    <a:gd name="T9" fmla="*/ 2147483646 h 129"/>
                    <a:gd name="T10" fmla="*/ 2147483646 w 137"/>
                    <a:gd name="T11" fmla="*/ 0 h 129"/>
                    <a:gd name="T12" fmla="*/ 2147483646 w 137"/>
                    <a:gd name="T13" fmla="*/ 2147483646 h 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7" h="129">
                      <a:moveTo>
                        <a:pt x="40" y="38"/>
                      </a:moveTo>
                      <a:cubicBezTo>
                        <a:pt x="14" y="62"/>
                        <a:pt x="0" y="95"/>
                        <a:pt x="0" y="129"/>
                      </a:cubicBezTo>
                      <a:cubicBezTo>
                        <a:pt x="14" y="129"/>
                        <a:pt x="14" y="129"/>
                        <a:pt x="14" y="129"/>
                      </a:cubicBezTo>
                      <a:cubicBezTo>
                        <a:pt x="14" y="99"/>
                        <a:pt x="27" y="70"/>
                        <a:pt x="50" y="48"/>
                      </a:cubicBezTo>
                      <a:cubicBezTo>
                        <a:pt x="73" y="27"/>
                        <a:pt x="104" y="15"/>
                        <a:pt x="137" y="14"/>
                      </a:cubicBezTo>
                      <a:cubicBezTo>
                        <a:pt x="137" y="0"/>
                        <a:pt x="137" y="0"/>
                        <a:pt x="137" y="0"/>
                      </a:cubicBezTo>
                      <a:cubicBezTo>
                        <a:pt x="100" y="1"/>
                        <a:pt x="66" y="14"/>
                        <a:pt x="40" y="38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000000"/>
                    </a:gs>
                    <a:gs pos="38000">
                      <a:srgbClr val="A4A4A4"/>
                    </a:gs>
                    <a:gs pos="44000">
                      <a:srgbClr val="E7E7E7"/>
                    </a:gs>
                    <a:gs pos="53999">
                      <a:srgbClr val="969696"/>
                    </a:gs>
                    <a:gs pos="100000">
                      <a:srgbClr val="333333"/>
                    </a:gs>
                  </a:gsLst>
                  <a:lin ang="189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9" name="Freeform 137"/>
                <p:cNvSpPr>
                  <a:spLocks/>
                </p:cNvSpPr>
                <p:nvPr/>
              </p:nvSpPr>
              <p:spPr bwMode="auto">
                <a:xfrm>
                  <a:off x="1700611" y="3659300"/>
                  <a:ext cx="393701" cy="369888"/>
                </a:xfrm>
                <a:custGeom>
                  <a:avLst/>
                  <a:gdLst>
                    <a:gd name="T0" fmla="*/ 2147483646 w 105"/>
                    <a:gd name="T1" fmla="*/ 2147483646 h 99"/>
                    <a:gd name="T2" fmla="*/ 0 w 105"/>
                    <a:gd name="T3" fmla="*/ 2147483646 h 99"/>
                    <a:gd name="T4" fmla="*/ 2147483646 w 105"/>
                    <a:gd name="T5" fmla="*/ 2147483646 h 99"/>
                    <a:gd name="T6" fmla="*/ 2147483646 w 105"/>
                    <a:gd name="T7" fmla="*/ 2147483646 h 99"/>
                    <a:gd name="T8" fmla="*/ 2147483646 w 105"/>
                    <a:gd name="T9" fmla="*/ 2147483646 h 99"/>
                    <a:gd name="T10" fmla="*/ 2147483646 w 105"/>
                    <a:gd name="T11" fmla="*/ 0 h 99"/>
                    <a:gd name="T12" fmla="*/ 2147483646 w 105"/>
                    <a:gd name="T13" fmla="*/ 2147483646 h 9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5" h="99">
                      <a:moveTo>
                        <a:pt x="31" y="29"/>
                      </a:moveTo>
                      <a:cubicBezTo>
                        <a:pt x="11" y="48"/>
                        <a:pt x="0" y="73"/>
                        <a:pt x="0" y="99"/>
                      </a:cubicBezTo>
                      <a:cubicBezTo>
                        <a:pt x="14" y="99"/>
                        <a:pt x="14" y="99"/>
                        <a:pt x="14" y="99"/>
                      </a:cubicBezTo>
                      <a:cubicBezTo>
                        <a:pt x="14" y="77"/>
                        <a:pt x="24" y="56"/>
                        <a:pt x="41" y="39"/>
                      </a:cubicBezTo>
                      <a:cubicBezTo>
                        <a:pt x="58" y="23"/>
                        <a:pt x="81" y="14"/>
                        <a:pt x="105" y="14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ubicBezTo>
                        <a:pt x="77" y="0"/>
                        <a:pt x="51" y="11"/>
                        <a:pt x="31" y="2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000000"/>
                    </a:gs>
                    <a:gs pos="38000">
                      <a:srgbClr val="A4A4A4"/>
                    </a:gs>
                    <a:gs pos="44000">
                      <a:srgbClr val="E7E7E7"/>
                    </a:gs>
                    <a:gs pos="53999">
                      <a:srgbClr val="969696"/>
                    </a:gs>
                    <a:gs pos="100000">
                      <a:srgbClr val="333333"/>
                    </a:gs>
                  </a:gsLst>
                  <a:lin ang="18900000" scaled="1"/>
                </a:gradFill>
                <a:ln w="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00" name="Rectangle 139"/>
                <p:cNvSpPr>
                  <a:spLocks noChangeArrowheads="1"/>
                </p:cNvSpPr>
                <p:nvPr/>
              </p:nvSpPr>
              <p:spPr bwMode="auto">
                <a:xfrm>
                  <a:off x="1483123" y="3943463"/>
                  <a:ext cx="398464" cy="38100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1" name="Rectangle 140"/>
                <p:cNvSpPr>
                  <a:spLocks noChangeArrowheads="1"/>
                </p:cNvSpPr>
                <p:nvPr/>
              </p:nvSpPr>
              <p:spPr bwMode="auto">
                <a:xfrm>
                  <a:off x="1581548" y="3981563"/>
                  <a:ext cx="198438" cy="11113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2" name="Rectangle 141"/>
                <p:cNvSpPr>
                  <a:spLocks noChangeArrowheads="1"/>
                </p:cNvSpPr>
                <p:nvPr/>
              </p:nvSpPr>
              <p:spPr bwMode="auto">
                <a:xfrm>
                  <a:off x="1581548" y="3929175"/>
                  <a:ext cx="198438" cy="1428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3" name="Rectangle 142"/>
                <p:cNvSpPr>
                  <a:spLocks noChangeArrowheads="1"/>
                </p:cNvSpPr>
                <p:nvPr/>
              </p:nvSpPr>
              <p:spPr bwMode="auto">
                <a:xfrm>
                  <a:off x="1992712" y="3530712"/>
                  <a:ext cx="12700" cy="19843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4" name="Rectangle 143"/>
                <p:cNvSpPr>
                  <a:spLocks noChangeArrowheads="1"/>
                </p:cNvSpPr>
                <p:nvPr/>
              </p:nvSpPr>
              <p:spPr bwMode="auto">
                <a:xfrm>
                  <a:off x="2046687" y="3530712"/>
                  <a:ext cx="11113" cy="19843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5" name="Rectangle 144"/>
                <p:cNvSpPr>
                  <a:spLocks noChangeArrowheads="1"/>
                </p:cNvSpPr>
                <p:nvPr/>
              </p:nvSpPr>
              <p:spPr bwMode="auto">
                <a:xfrm>
                  <a:off x="2005412" y="3433874"/>
                  <a:ext cx="41275" cy="396876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6" name="Rectangle 145"/>
                <p:cNvSpPr>
                  <a:spLocks noChangeArrowheads="1"/>
                </p:cNvSpPr>
                <p:nvPr/>
              </p:nvSpPr>
              <p:spPr bwMode="auto">
                <a:xfrm>
                  <a:off x="4577172" y="3665650"/>
                  <a:ext cx="14288" cy="285751"/>
                </a:xfrm>
                <a:prstGeom prst="rect">
                  <a:avLst/>
                </a:prstGeom>
                <a:solidFill>
                  <a:srgbClr val="333333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7" name="Rectangle 146"/>
                <p:cNvSpPr>
                  <a:spLocks noChangeArrowheads="1"/>
                </p:cNvSpPr>
                <p:nvPr/>
              </p:nvSpPr>
              <p:spPr bwMode="auto">
                <a:xfrm>
                  <a:off x="4577172" y="3290999"/>
                  <a:ext cx="14288" cy="288926"/>
                </a:xfrm>
                <a:prstGeom prst="rect">
                  <a:avLst/>
                </a:prstGeom>
                <a:solidFill>
                  <a:srgbClr val="333333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8" name="Rectangle 147"/>
                <p:cNvSpPr>
                  <a:spLocks noChangeArrowheads="1"/>
                </p:cNvSpPr>
                <p:nvPr/>
              </p:nvSpPr>
              <p:spPr bwMode="auto">
                <a:xfrm>
                  <a:off x="4108858" y="3711687"/>
                  <a:ext cx="427039" cy="11113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09" name="Rectangle 148"/>
                <p:cNvSpPr>
                  <a:spLocks noChangeArrowheads="1"/>
                </p:cNvSpPr>
                <p:nvPr/>
              </p:nvSpPr>
              <p:spPr bwMode="auto">
                <a:xfrm>
                  <a:off x="4108858" y="3673587"/>
                  <a:ext cx="427039" cy="14288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0" name="Rectangle 149"/>
                <p:cNvSpPr>
                  <a:spLocks noChangeArrowheads="1"/>
                </p:cNvSpPr>
                <p:nvPr/>
              </p:nvSpPr>
              <p:spPr bwMode="auto">
                <a:xfrm>
                  <a:off x="4108858" y="3560874"/>
                  <a:ext cx="427039" cy="15875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1" name="Rectangle 150"/>
                <p:cNvSpPr>
                  <a:spLocks noChangeArrowheads="1"/>
                </p:cNvSpPr>
                <p:nvPr/>
              </p:nvSpPr>
              <p:spPr bwMode="auto">
                <a:xfrm>
                  <a:off x="4108858" y="3687875"/>
                  <a:ext cx="427039" cy="23813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2" name="Rectangle 151"/>
                <p:cNvSpPr>
                  <a:spLocks noChangeArrowheads="1"/>
                </p:cNvSpPr>
                <p:nvPr/>
              </p:nvSpPr>
              <p:spPr bwMode="auto">
                <a:xfrm>
                  <a:off x="4108858" y="3654537"/>
                  <a:ext cx="427039" cy="19050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3" name="Rectangle 152"/>
                <p:cNvSpPr>
                  <a:spLocks noChangeArrowheads="1"/>
                </p:cNvSpPr>
                <p:nvPr/>
              </p:nvSpPr>
              <p:spPr bwMode="auto">
                <a:xfrm>
                  <a:off x="4108858" y="3576749"/>
                  <a:ext cx="427039" cy="22225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4" name="Rectangle 153"/>
                <p:cNvSpPr>
                  <a:spLocks noChangeArrowheads="1"/>
                </p:cNvSpPr>
                <p:nvPr/>
              </p:nvSpPr>
              <p:spPr bwMode="auto">
                <a:xfrm>
                  <a:off x="4108858" y="3538649"/>
                  <a:ext cx="427039" cy="22225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5" name="Rectangle 154"/>
                <p:cNvSpPr>
                  <a:spLocks noChangeArrowheads="1"/>
                </p:cNvSpPr>
                <p:nvPr/>
              </p:nvSpPr>
              <p:spPr bwMode="auto">
                <a:xfrm>
                  <a:off x="4108858" y="3527537"/>
                  <a:ext cx="427039" cy="11113"/>
                </a:xfrm>
                <a:prstGeom prst="rect">
                  <a:avLst/>
                </a:prstGeom>
                <a:solidFill>
                  <a:srgbClr val="CCCCCC"/>
                </a:solidFill>
                <a:ln w="2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6" name="Rectangle 155"/>
                <p:cNvSpPr>
                  <a:spLocks noChangeArrowheads="1"/>
                </p:cNvSpPr>
                <p:nvPr/>
              </p:nvSpPr>
              <p:spPr bwMode="auto">
                <a:xfrm>
                  <a:off x="4213633" y="3387837"/>
                  <a:ext cx="44450" cy="473076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7" name="Rectangle 156"/>
                <p:cNvSpPr>
                  <a:spLocks noChangeArrowheads="1"/>
                </p:cNvSpPr>
                <p:nvPr/>
              </p:nvSpPr>
              <p:spPr bwMode="auto">
                <a:xfrm>
                  <a:off x="4456521" y="3508487"/>
                  <a:ext cx="11113" cy="23653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8" name="Rectangle 157"/>
                <p:cNvSpPr>
                  <a:spLocks noChangeArrowheads="1"/>
                </p:cNvSpPr>
                <p:nvPr/>
              </p:nvSpPr>
              <p:spPr bwMode="auto">
                <a:xfrm>
                  <a:off x="4397784" y="3508487"/>
                  <a:ext cx="14288" cy="23653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19" name="Rectangle 158"/>
                <p:cNvSpPr>
                  <a:spLocks noChangeArrowheads="1"/>
                </p:cNvSpPr>
                <p:nvPr/>
              </p:nvSpPr>
              <p:spPr bwMode="auto">
                <a:xfrm>
                  <a:off x="4258083" y="3508487"/>
                  <a:ext cx="11113" cy="23653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20" name="Rectangle 159"/>
                <p:cNvSpPr>
                  <a:spLocks noChangeArrowheads="1"/>
                </p:cNvSpPr>
                <p:nvPr/>
              </p:nvSpPr>
              <p:spPr bwMode="auto">
                <a:xfrm>
                  <a:off x="4197758" y="3508487"/>
                  <a:ext cx="15875" cy="236538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5921" name="Rectangle 160"/>
                <p:cNvSpPr>
                  <a:spLocks noChangeArrowheads="1"/>
                </p:cNvSpPr>
                <p:nvPr/>
              </p:nvSpPr>
              <p:spPr bwMode="auto">
                <a:xfrm>
                  <a:off x="4412071" y="3387837"/>
                  <a:ext cx="44450" cy="473076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24992">
                      <a:srgbClr val="E1E1E1"/>
                    </a:gs>
                    <a:gs pos="44000">
                      <a:srgbClr val="C9C9C9"/>
                    </a:gs>
                    <a:gs pos="52000">
                      <a:srgbClr val="969696"/>
                    </a:gs>
                    <a:gs pos="100000">
                      <a:srgbClr val="333333"/>
                    </a:gs>
                  </a:gsLst>
                  <a:lin ang="5400000" scaled="1"/>
                </a:gradFill>
                <a:ln w="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25764" name="TextBox 284"/>
              <p:cNvSpPr txBox="1">
                <a:spLocks noChangeArrowheads="1"/>
              </p:cNvSpPr>
              <p:nvPr/>
            </p:nvSpPr>
            <p:spPr bwMode="auto">
              <a:xfrm>
                <a:off x="6567691" y="3209325"/>
                <a:ext cx="1259495" cy="397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100" b="1">
                    <a:solidFill>
                      <a:srgbClr val="5381AC"/>
                    </a:solidFill>
                    <a:ea typeface="MS PGothic" panose="020B0600070205080204" pitchFamily="34" charset="-128"/>
                  </a:rPr>
                  <a:t>Ion Routing </a:t>
                </a:r>
                <a:br>
                  <a:rPr lang="en-US" altLang="en-US" sz="1100" b="1">
                    <a:solidFill>
                      <a:srgbClr val="5381AC"/>
                    </a:solidFill>
                    <a:ea typeface="MS PGothic" panose="020B0600070205080204" pitchFamily="34" charset="-128"/>
                  </a:rPr>
                </a:br>
                <a:r>
                  <a:rPr lang="en-US" altLang="en-US" sz="1100" b="1">
                    <a:solidFill>
                      <a:srgbClr val="5381AC"/>
                    </a:solidFill>
                    <a:ea typeface="MS PGothic" panose="020B0600070205080204" pitchFamily="34" charset="-128"/>
                  </a:rPr>
                  <a:t>Multipole</a:t>
                </a:r>
              </a:p>
            </p:txBody>
          </p:sp>
          <p:sp>
            <p:nvSpPr>
              <p:cNvPr id="286" name="Freeform 285"/>
              <p:cNvSpPr/>
              <p:nvPr/>
            </p:nvSpPr>
            <p:spPr bwMode="auto">
              <a:xfrm rot="16200000" flipH="1" flipV="1">
                <a:off x="5812274" y="2568533"/>
                <a:ext cx="0" cy="1503247"/>
              </a:xfrm>
              <a:custGeom>
                <a:avLst/>
                <a:gdLst>
                  <a:gd name="connsiteX0" fmla="*/ 0 w 697313"/>
                  <a:gd name="connsiteY0" fmla="*/ 0 h 401283"/>
                  <a:gd name="connsiteX1" fmla="*/ 697313 w 697313"/>
                  <a:gd name="connsiteY1" fmla="*/ 0 h 401283"/>
                  <a:gd name="connsiteX2" fmla="*/ 697313 w 697313"/>
                  <a:gd name="connsiteY2" fmla="*/ 401283 h 401283"/>
                  <a:gd name="connsiteX0" fmla="*/ 0 w 0"/>
                  <a:gd name="connsiteY0" fmla="*/ 0 h 401283"/>
                  <a:gd name="connsiteX1" fmla="*/ 0 w 0"/>
                  <a:gd name="connsiteY1" fmla="*/ 401283 h 40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01283">
                    <a:moveTo>
                      <a:pt x="0" y="0"/>
                    </a:moveTo>
                    <a:lnTo>
                      <a:pt x="0" y="401283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pitchFamily="124" charset="0"/>
                  <a:ea typeface="ＭＳ Ｐゴシック" pitchFamily="100" charset="-128"/>
                </a:endParaRPr>
              </a:p>
            </p:txBody>
          </p:sp>
          <p:sp>
            <p:nvSpPr>
              <p:cNvPr id="287" name="Freeform 286"/>
              <p:cNvSpPr/>
              <p:nvPr/>
            </p:nvSpPr>
            <p:spPr bwMode="auto">
              <a:xfrm>
                <a:off x="3871705" y="3926627"/>
                <a:ext cx="400019" cy="660450"/>
              </a:xfrm>
              <a:custGeom>
                <a:avLst/>
                <a:gdLst>
                  <a:gd name="connsiteX0" fmla="*/ 571500 w 571500"/>
                  <a:gd name="connsiteY0" fmla="*/ 0 h 711200"/>
                  <a:gd name="connsiteX1" fmla="*/ 0 w 571500"/>
                  <a:gd name="connsiteY1" fmla="*/ 501650 h 711200"/>
                  <a:gd name="connsiteX2" fmla="*/ 0 w 571500"/>
                  <a:gd name="connsiteY2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0" h="711200">
                    <a:moveTo>
                      <a:pt x="571500" y="0"/>
                    </a:moveTo>
                    <a:lnTo>
                      <a:pt x="0" y="501650"/>
                    </a:lnTo>
                    <a:lnTo>
                      <a:pt x="0" y="71120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pitchFamily="124" charset="0"/>
                  <a:ea typeface="ＭＳ Ｐゴシック" pitchFamily="100" charset="-128"/>
                </a:endParaRPr>
              </a:p>
            </p:txBody>
          </p:sp>
          <p:sp>
            <p:nvSpPr>
              <p:cNvPr id="25767" name="TextBox 287"/>
              <p:cNvSpPr txBox="1">
                <a:spLocks noChangeArrowheads="1"/>
              </p:cNvSpPr>
              <p:nvPr/>
            </p:nvSpPr>
            <p:spPr bwMode="auto">
              <a:xfrm>
                <a:off x="3741941" y="4593625"/>
                <a:ext cx="668944" cy="244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100" b="1">
                    <a:solidFill>
                      <a:srgbClr val="5381AC"/>
                    </a:solidFill>
                    <a:ea typeface="MS PGothic" panose="020B0600070205080204" pitchFamily="34" charset="-128"/>
                  </a:rPr>
                  <a:t>C-Trap</a:t>
                </a:r>
              </a:p>
            </p:txBody>
          </p:sp>
          <p:sp>
            <p:nvSpPr>
              <p:cNvPr id="25768" name="TextBox 288"/>
              <p:cNvSpPr txBox="1">
                <a:spLocks noChangeArrowheads="1"/>
              </p:cNvSpPr>
              <p:nvPr/>
            </p:nvSpPr>
            <p:spPr bwMode="auto">
              <a:xfrm>
                <a:off x="7542604" y="2092902"/>
                <a:ext cx="1259495" cy="244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100" b="1">
                    <a:solidFill>
                      <a:srgbClr val="5381AC"/>
                    </a:solidFill>
                    <a:ea typeface="MS PGothic" panose="020B0600070205080204" pitchFamily="34" charset="-128"/>
                  </a:rPr>
                  <a:t>Ion Trap</a:t>
                </a:r>
              </a:p>
            </p:txBody>
          </p:sp>
          <p:sp>
            <p:nvSpPr>
              <p:cNvPr id="290" name="Freeform 289"/>
              <p:cNvSpPr/>
              <p:nvPr/>
            </p:nvSpPr>
            <p:spPr bwMode="auto">
              <a:xfrm rot="16200000" flipH="1" flipV="1">
                <a:off x="6956773" y="1622288"/>
                <a:ext cx="0" cy="1188946"/>
              </a:xfrm>
              <a:custGeom>
                <a:avLst/>
                <a:gdLst>
                  <a:gd name="connsiteX0" fmla="*/ 0 w 697313"/>
                  <a:gd name="connsiteY0" fmla="*/ 0 h 401283"/>
                  <a:gd name="connsiteX1" fmla="*/ 697313 w 697313"/>
                  <a:gd name="connsiteY1" fmla="*/ 0 h 401283"/>
                  <a:gd name="connsiteX2" fmla="*/ 697313 w 697313"/>
                  <a:gd name="connsiteY2" fmla="*/ 401283 h 401283"/>
                  <a:gd name="connsiteX0" fmla="*/ 0 w 0"/>
                  <a:gd name="connsiteY0" fmla="*/ 0 h 401283"/>
                  <a:gd name="connsiteX1" fmla="*/ 0 w 0"/>
                  <a:gd name="connsiteY1" fmla="*/ 401283 h 40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01283">
                    <a:moveTo>
                      <a:pt x="0" y="0"/>
                    </a:moveTo>
                    <a:lnTo>
                      <a:pt x="0" y="401283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pitchFamily="124" charset="0"/>
                  <a:ea typeface="ＭＳ Ｐゴシック" pitchFamily="100" charset="-128"/>
                </a:endParaRPr>
              </a:p>
            </p:txBody>
          </p:sp>
          <p:sp>
            <p:nvSpPr>
              <p:cNvPr id="25770" name="TextBox 290"/>
              <p:cNvSpPr txBox="1">
                <a:spLocks noChangeArrowheads="1"/>
              </p:cNvSpPr>
              <p:nvPr/>
            </p:nvSpPr>
            <p:spPr bwMode="auto">
              <a:xfrm>
                <a:off x="5619047" y="1797549"/>
                <a:ext cx="39276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600">
                    <a:solidFill>
                      <a:srgbClr val="5381AC"/>
                    </a:solidFill>
                    <a:ea typeface="MS PGothic" panose="020B0600070205080204" pitchFamily="34" charset="-128"/>
                  </a:rPr>
                  <a:t>HPC</a:t>
                </a:r>
              </a:p>
            </p:txBody>
          </p:sp>
          <p:sp>
            <p:nvSpPr>
              <p:cNvPr id="25771" name="TextBox 291"/>
              <p:cNvSpPr txBox="1">
                <a:spLocks noChangeArrowheads="1"/>
              </p:cNvSpPr>
              <p:nvPr/>
            </p:nvSpPr>
            <p:spPr bwMode="auto">
              <a:xfrm>
                <a:off x="6077398" y="1412628"/>
                <a:ext cx="39276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600">
                    <a:solidFill>
                      <a:srgbClr val="5381AC"/>
                    </a:solidFill>
                    <a:ea typeface="MS PGothic" panose="020B0600070205080204" pitchFamily="34" charset="-128"/>
                  </a:rPr>
                  <a:t>LPC</a:t>
                </a:r>
              </a:p>
            </p:txBody>
          </p:sp>
          <p:sp>
            <p:nvSpPr>
              <p:cNvPr id="293" name="Freeform 292"/>
              <p:cNvSpPr/>
              <p:nvPr/>
            </p:nvSpPr>
            <p:spPr bwMode="auto">
              <a:xfrm>
                <a:off x="6675013" y="1945278"/>
                <a:ext cx="0" cy="276246"/>
              </a:xfrm>
              <a:custGeom>
                <a:avLst/>
                <a:gdLst>
                  <a:gd name="connsiteX0" fmla="*/ 0 w 0"/>
                  <a:gd name="connsiteY0" fmla="*/ 276161 h 276161"/>
                  <a:gd name="connsiteX1" fmla="*/ 0 w 0"/>
                  <a:gd name="connsiteY1" fmla="*/ 0 h 276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76161">
                    <a:moveTo>
                      <a:pt x="0" y="276161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pitchFamily="124" charset="0"/>
                  <a:ea typeface="ＭＳ Ｐゴシック" pitchFamily="100" charset="-128"/>
                </a:endParaRPr>
              </a:p>
            </p:txBody>
          </p:sp>
          <p:sp>
            <p:nvSpPr>
              <p:cNvPr id="25773" name="TextBox 293"/>
              <p:cNvSpPr txBox="1">
                <a:spLocks noChangeArrowheads="1"/>
              </p:cNvSpPr>
              <p:nvPr/>
            </p:nvSpPr>
            <p:spPr bwMode="auto">
              <a:xfrm>
                <a:off x="3506010" y="1113288"/>
                <a:ext cx="776672" cy="244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100" b="1">
                    <a:solidFill>
                      <a:srgbClr val="5381AC"/>
                    </a:solidFill>
                    <a:ea typeface="MS PGothic" panose="020B0600070205080204" pitchFamily="34" charset="-128"/>
                  </a:rPr>
                  <a:t>Orbitrap</a:t>
                </a:r>
              </a:p>
            </p:txBody>
          </p:sp>
          <p:sp>
            <p:nvSpPr>
              <p:cNvPr id="295" name="Freeform 294"/>
              <p:cNvSpPr/>
              <p:nvPr/>
            </p:nvSpPr>
            <p:spPr bwMode="auto">
              <a:xfrm rot="4140000">
                <a:off x="4055823" y="1488047"/>
                <a:ext cx="230204" cy="46033"/>
              </a:xfrm>
              <a:custGeom>
                <a:avLst/>
                <a:gdLst>
                  <a:gd name="connsiteX0" fmla="*/ 0 w 697313"/>
                  <a:gd name="connsiteY0" fmla="*/ 0 h 401283"/>
                  <a:gd name="connsiteX1" fmla="*/ 697313 w 697313"/>
                  <a:gd name="connsiteY1" fmla="*/ 0 h 401283"/>
                  <a:gd name="connsiteX2" fmla="*/ 697313 w 697313"/>
                  <a:gd name="connsiteY2" fmla="*/ 401283 h 401283"/>
                  <a:gd name="connsiteX0" fmla="*/ 0 w 697313"/>
                  <a:gd name="connsiteY0" fmla="*/ 0 h 0"/>
                  <a:gd name="connsiteX1" fmla="*/ 697313 w 697313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7313">
                    <a:moveTo>
                      <a:pt x="0" y="0"/>
                    </a:moveTo>
                    <a:lnTo>
                      <a:pt x="697313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pitchFamily="124" charset="0"/>
                  <a:ea typeface="ＭＳ Ｐゴシック" pitchFamily="100" charset="-128"/>
                </a:endParaRPr>
              </a:p>
            </p:txBody>
          </p:sp>
        </p:grpSp>
        <p:sp>
          <p:nvSpPr>
            <p:cNvPr id="25759" name="TextBox 279"/>
            <p:cNvSpPr txBox="1">
              <a:spLocks noChangeArrowheads="1"/>
            </p:cNvSpPr>
            <p:nvPr/>
          </p:nvSpPr>
          <p:spPr bwMode="auto">
            <a:xfrm>
              <a:off x="1325605" y="2612501"/>
              <a:ext cx="569709" cy="244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>
                  <a:solidFill>
                    <a:srgbClr val="5381AC"/>
                  </a:solidFill>
                  <a:ea typeface="MS PGothic" panose="020B0600070205080204" pitchFamily="34" charset="-128"/>
                </a:rPr>
                <a:t>MP0</a:t>
              </a:r>
            </a:p>
          </p:txBody>
        </p:sp>
        <p:sp>
          <p:nvSpPr>
            <p:cNvPr id="281" name="Freeform 280"/>
            <p:cNvSpPr/>
            <p:nvPr/>
          </p:nvSpPr>
          <p:spPr bwMode="auto">
            <a:xfrm flipH="1">
              <a:off x="1001727" y="2740675"/>
              <a:ext cx="317475" cy="809686"/>
            </a:xfrm>
            <a:custGeom>
              <a:avLst/>
              <a:gdLst>
                <a:gd name="connsiteX0" fmla="*/ 0 w 697313"/>
                <a:gd name="connsiteY0" fmla="*/ 0 h 401283"/>
                <a:gd name="connsiteX1" fmla="*/ 697313 w 697313"/>
                <a:gd name="connsiteY1" fmla="*/ 0 h 401283"/>
                <a:gd name="connsiteX2" fmla="*/ 697313 w 697313"/>
                <a:gd name="connsiteY2" fmla="*/ 401283 h 40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7313" h="401283">
                  <a:moveTo>
                    <a:pt x="0" y="0"/>
                  </a:moveTo>
                  <a:lnTo>
                    <a:pt x="697313" y="0"/>
                  </a:lnTo>
                  <a:lnTo>
                    <a:pt x="697313" y="401283"/>
                  </a:lnTo>
                </a:path>
              </a:pathLst>
            </a:custGeom>
            <a:noFill/>
            <a:ln w="127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124" charset="0"/>
                <a:ea typeface="ＭＳ Ｐゴシック" pitchFamily="100" charset="-128"/>
              </a:endParaRPr>
            </a:p>
          </p:txBody>
        </p:sp>
        <p:sp>
          <p:nvSpPr>
            <p:cNvPr id="25761" name="TextBox 281"/>
            <p:cNvSpPr txBox="1">
              <a:spLocks noChangeArrowheads="1"/>
            </p:cNvSpPr>
            <p:nvPr/>
          </p:nvSpPr>
          <p:spPr bwMode="auto">
            <a:xfrm>
              <a:off x="2106580" y="2809351"/>
              <a:ext cx="420373" cy="244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>
                  <a:solidFill>
                    <a:srgbClr val="5381AC"/>
                  </a:solidFill>
                  <a:ea typeface="MS PGothic" panose="020B0600070205080204" pitchFamily="34" charset="-128"/>
                </a:rPr>
                <a:t>Q1</a:t>
              </a:r>
            </a:p>
          </p:txBody>
        </p:sp>
        <p:sp>
          <p:nvSpPr>
            <p:cNvPr id="283" name="Freeform 282"/>
            <p:cNvSpPr/>
            <p:nvPr/>
          </p:nvSpPr>
          <p:spPr bwMode="auto">
            <a:xfrm flipH="1">
              <a:off x="1947804" y="2935953"/>
              <a:ext cx="158738" cy="430244"/>
            </a:xfrm>
            <a:custGeom>
              <a:avLst/>
              <a:gdLst>
                <a:gd name="connsiteX0" fmla="*/ 0 w 697313"/>
                <a:gd name="connsiteY0" fmla="*/ 0 h 401283"/>
                <a:gd name="connsiteX1" fmla="*/ 697313 w 697313"/>
                <a:gd name="connsiteY1" fmla="*/ 0 h 401283"/>
                <a:gd name="connsiteX2" fmla="*/ 697313 w 697313"/>
                <a:gd name="connsiteY2" fmla="*/ 401283 h 40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7313" h="401283">
                  <a:moveTo>
                    <a:pt x="0" y="0"/>
                  </a:moveTo>
                  <a:lnTo>
                    <a:pt x="697313" y="0"/>
                  </a:lnTo>
                  <a:lnTo>
                    <a:pt x="697313" y="401283"/>
                  </a:lnTo>
                </a:path>
              </a:pathLst>
            </a:custGeom>
            <a:noFill/>
            <a:ln w="127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124" charset="0"/>
                <a:ea typeface="ＭＳ Ｐゴシック" pitchFamily="100" charset="-128"/>
              </a:endParaRPr>
            </a:p>
          </p:txBody>
        </p:sp>
      </p:grpSp>
      <p:sp>
        <p:nvSpPr>
          <p:cNvPr id="363" name="orange back"/>
          <p:cNvSpPr/>
          <p:nvPr/>
        </p:nvSpPr>
        <p:spPr bwMode="auto">
          <a:xfrm rot="20460000" flipH="1">
            <a:off x="3921249" y="2210259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65" name="blue back"/>
          <p:cNvSpPr/>
          <p:nvPr/>
        </p:nvSpPr>
        <p:spPr bwMode="auto">
          <a:xfrm rot="20460000" flipH="1">
            <a:off x="3923630" y="2213370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67" name="green back"/>
          <p:cNvSpPr/>
          <p:nvPr/>
        </p:nvSpPr>
        <p:spPr bwMode="auto">
          <a:xfrm rot="20460000" flipH="1">
            <a:off x="3923574" y="2210259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rgbClr val="B5BF00"/>
              </a:gs>
              <a:gs pos="100000">
                <a:srgbClr val="B5BF00">
                  <a:lumMod val="58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61" name="bright red back"/>
          <p:cNvSpPr/>
          <p:nvPr/>
        </p:nvSpPr>
        <p:spPr bwMode="auto">
          <a:xfrm rot="20460000" flipH="1">
            <a:off x="3924407" y="2211911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32" name="red back"/>
          <p:cNvSpPr/>
          <p:nvPr/>
        </p:nvSpPr>
        <p:spPr bwMode="auto">
          <a:xfrm rot="20460000" flipH="1">
            <a:off x="3924504" y="2216415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33" name="pink back"/>
          <p:cNvSpPr/>
          <p:nvPr/>
        </p:nvSpPr>
        <p:spPr bwMode="auto">
          <a:xfrm rot="20460000" flipH="1">
            <a:off x="3924507" y="2216415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34" name="dark red back"/>
          <p:cNvSpPr/>
          <p:nvPr/>
        </p:nvSpPr>
        <p:spPr bwMode="auto">
          <a:xfrm rot="20460000" flipH="1">
            <a:off x="3924503" y="2216416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</a:schemeClr>
              </a:gs>
              <a:gs pos="100000">
                <a:srgbClr val="C00000">
                  <a:lumMod val="26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grpSp>
        <p:nvGrpSpPr>
          <p:cNvPr id="25611" name="orbitrap"/>
          <p:cNvGrpSpPr>
            <a:grpSpLocks noChangeAspect="1"/>
          </p:cNvGrpSpPr>
          <p:nvPr/>
        </p:nvGrpSpPr>
        <p:grpSpPr bwMode="auto">
          <a:xfrm>
            <a:off x="3643313" y="1911350"/>
            <a:ext cx="1219200" cy="709613"/>
            <a:chOff x="2055" y="1058"/>
            <a:chExt cx="768" cy="447"/>
          </a:xfrm>
        </p:grpSpPr>
        <p:sp>
          <p:nvSpPr>
            <p:cNvPr id="25752" name="Freeform 6"/>
            <p:cNvSpPr>
              <a:spLocks/>
            </p:cNvSpPr>
            <p:nvPr/>
          </p:nvSpPr>
          <p:spPr bwMode="auto">
            <a:xfrm>
              <a:off x="2071" y="1133"/>
              <a:ext cx="732" cy="294"/>
            </a:xfrm>
            <a:custGeom>
              <a:avLst/>
              <a:gdLst>
                <a:gd name="T0" fmla="*/ 188 w 1051"/>
                <a:gd name="T1" fmla="*/ 99 h 424"/>
                <a:gd name="T2" fmla="*/ 144 w 1051"/>
                <a:gd name="T3" fmla="*/ 112 h 424"/>
                <a:gd name="T4" fmla="*/ 56 w 1051"/>
                <a:gd name="T5" fmla="*/ 128 h 424"/>
                <a:gd name="T6" fmla="*/ 35 w 1051"/>
                <a:gd name="T7" fmla="*/ 132 h 424"/>
                <a:gd name="T8" fmla="*/ 6 w 1051"/>
                <a:gd name="T9" fmla="*/ 141 h 424"/>
                <a:gd name="T10" fmla="*/ 0 w 1051"/>
                <a:gd name="T11" fmla="*/ 126 h 424"/>
                <a:gd name="T12" fmla="*/ 29 w 1051"/>
                <a:gd name="T13" fmla="*/ 114 h 424"/>
                <a:gd name="T14" fmla="*/ 47 w 1051"/>
                <a:gd name="T15" fmla="*/ 104 h 424"/>
                <a:gd name="T16" fmla="*/ 125 w 1051"/>
                <a:gd name="T17" fmla="*/ 60 h 424"/>
                <a:gd name="T18" fmla="*/ 167 w 1051"/>
                <a:gd name="T19" fmla="*/ 42 h 424"/>
                <a:gd name="T20" fmla="*/ 211 w 1051"/>
                <a:gd name="T21" fmla="*/ 29 h 424"/>
                <a:gd name="T22" fmla="*/ 299 w 1051"/>
                <a:gd name="T23" fmla="*/ 13 h 424"/>
                <a:gd name="T24" fmla="*/ 320 w 1051"/>
                <a:gd name="T25" fmla="*/ 9 h 424"/>
                <a:gd name="T26" fmla="*/ 349 w 1051"/>
                <a:gd name="T27" fmla="*/ 0 h 424"/>
                <a:gd name="T28" fmla="*/ 355 w 1051"/>
                <a:gd name="T29" fmla="*/ 16 h 424"/>
                <a:gd name="T30" fmla="*/ 327 w 1051"/>
                <a:gd name="T31" fmla="*/ 28 h 424"/>
                <a:gd name="T32" fmla="*/ 308 w 1051"/>
                <a:gd name="T33" fmla="*/ 37 h 424"/>
                <a:gd name="T34" fmla="*/ 231 w 1051"/>
                <a:gd name="T35" fmla="*/ 81 h 424"/>
                <a:gd name="T36" fmla="*/ 188 w 1051"/>
                <a:gd name="T37" fmla="*/ 99 h 4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51" h="424">
                  <a:moveTo>
                    <a:pt x="557" y="297"/>
                  </a:moveTo>
                  <a:cubicBezTo>
                    <a:pt x="526" y="307"/>
                    <a:pt x="487" y="322"/>
                    <a:pt x="427" y="337"/>
                  </a:cubicBezTo>
                  <a:cubicBezTo>
                    <a:pt x="366" y="353"/>
                    <a:pt x="284" y="369"/>
                    <a:pt x="166" y="383"/>
                  </a:cubicBezTo>
                  <a:cubicBezTo>
                    <a:pt x="153" y="384"/>
                    <a:pt x="130" y="390"/>
                    <a:pt x="104" y="397"/>
                  </a:cubicBezTo>
                  <a:cubicBezTo>
                    <a:pt x="78" y="405"/>
                    <a:pt x="47" y="414"/>
                    <a:pt x="18" y="424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29" y="364"/>
                    <a:pt x="59" y="352"/>
                    <a:pt x="84" y="341"/>
                  </a:cubicBezTo>
                  <a:cubicBezTo>
                    <a:pt x="109" y="330"/>
                    <a:pt x="129" y="320"/>
                    <a:pt x="141" y="312"/>
                  </a:cubicBezTo>
                  <a:cubicBezTo>
                    <a:pt x="240" y="247"/>
                    <a:pt x="313" y="207"/>
                    <a:pt x="369" y="180"/>
                  </a:cubicBezTo>
                  <a:cubicBezTo>
                    <a:pt x="426" y="153"/>
                    <a:pt x="465" y="139"/>
                    <a:pt x="495" y="127"/>
                  </a:cubicBezTo>
                  <a:cubicBezTo>
                    <a:pt x="526" y="117"/>
                    <a:pt x="565" y="102"/>
                    <a:pt x="625" y="87"/>
                  </a:cubicBezTo>
                  <a:cubicBezTo>
                    <a:pt x="686" y="71"/>
                    <a:pt x="768" y="55"/>
                    <a:pt x="886" y="41"/>
                  </a:cubicBezTo>
                  <a:cubicBezTo>
                    <a:pt x="899" y="40"/>
                    <a:pt x="921" y="34"/>
                    <a:pt x="948" y="27"/>
                  </a:cubicBezTo>
                  <a:cubicBezTo>
                    <a:pt x="974" y="19"/>
                    <a:pt x="1004" y="10"/>
                    <a:pt x="1034" y="0"/>
                  </a:cubicBezTo>
                  <a:cubicBezTo>
                    <a:pt x="1051" y="48"/>
                    <a:pt x="1051" y="48"/>
                    <a:pt x="1051" y="48"/>
                  </a:cubicBezTo>
                  <a:cubicBezTo>
                    <a:pt x="1023" y="59"/>
                    <a:pt x="993" y="72"/>
                    <a:pt x="968" y="83"/>
                  </a:cubicBezTo>
                  <a:cubicBezTo>
                    <a:pt x="943" y="94"/>
                    <a:pt x="923" y="104"/>
                    <a:pt x="911" y="111"/>
                  </a:cubicBezTo>
                  <a:cubicBezTo>
                    <a:pt x="812" y="177"/>
                    <a:pt x="739" y="217"/>
                    <a:pt x="683" y="244"/>
                  </a:cubicBezTo>
                  <a:cubicBezTo>
                    <a:pt x="626" y="271"/>
                    <a:pt x="587" y="285"/>
                    <a:pt x="557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A4A4A4"/>
                </a:gs>
                <a:gs pos="38000">
                  <a:srgbClr val="A4A4A4"/>
                </a:gs>
                <a:gs pos="39999">
                  <a:srgbClr val="808080"/>
                </a:gs>
                <a:gs pos="48000">
                  <a:srgbClr val="E7E7E7"/>
                </a:gs>
                <a:gs pos="55000">
                  <a:srgbClr val="969696"/>
                </a:gs>
                <a:gs pos="100000">
                  <a:srgbClr val="333333"/>
                </a:gs>
              </a:gsLst>
              <a:lin ang="4200000"/>
            </a:gradFill>
            <a:ln w="5" cap="flat">
              <a:solidFill>
                <a:srgbClr val="969696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3" name="Freeform 7"/>
            <p:cNvSpPr>
              <a:spLocks/>
            </p:cNvSpPr>
            <p:nvPr/>
          </p:nvSpPr>
          <p:spPr bwMode="auto">
            <a:xfrm>
              <a:off x="2356" y="1465"/>
              <a:ext cx="145" cy="40"/>
            </a:xfrm>
            <a:custGeom>
              <a:avLst/>
              <a:gdLst>
                <a:gd name="T0" fmla="*/ 4 w 208"/>
                <a:gd name="T1" fmla="*/ 18 h 57"/>
                <a:gd name="T2" fmla="*/ 70 w 208"/>
                <a:gd name="T3" fmla="*/ 11 h 57"/>
                <a:gd name="T4" fmla="*/ 67 w 208"/>
                <a:gd name="T5" fmla="*/ 0 h 57"/>
                <a:gd name="T6" fmla="*/ 0 w 208"/>
                <a:gd name="T7" fmla="*/ 8 h 57"/>
                <a:gd name="T8" fmla="*/ 4 w 208"/>
                <a:gd name="T9" fmla="*/ 1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" h="57">
                  <a:moveTo>
                    <a:pt x="11" y="51"/>
                  </a:moveTo>
                  <a:cubicBezTo>
                    <a:pt x="99" y="57"/>
                    <a:pt x="159" y="46"/>
                    <a:pt x="208" y="3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48" y="16"/>
                    <a:pt x="88" y="26"/>
                    <a:pt x="0" y="21"/>
                  </a:cubicBezTo>
                  <a:lnTo>
                    <a:pt x="11" y="51"/>
                  </a:lnTo>
                  <a:close/>
                </a:path>
              </a:pathLst>
            </a:custGeom>
            <a:solidFill>
              <a:srgbClr val="CCCCCC"/>
            </a:solidFill>
            <a:ln w="4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4" name="Freeform 8"/>
            <p:cNvSpPr>
              <a:spLocks/>
            </p:cNvSpPr>
            <p:nvPr/>
          </p:nvSpPr>
          <p:spPr bwMode="auto">
            <a:xfrm>
              <a:off x="2514" y="1203"/>
              <a:ext cx="309" cy="276"/>
            </a:xfrm>
            <a:custGeom>
              <a:avLst/>
              <a:gdLst>
                <a:gd name="T0" fmla="*/ 4 w 444"/>
                <a:gd name="T1" fmla="*/ 133 h 397"/>
                <a:gd name="T2" fmla="*/ 72 w 444"/>
                <a:gd name="T3" fmla="*/ 84 h 397"/>
                <a:gd name="T4" fmla="*/ 150 w 444"/>
                <a:gd name="T5" fmla="*/ 10 h 397"/>
                <a:gd name="T6" fmla="*/ 145 w 444"/>
                <a:gd name="T7" fmla="*/ 0 h 397"/>
                <a:gd name="T8" fmla="*/ 68 w 444"/>
                <a:gd name="T9" fmla="*/ 74 h 397"/>
                <a:gd name="T10" fmla="*/ 0 w 444"/>
                <a:gd name="T11" fmla="*/ 123 h 397"/>
                <a:gd name="T12" fmla="*/ 4 w 444"/>
                <a:gd name="T13" fmla="*/ 133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4" h="397">
                  <a:moveTo>
                    <a:pt x="12" y="397"/>
                  </a:moveTo>
                  <a:cubicBezTo>
                    <a:pt x="69" y="375"/>
                    <a:pt x="132" y="337"/>
                    <a:pt x="213" y="250"/>
                  </a:cubicBezTo>
                  <a:cubicBezTo>
                    <a:pt x="253" y="207"/>
                    <a:pt x="346" y="66"/>
                    <a:pt x="444" y="3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335" y="35"/>
                    <a:pt x="242" y="176"/>
                    <a:pt x="202" y="220"/>
                  </a:cubicBezTo>
                  <a:cubicBezTo>
                    <a:pt x="121" y="306"/>
                    <a:pt x="58" y="344"/>
                    <a:pt x="0" y="367"/>
                  </a:cubicBezTo>
                  <a:lnTo>
                    <a:pt x="12" y="397"/>
                  </a:lnTo>
                  <a:close/>
                </a:path>
              </a:pathLst>
            </a:custGeom>
            <a:solidFill>
              <a:srgbClr val="CCCCCC"/>
            </a:solidFill>
            <a:ln w="4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5" name="Freeform 9"/>
            <p:cNvSpPr>
              <a:spLocks/>
            </p:cNvSpPr>
            <p:nvPr/>
          </p:nvSpPr>
          <p:spPr bwMode="auto">
            <a:xfrm>
              <a:off x="2099" y="1438"/>
              <a:ext cx="240" cy="61"/>
            </a:xfrm>
            <a:custGeom>
              <a:avLst/>
              <a:gdLst>
                <a:gd name="T0" fmla="*/ 111 w 345"/>
                <a:gd name="T1" fmla="*/ 29 h 88"/>
                <a:gd name="T2" fmla="*/ 116 w 345"/>
                <a:gd name="T3" fmla="*/ 29 h 88"/>
                <a:gd name="T4" fmla="*/ 112 w 345"/>
                <a:gd name="T5" fmla="*/ 19 h 88"/>
                <a:gd name="T6" fmla="*/ 107 w 345"/>
                <a:gd name="T7" fmla="*/ 19 h 88"/>
                <a:gd name="T8" fmla="*/ 0 w 345"/>
                <a:gd name="T9" fmla="*/ 12 h 88"/>
                <a:gd name="T10" fmla="*/ 4 w 345"/>
                <a:gd name="T11" fmla="*/ 22 h 88"/>
                <a:gd name="T12" fmla="*/ 111 w 345"/>
                <a:gd name="T13" fmla="*/ 29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5" h="88">
                  <a:moveTo>
                    <a:pt x="330" y="87"/>
                  </a:moveTo>
                  <a:cubicBezTo>
                    <a:pt x="335" y="87"/>
                    <a:pt x="340" y="88"/>
                    <a:pt x="345" y="88"/>
                  </a:cubicBezTo>
                  <a:cubicBezTo>
                    <a:pt x="334" y="58"/>
                    <a:pt x="334" y="58"/>
                    <a:pt x="334" y="58"/>
                  </a:cubicBezTo>
                  <a:cubicBezTo>
                    <a:pt x="329" y="57"/>
                    <a:pt x="324" y="57"/>
                    <a:pt x="319" y="56"/>
                  </a:cubicBezTo>
                  <a:cubicBezTo>
                    <a:pt x="260" y="49"/>
                    <a:pt x="98" y="0"/>
                    <a:pt x="0" y="3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9" y="31"/>
                    <a:pt x="271" y="79"/>
                    <a:pt x="330" y="87"/>
                  </a:cubicBezTo>
                  <a:close/>
                </a:path>
              </a:pathLst>
            </a:custGeom>
            <a:solidFill>
              <a:srgbClr val="CCCCCC"/>
            </a:solidFill>
            <a:ln w="4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6" name="Freeform 10"/>
            <p:cNvSpPr>
              <a:spLocks/>
            </p:cNvSpPr>
            <p:nvPr/>
          </p:nvSpPr>
          <p:spPr bwMode="auto">
            <a:xfrm>
              <a:off x="2376" y="1058"/>
              <a:ext cx="403" cy="69"/>
            </a:xfrm>
            <a:custGeom>
              <a:avLst/>
              <a:gdLst>
                <a:gd name="T0" fmla="*/ 4 w 579"/>
                <a:gd name="T1" fmla="*/ 21 h 100"/>
                <a:gd name="T2" fmla="*/ 88 w 579"/>
                <a:gd name="T3" fmla="*/ 14 h 100"/>
                <a:gd name="T4" fmla="*/ 195 w 579"/>
                <a:gd name="T5" fmla="*/ 21 h 100"/>
                <a:gd name="T6" fmla="*/ 191 w 579"/>
                <a:gd name="T7" fmla="*/ 11 h 100"/>
                <a:gd name="T8" fmla="*/ 84 w 579"/>
                <a:gd name="T9" fmla="*/ 5 h 100"/>
                <a:gd name="T10" fmla="*/ 0 w 579"/>
                <a:gd name="T11" fmla="*/ 10 h 100"/>
                <a:gd name="T12" fmla="*/ 4 w 579"/>
                <a:gd name="T13" fmla="*/ 21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9" h="100">
                  <a:moveTo>
                    <a:pt x="11" y="62"/>
                  </a:moveTo>
                  <a:cubicBezTo>
                    <a:pt x="70" y="42"/>
                    <a:pt x="143" y="30"/>
                    <a:pt x="260" y="45"/>
                  </a:cubicBezTo>
                  <a:cubicBezTo>
                    <a:pt x="319" y="52"/>
                    <a:pt x="481" y="100"/>
                    <a:pt x="579" y="65"/>
                  </a:cubicBezTo>
                  <a:cubicBezTo>
                    <a:pt x="567" y="34"/>
                    <a:pt x="567" y="34"/>
                    <a:pt x="567" y="34"/>
                  </a:cubicBezTo>
                  <a:cubicBezTo>
                    <a:pt x="469" y="70"/>
                    <a:pt x="307" y="21"/>
                    <a:pt x="249" y="14"/>
                  </a:cubicBezTo>
                  <a:cubicBezTo>
                    <a:pt x="131" y="0"/>
                    <a:pt x="59" y="12"/>
                    <a:pt x="0" y="31"/>
                  </a:cubicBezTo>
                  <a:lnTo>
                    <a:pt x="11" y="62"/>
                  </a:lnTo>
                  <a:close/>
                </a:path>
              </a:pathLst>
            </a:custGeom>
            <a:solidFill>
              <a:srgbClr val="CCCCCC"/>
            </a:solidFill>
            <a:ln w="4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7" name="Freeform 11"/>
            <p:cNvSpPr>
              <a:spLocks/>
            </p:cNvSpPr>
            <p:nvPr/>
          </p:nvSpPr>
          <p:spPr bwMode="auto">
            <a:xfrm>
              <a:off x="2055" y="1087"/>
              <a:ext cx="308" cy="276"/>
            </a:xfrm>
            <a:custGeom>
              <a:avLst/>
              <a:gdLst>
                <a:gd name="T0" fmla="*/ 82 w 442"/>
                <a:gd name="T1" fmla="*/ 60 h 397"/>
                <a:gd name="T2" fmla="*/ 150 w 442"/>
                <a:gd name="T3" fmla="*/ 10 h 397"/>
                <a:gd name="T4" fmla="*/ 146 w 442"/>
                <a:gd name="T5" fmla="*/ 0 h 397"/>
                <a:gd name="T6" fmla="*/ 78 w 442"/>
                <a:gd name="T7" fmla="*/ 49 h 397"/>
                <a:gd name="T8" fmla="*/ 0 w 442"/>
                <a:gd name="T9" fmla="*/ 123 h 397"/>
                <a:gd name="T10" fmla="*/ 4 w 442"/>
                <a:gd name="T11" fmla="*/ 133 h 397"/>
                <a:gd name="T12" fmla="*/ 82 w 442"/>
                <a:gd name="T13" fmla="*/ 60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2" h="397">
                  <a:moveTo>
                    <a:pt x="242" y="177"/>
                  </a:moveTo>
                  <a:cubicBezTo>
                    <a:pt x="322" y="91"/>
                    <a:pt x="385" y="53"/>
                    <a:pt x="442" y="31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374" y="23"/>
                    <a:pt x="311" y="61"/>
                    <a:pt x="231" y="146"/>
                  </a:cubicBezTo>
                  <a:cubicBezTo>
                    <a:pt x="191" y="190"/>
                    <a:pt x="98" y="331"/>
                    <a:pt x="0" y="366"/>
                  </a:cubicBezTo>
                  <a:cubicBezTo>
                    <a:pt x="11" y="397"/>
                    <a:pt x="11" y="397"/>
                    <a:pt x="11" y="397"/>
                  </a:cubicBezTo>
                  <a:cubicBezTo>
                    <a:pt x="109" y="361"/>
                    <a:pt x="202" y="220"/>
                    <a:pt x="242" y="177"/>
                  </a:cubicBezTo>
                  <a:close/>
                </a:path>
              </a:pathLst>
            </a:custGeom>
            <a:solidFill>
              <a:srgbClr val="CCCCCC"/>
            </a:solidFill>
            <a:ln w="4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" name="red front"/>
          <p:cNvSpPr/>
          <p:nvPr/>
        </p:nvSpPr>
        <p:spPr bwMode="auto">
          <a:xfrm rot="20460000">
            <a:off x="3960984" y="2205239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36" name="pink front"/>
          <p:cNvSpPr/>
          <p:nvPr/>
        </p:nvSpPr>
        <p:spPr bwMode="auto">
          <a:xfrm rot="20460000">
            <a:off x="3960987" y="2205239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46" name="dark red front"/>
          <p:cNvSpPr/>
          <p:nvPr/>
        </p:nvSpPr>
        <p:spPr bwMode="auto">
          <a:xfrm rot="20460000">
            <a:off x="3960983" y="2205240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</a:schemeClr>
              </a:gs>
              <a:gs pos="100000">
                <a:srgbClr val="C00000">
                  <a:lumMod val="26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62" name="bright red front"/>
          <p:cNvSpPr/>
          <p:nvPr/>
        </p:nvSpPr>
        <p:spPr bwMode="auto">
          <a:xfrm rot="20460000">
            <a:off x="3960887" y="2200735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64" name="orange front"/>
          <p:cNvSpPr/>
          <p:nvPr/>
        </p:nvSpPr>
        <p:spPr bwMode="auto">
          <a:xfrm rot="20460000">
            <a:off x="3957729" y="2199083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66" name="blue front"/>
          <p:cNvSpPr/>
          <p:nvPr/>
        </p:nvSpPr>
        <p:spPr bwMode="auto">
          <a:xfrm rot="20460000">
            <a:off x="3960110" y="2202194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68" name="green front"/>
          <p:cNvSpPr/>
          <p:nvPr/>
        </p:nvSpPr>
        <p:spPr bwMode="auto">
          <a:xfrm rot="20460000">
            <a:off x="3960054" y="2199083"/>
            <a:ext cx="91649" cy="304952"/>
          </a:xfrm>
          <a:custGeom>
            <a:avLst/>
            <a:gdLst/>
            <a:ahLst/>
            <a:cxnLst/>
            <a:rect l="l" t="t" r="r" b="b"/>
            <a:pathLst>
              <a:path w="120278" h="376238">
                <a:moveTo>
                  <a:pt x="0" y="0"/>
                </a:moveTo>
                <a:cubicBezTo>
                  <a:pt x="66428" y="0"/>
                  <a:pt x="120278" y="84224"/>
                  <a:pt x="120278" y="188119"/>
                </a:cubicBezTo>
                <a:cubicBezTo>
                  <a:pt x="120278" y="292014"/>
                  <a:pt x="66428" y="376238"/>
                  <a:pt x="0" y="376238"/>
                </a:cubicBezTo>
                <a:lnTo>
                  <a:pt x="0" y="284028"/>
                </a:lnTo>
                <a:cubicBezTo>
                  <a:pt x="15502" y="284028"/>
                  <a:pt x="28068" y="241088"/>
                  <a:pt x="28068" y="188119"/>
                </a:cubicBezTo>
                <a:cubicBezTo>
                  <a:pt x="28068" y="135150"/>
                  <a:pt x="15502" y="92210"/>
                  <a:pt x="0" y="92210"/>
                </a:cubicBezTo>
                <a:close/>
              </a:path>
            </a:pathLst>
          </a:custGeom>
          <a:gradFill>
            <a:gsLst>
              <a:gs pos="0">
                <a:srgbClr val="B5BF00"/>
              </a:gs>
              <a:gs pos="100000">
                <a:srgbClr val="B5BF00">
                  <a:lumMod val="58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384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07" name="1 big green"/>
          <p:cNvSpPr/>
          <p:nvPr/>
        </p:nvSpPr>
        <p:spPr bwMode="auto">
          <a:xfrm>
            <a:off x="882650" y="6003925"/>
            <a:ext cx="139700" cy="141288"/>
          </a:xfrm>
          <a:prstGeom prst="ellipse">
            <a:avLst/>
          </a:prstGeom>
          <a:gradFill>
            <a:gsLst>
              <a:gs pos="0">
                <a:srgbClr val="B5BF00"/>
              </a:gs>
              <a:gs pos="100000">
                <a:srgbClr val="B5BF00">
                  <a:lumMod val="29000"/>
                </a:srgb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08" name="1 little blue"/>
          <p:cNvSpPr/>
          <p:nvPr/>
        </p:nvSpPr>
        <p:spPr bwMode="auto">
          <a:xfrm>
            <a:off x="981075" y="6092825"/>
            <a:ext cx="93663" cy="93663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42" name="1 big red"/>
          <p:cNvSpPr>
            <a:spLocks noChangeAspect="1"/>
          </p:cNvSpPr>
          <p:nvPr/>
        </p:nvSpPr>
        <p:spPr bwMode="auto">
          <a:xfrm>
            <a:off x="931863" y="6083300"/>
            <a:ext cx="88900" cy="90488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25" name="1 big blue"/>
          <p:cNvSpPr/>
          <p:nvPr/>
        </p:nvSpPr>
        <p:spPr bwMode="auto">
          <a:xfrm>
            <a:off x="738188" y="6096000"/>
            <a:ext cx="117475" cy="115888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26" name="1 big orange"/>
          <p:cNvSpPr/>
          <p:nvPr/>
        </p:nvSpPr>
        <p:spPr bwMode="auto">
          <a:xfrm>
            <a:off x="850900" y="6097588"/>
            <a:ext cx="115888" cy="117475"/>
          </a:xfrm>
          <a:prstGeom prst="ellipse">
            <a:avLst/>
          </a:pr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27" name="1 little green"/>
          <p:cNvSpPr/>
          <p:nvPr/>
        </p:nvSpPr>
        <p:spPr bwMode="auto">
          <a:xfrm>
            <a:off x="811213" y="6165850"/>
            <a:ext cx="69850" cy="69850"/>
          </a:xfrm>
          <a:prstGeom prst="ellipse">
            <a:avLst/>
          </a:prstGeom>
          <a:gradFill>
            <a:gsLst>
              <a:gs pos="0">
                <a:srgbClr val="B5BF00"/>
              </a:gs>
              <a:gs pos="100000">
                <a:srgbClr val="B5BF00">
                  <a:lumMod val="29000"/>
                </a:srgb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41" name="1 mid red"/>
          <p:cNvSpPr/>
          <p:nvPr/>
        </p:nvSpPr>
        <p:spPr bwMode="auto">
          <a:xfrm>
            <a:off x="690563" y="6134100"/>
            <a:ext cx="80962" cy="80963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28" name="1.1 grey ion"/>
          <p:cNvSpPr/>
          <p:nvPr/>
        </p:nvSpPr>
        <p:spPr bwMode="auto">
          <a:xfrm>
            <a:off x="681038" y="6040438"/>
            <a:ext cx="79375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29" name="1.2 grey ion"/>
          <p:cNvSpPr/>
          <p:nvPr/>
        </p:nvSpPr>
        <p:spPr bwMode="auto">
          <a:xfrm>
            <a:off x="946150" y="6154738"/>
            <a:ext cx="77788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24" name="1 little orange"/>
          <p:cNvSpPr/>
          <p:nvPr/>
        </p:nvSpPr>
        <p:spPr bwMode="auto">
          <a:xfrm>
            <a:off x="774700" y="6024563"/>
            <a:ext cx="76200" cy="76200"/>
          </a:xfrm>
          <a:prstGeom prst="ellipse">
            <a:avLst/>
          </a:pr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37" name="1.3 grey ion"/>
          <p:cNvSpPr/>
          <p:nvPr/>
        </p:nvSpPr>
        <p:spPr bwMode="auto">
          <a:xfrm>
            <a:off x="804863" y="6210300"/>
            <a:ext cx="122237" cy="12065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43" name="1 small red"/>
          <p:cNvSpPr>
            <a:spLocks noChangeAspect="1"/>
          </p:cNvSpPr>
          <p:nvPr/>
        </p:nvSpPr>
        <p:spPr bwMode="auto">
          <a:xfrm>
            <a:off x="846138" y="6003925"/>
            <a:ext cx="46037" cy="4445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38" name="1.4 grey ion"/>
          <p:cNvSpPr/>
          <p:nvPr/>
        </p:nvSpPr>
        <p:spPr bwMode="auto">
          <a:xfrm flipH="1">
            <a:off x="674688" y="7092950"/>
            <a:ext cx="49212" cy="5080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39" name="1 tiny blue"/>
          <p:cNvSpPr/>
          <p:nvPr/>
        </p:nvSpPr>
        <p:spPr bwMode="auto">
          <a:xfrm>
            <a:off x="838200" y="6062663"/>
            <a:ext cx="46038" cy="4445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40" name="1.5 grey ion"/>
          <p:cNvSpPr/>
          <p:nvPr/>
        </p:nvSpPr>
        <p:spPr bwMode="auto">
          <a:xfrm>
            <a:off x="927100" y="5988050"/>
            <a:ext cx="77788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193" name="2 big green"/>
          <p:cNvSpPr/>
          <p:nvPr/>
        </p:nvSpPr>
        <p:spPr bwMode="auto">
          <a:xfrm>
            <a:off x="882650" y="6003925"/>
            <a:ext cx="139700" cy="141288"/>
          </a:xfrm>
          <a:prstGeom prst="ellipse">
            <a:avLst/>
          </a:prstGeom>
          <a:gradFill>
            <a:gsLst>
              <a:gs pos="0">
                <a:srgbClr val="B5BF00"/>
              </a:gs>
              <a:gs pos="100000">
                <a:srgbClr val="B5BF00">
                  <a:lumMod val="29000"/>
                </a:srgb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00" name="2 little blue"/>
          <p:cNvSpPr/>
          <p:nvPr/>
        </p:nvSpPr>
        <p:spPr bwMode="auto">
          <a:xfrm>
            <a:off x="981075" y="6092825"/>
            <a:ext cx="93663" cy="93663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1" name="2.4 grey ion"/>
          <p:cNvSpPr/>
          <p:nvPr/>
        </p:nvSpPr>
        <p:spPr bwMode="auto">
          <a:xfrm flipH="1">
            <a:off x="674688" y="7092950"/>
            <a:ext cx="49212" cy="5080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45" name="2 little orange"/>
          <p:cNvSpPr/>
          <p:nvPr/>
        </p:nvSpPr>
        <p:spPr bwMode="auto">
          <a:xfrm>
            <a:off x="774700" y="6024563"/>
            <a:ext cx="76200" cy="76200"/>
          </a:xfrm>
          <a:prstGeom prst="ellipse">
            <a:avLst/>
          </a:pr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46" name="2 big blue"/>
          <p:cNvSpPr/>
          <p:nvPr/>
        </p:nvSpPr>
        <p:spPr bwMode="auto">
          <a:xfrm>
            <a:off x="738188" y="6096000"/>
            <a:ext cx="117475" cy="115888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42" name="2 big orange"/>
          <p:cNvSpPr/>
          <p:nvPr/>
        </p:nvSpPr>
        <p:spPr bwMode="auto">
          <a:xfrm>
            <a:off x="850900" y="6097588"/>
            <a:ext cx="115888" cy="117475"/>
          </a:xfrm>
          <a:prstGeom prst="ellipse">
            <a:avLst/>
          </a:pr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0" name="2.3 grey ion"/>
          <p:cNvSpPr/>
          <p:nvPr/>
        </p:nvSpPr>
        <p:spPr bwMode="auto">
          <a:xfrm>
            <a:off x="804863" y="6210300"/>
            <a:ext cx="122237" cy="12065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47" name="2 little green"/>
          <p:cNvSpPr/>
          <p:nvPr/>
        </p:nvSpPr>
        <p:spPr bwMode="auto">
          <a:xfrm>
            <a:off x="811213" y="6165850"/>
            <a:ext cx="69850" cy="69850"/>
          </a:xfrm>
          <a:prstGeom prst="ellipse">
            <a:avLst/>
          </a:prstGeom>
          <a:gradFill>
            <a:gsLst>
              <a:gs pos="0">
                <a:srgbClr val="B5BF00"/>
              </a:gs>
              <a:gs pos="100000">
                <a:srgbClr val="B5BF00">
                  <a:lumMod val="29000"/>
                </a:srgb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2" name="2 tiny blue"/>
          <p:cNvSpPr/>
          <p:nvPr/>
        </p:nvSpPr>
        <p:spPr bwMode="auto">
          <a:xfrm>
            <a:off x="838200" y="6062663"/>
            <a:ext cx="46038" cy="4445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48" name="2.1 grey ion"/>
          <p:cNvSpPr/>
          <p:nvPr/>
        </p:nvSpPr>
        <p:spPr bwMode="auto">
          <a:xfrm>
            <a:off x="681038" y="6040438"/>
            <a:ext cx="79375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3" name="2.5 grey ion"/>
          <p:cNvSpPr/>
          <p:nvPr/>
        </p:nvSpPr>
        <p:spPr bwMode="auto">
          <a:xfrm>
            <a:off x="927100" y="5988050"/>
            <a:ext cx="77788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49" name="2.2 grey ion"/>
          <p:cNvSpPr/>
          <p:nvPr/>
        </p:nvSpPr>
        <p:spPr bwMode="auto">
          <a:xfrm>
            <a:off x="946150" y="6154738"/>
            <a:ext cx="77788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25654" name="Rectangle 675"/>
          <p:cNvSpPr>
            <a:spLocks noChangeArrowheads="1"/>
          </p:cNvSpPr>
          <p:nvPr/>
        </p:nvSpPr>
        <p:spPr bwMode="auto">
          <a:xfrm>
            <a:off x="582613" y="9906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49668B"/>
                </a:solidFill>
                <a:ea typeface="MS PGothic" panose="020B0600070205080204" pitchFamily="34" charset="-128"/>
              </a:rPr>
              <a:t>OTMS&gt; HCD OTMS</a:t>
            </a:r>
            <a:r>
              <a:rPr lang="en-US" altLang="en-US" sz="1600" b="1" i="1" baseline="30000">
                <a:solidFill>
                  <a:srgbClr val="49668B"/>
                </a:solidFill>
                <a:ea typeface="MS PGothic" panose="020B0600070205080204" pitchFamily="34" charset="-128"/>
              </a:rPr>
              <a:t>2</a:t>
            </a:r>
            <a:r>
              <a:rPr lang="en-US" altLang="en-US" sz="1600" b="1" i="1">
                <a:solidFill>
                  <a:srgbClr val="49668B"/>
                </a:solidFill>
                <a:ea typeface="MS PGothic" panose="020B0600070205080204" pitchFamily="34" charset="-128"/>
              </a:rPr>
              <a:t>&gt; HCD OTMS</a:t>
            </a:r>
            <a:r>
              <a:rPr lang="en-US" altLang="en-US" sz="1600" b="1" i="1" baseline="30000">
                <a:solidFill>
                  <a:srgbClr val="49668B"/>
                </a:solidFill>
                <a:ea typeface="MS PGothic" panose="020B0600070205080204" pitchFamily="34" charset="-128"/>
              </a:rPr>
              <a:t>3</a:t>
            </a:r>
          </a:p>
        </p:txBody>
      </p:sp>
      <p:grpSp>
        <p:nvGrpSpPr>
          <p:cNvPr id="6" name="scan:full FTMS scan"/>
          <p:cNvGrpSpPr>
            <a:grpSpLocks/>
          </p:cNvGrpSpPr>
          <p:nvPr/>
        </p:nvGrpSpPr>
        <p:grpSpPr bwMode="auto">
          <a:xfrm>
            <a:off x="1885950" y="1349375"/>
            <a:ext cx="1042988" cy="722313"/>
            <a:chOff x="7466352" y="698763"/>
            <a:chExt cx="1633773" cy="1130040"/>
          </a:xfrm>
        </p:grpSpPr>
        <p:sp>
          <p:nvSpPr>
            <p:cNvPr id="279" name="Rectangle 278"/>
            <p:cNvSpPr/>
            <p:nvPr/>
          </p:nvSpPr>
          <p:spPr>
            <a:xfrm>
              <a:off x="7466352" y="698763"/>
              <a:ext cx="1633773" cy="11300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alpha val="92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25734" name="Group 390"/>
            <p:cNvGrpSpPr>
              <a:grpSpLocks/>
            </p:cNvGrpSpPr>
            <p:nvPr/>
          </p:nvGrpSpPr>
          <p:grpSpPr bwMode="auto">
            <a:xfrm>
              <a:off x="7556389" y="711962"/>
              <a:ext cx="1482895" cy="1088021"/>
              <a:chOff x="1696870" y="4028848"/>
              <a:chExt cx="1890982" cy="2170454"/>
            </a:xfrm>
          </p:grpSpPr>
          <p:cxnSp>
            <p:nvCxnSpPr>
              <p:cNvPr id="25735" name="Straight Connector 399"/>
              <p:cNvCxnSpPr>
                <a:cxnSpLocks noChangeShapeType="1"/>
              </p:cNvCxnSpPr>
              <p:nvPr/>
            </p:nvCxnSpPr>
            <p:spPr bwMode="auto">
              <a:xfrm>
                <a:off x="2177468" y="5470252"/>
                <a:ext cx="0" cy="229554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36" name="Straight Connector 402"/>
              <p:cNvCxnSpPr>
                <a:cxnSpLocks noChangeShapeType="1"/>
              </p:cNvCxnSpPr>
              <p:nvPr/>
            </p:nvCxnSpPr>
            <p:spPr bwMode="auto">
              <a:xfrm>
                <a:off x="2563235" y="4781447"/>
                <a:ext cx="0" cy="918360"/>
              </a:xfrm>
              <a:prstGeom prst="line">
                <a:avLst/>
              </a:prstGeom>
              <a:noFill/>
              <a:ln w="28575" algn="ctr">
                <a:solidFill>
                  <a:srgbClr val="B5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37" name="Straight Connector 404"/>
              <p:cNvCxnSpPr>
                <a:cxnSpLocks noChangeShapeType="1"/>
              </p:cNvCxnSpPr>
              <p:nvPr/>
            </p:nvCxnSpPr>
            <p:spPr bwMode="auto">
              <a:xfrm rot="5400000">
                <a:off x="1755880" y="5638888"/>
                <a:ext cx="121836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" name="Straight Connector 422"/>
              <p:cNvCxnSpPr/>
              <p:nvPr/>
            </p:nvCxnSpPr>
            <p:spPr bwMode="auto">
              <a:xfrm>
                <a:off x="1921358" y="5404627"/>
                <a:ext cx="0" cy="29231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39" name="Straight Connector 423"/>
              <p:cNvCxnSpPr>
                <a:cxnSpLocks noChangeShapeType="1"/>
              </p:cNvCxnSpPr>
              <p:nvPr/>
            </p:nvCxnSpPr>
            <p:spPr bwMode="auto">
              <a:xfrm rot="5400000">
                <a:off x="2320962" y="5638888"/>
                <a:ext cx="121836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40" name="Straight Connector 424"/>
              <p:cNvCxnSpPr>
                <a:cxnSpLocks noChangeShapeType="1"/>
              </p:cNvCxnSpPr>
              <p:nvPr/>
            </p:nvCxnSpPr>
            <p:spPr bwMode="auto">
              <a:xfrm rot="16200000" flipH="1">
                <a:off x="1615785" y="5247865"/>
                <a:ext cx="903904" cy="0"/>
              </a:xfrm>
              <a:prstGeom prst="line">
                <a:avLst/>
              </a:prstGeom>
              <a:noFill/>
              <a:ln w="28575" algn="ctr">
                <a:solidFill>
                  <a:srgbClr val="EF8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41" name="Straight Connector 425"/>
              <p:cNvCxnSpPr>
                <a:cxnSpLocks noChangeShapeType="1"/>
              </p:cNvCxnSpPr>
              <p:nvPr/>
            </p:nvCxnSpPr>
            <p:spPr bwMode="auto">
              <a:xfrm rot="16200000" flipH="1">
                <a:off x="2914297" y="5488051"/>
                <a:ext cx="423521" cy="0"/>
              </a:xfrm>
              <a:prstGeom prst="line">
                <a:avLst/>
              </a:prstGeom>
              <a:noFill/>
              <a:ln w="28575" algn="ctr">
                <a:solidFill>
                  <a:srgbClr val="EF8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42" name="Straight Connector 426"/>
              <p:cNvCxnSpPr>
                <a:cxnSpLocks noChangeShapeType="1"/>
              </p:cNvCxnSpPr>
              <p:nvPr/>
            </p:nvCxnSpPr>
            <p:spPr bwMode="auto">
              <a:xfrm>
                <a:off x="2284836" y="5162241"/>
                <a:ext cx="0" cy="537562"/>
              </a:xfrm>
              <a:prstGeom prst="line">
                <a:avLst/>
              </a:prstGeom>
              <a:noFill/>
              <a:ln w="28575" algn="ctr">
                <a:solidFill>
                  <a:srgbClr val="B5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43" name="Straight Connector 427"/>
              <p:cNvCxnSpPr>
                <a:cxnSpLocks noChangeShapeType="1"/>
              </p:cNvCxnSpPr>
              <p:nvPr/>
            </p:nvCxnSpPr>
            <p:spPr bwMode="auto">
              <a:xfrm>
                <a:off x="2477633" y="5383033"/>
                <a:ext cx="0" cy="316773"/>
              </a:xfrm>
              <a:prstGeom prst="line">
                <a:avLst/>
              </a:prstGeom>
              <a:noFill/>
              <a:ln w="28575" algn="ctr">
                <a:solidFill>
                  <a:srgbClr val="EF8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44" name="Straight Connector 428"/>
              <p:cNvCxnSpPr>
                <a:cxnSpLocks noChangeShapeType="1"/>
              </p:cNvCxnSpPr>
              <p:nvPr/>
            </p:nvCxnSpPr>
            <p:spPr bwMode="auto">
              <a:xfrm>
                <a:off x="2767272" y="4905399"/>
                <a:ext cx="0" cy="794407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0" name="Straight Connector 429"/>
              <p:cNvCxnSpPr/>
              <p:nvPr/>
            </p:nvCxnSpPr>
            <p:spPr bwMode="auto">
              <a:xfrm>
                <a:off x="3021711" y="5241129"/>
                <a:ext cx="0" cy="45580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46" name="Straight Connector 430"/>
              <p:cNvCxnSpPr>
                <a:cxnSpLocks noChangeShapeType="1"/>
              </p:cNvCxnSpPr>
              <p:nvPr/>
            </p:nvCxnSpPr>
            <p:spPr bwMode="auto">
              <a:xfrm>
                <a:off x="3432131" y="5427049"/>
                <a:ext cx="0" cy="272755"/>
              </a:xfrm>
              <a:prstGeom prst="line">
                <a:avLst/>
              </a:prstGeom>
              <a:noFill/>
              <a:ln w="28575" algn="ctr">
                <a:solidFill>
                  <a:srgbClr val="B5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747" name="TextBox 431"/>
              <p:cNvSpPr txBox="1">
                <a:spLocks noChangeArrowheads="1"/>
              </p:cNvSpPr>
              <p:nvPr/>
            </p:nvSpPr>
            <p:spPr bwMode="auto">
              <a:xfrm>
                <a:off x="2477634" y="5815018"/>
                <a:ext cx="329452" cy="384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 i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m/z</a:t>
                </a:r>
              </a:p>
            </p:txBody>
          </p:sp>
          <p:sp>
            <p:nvSpPr>
              <p:cNvPr id="25748" name="TextBox 432"/>
              <p:cNvSpPr txBox="1">
                <a:spLocks noChangeArrowheads="1"/>
              </p:cNvSpPr>
              <p:nvPr/>
            </p:nvSpPr>
            <p:spPr bwMode="auto">
              <a:xfrm>
                <a:off x="1696870" y="4028848"/>
                <a:ext cx="1890982" cy="432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Full FTMS Scan</a:t>
                </a:r>
              </a:p>
            </p:txBody>
          </p:sp>
          <p:cxnSp>
            <p:nvCxnSpPr>
              <p:cNvPr id="434" name="Straight Connector 433"/>
              <p:cNvCxnSpPr/>
              <p:nvPr/>
            </p:nvCxnSpPr>
            <p:spPr bwMode="auto">
              <a:xfrm>
                <a:off x="2917068" y="5335265"/>
                <a:ext cx="0" cy="36167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5" name="Straight Connector 434"/>
              <p:cNvCxnSpPr/>
              <p:nvPr/>
            </p:nvCxnSpPr>
            <p:spPr bwMode="auto">
              <a:xfrm>
                <a:off x="3265883" y="5449216"/>
                <a:ext cx="0" cy="24772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51" name="Straight Connector 435"/>
              <p:cNvCxnSpPr>
                <a:cxnSpLocks noChangeShapeType="1"/>
              </p:cNvCxnSpPr>
              <p:nvPr/>
            </p:nvCxnSpPr>
            <p:spPr bwMode="auto">
              <a:xfrm>
                <a:off x="1741678" y="5699806"/>
                <a:ext cx="180136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8" name="scan:HCD MS3 CID Scan"/>
          <p:cNvGrpSpPr>
            <a:grpSpLocks/>
          </p:cNvGrpSpPr>
          <p:nvPr/>
        </p:nvGrpSpPr>
        <p:grpSpPr bwMode="auto">
          <a:xfrm>
            <a:off x="760413" y="1349375"/>
            <a:ext cx="1044575" cy="722313"/>
            <a:chOff x="7466352" y="698763"/>
            <a:chExt cx="1633773" cy="1130040"/>
          </a:xfrm>
        </p:grpSpPr>
        <p:sp>
          <p:nvSpPr>
            <p:cNvPr id="438" name="Rectangle 437"/>
            <p:cNvSpPr/>
            <p:nvPr/>
          </p:nvSpPr>
          <p:spPr>
            <a:xfrm>
              <a:off x="7466352" y="698763"/>
              <a:ext cx="1633773" cy="11300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25715" name="Group 390"/>
            <p:cNvGrpSpPr>
              <a:grpSpLocks/>
            </p:cNvGrpSpPr>
            <p:nvPr/>
          </p:nvGrpSpPr>
          <p:grpSpPr bwMode="auto">
            <a:xfrm>
              <a:off x="7495547" y="711962"/>
              <a:ext cx="1604578" cy="1088021"/>
              <a:chOff x="1619285" y="4028848"/>
              <a:chExt cx="2046152" cy="2170454"/>
            </a:xfrm>
          </p:grpSpPr>
          <p:cxnSp>
            <p:nvCxnSpPr>
              <p:cNvPr id="25716" name="Straight Connector 439"/>
              <p:cNvCxnSpPr>
                <a:cxnSpLocks noChangeShapeType="1"/>
              </p:cNvCxnSpPr>
              <p:nvPr/>
            </p:nvCxnSpPr>
            <p:spPr bwMode="auto">
              <a:xfrm>
                <a:off x="2137450" y="5470252"/>
                <a:ext cx="0" cy="229554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1" name="Straight Connector 440"/>
              <p:cNvCxnSpPr/>
              <p:nvPr/>
            </p:nvCxnSpPr>
            <p:spPr bwMode="auto">
              <a:xfrm>
                <a:off x="1867017" y="5151949"/>
                <a:ext cx="0" cy="54498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18" name="Straight Connector 441"/>
              <p:cNvCxnSpPr>
                <a:cxnSpLocks noChangeShapeType="1"/>
              </p:cNvCxnSpPr>
              <p:nvPr/>
            </p:nvCxnSpPr>
            <p:spPr bwMode="auto">
              <a:xfrm>
                <a:off x="2285948" y="5383033"/>
                <a:ext cx="0" cy="316773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3" name="Straight Connector 442"/>
              <p:cNvCxnSpPr/>
              <p:nvPr/>
            </p:nvCxnSpPr>
            <p:spPr bwMode="auto">
              <a:xfrm>
                <a:off x="3060686" y="5404627"/>
                <a:ext cx="0" cy="29231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20" name="Straight Connector 443"/>
              <p:cNvCxnSpPr>
                <a:cxnSpLocks noChangeShapeType="1"/>
              </p:cNvCxnSpPr>
              <p:nvPr/>
            </p:nvCxnSpPr>
            <p:spPr bwMode="auto">
              <a:xfrm rot="5400000">
                <a:off x="2739087" y="5638888"/>
                <a:ext cx="121836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5" name="Straight Connector 444"/>
              <p:cNvCxnSpPr/>
              <p:nvPr/>
            </p:nvCxnSpPr>
            <p:spPr bwMode="auto">
              <a:xfrm rot="16200000" flipH="1">
                <a:off x="1552308" y="5246085"/>
                <a:ext cx="90171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6" name="Straight Connector 445"/>
              <p:cNvCxnSpPr/>
              <p:nvPr/>
            </p:nvCxnSpPr>
            <p:spPr bwMode="auto">
              <a:xfrm>
                <a:off x="2582586" y="5092495"/>
                <a:ext cx="0" cy="60444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7" name="Straight Connector 446"/>
              <p:cNvCxnSpPr/>
              <p:nvPr/>
            </p:nvCxnSpPr>
            <p:spPr bwMode="auto">
              <a:xfrm>
                <a:off x="2484431" y="5424445"/>
                <a:ext cx="0" cy="27249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8" name="Straight Connector 447"/>
              <p:cNvCxnSpPr/>
              <p:nvPr/>
            </p:nvCxnSpPr>
            <p:spPr bwMode="auto">
              <a:xfrm>
                <a:off x="3200000" y="5018180"/>
                <a:ext cx="0" cy="67875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25" name="Straight Connector 448"/>
              <p:cNvCxnSpPr>
                <a:cxnSpLocks noChangeShapeType="1"/>
              </p:cNvCxnSpPr>
              <p:nvPr/>
            </p:nvCxnSpPr>
            <p:spPr bwMode="auto">
              <a:xfrm>
                <a:off x="2698809" y="4893613"/>
                <a:ext cx="0" cy="806194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" name="Straight Connector 449"/>
              <p:cNvCxnSpPr/>
              <p:nvPr/>
            </p:nvCxnSpPr>
            <p:spPr bwMode="auto">
              <a:xfrm>
                <a:off x="2370447" y="5018180"/>
                <a:ext cx="0" cy="67875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1" name="Straight Connector 450"/>
              <p:cNvCxnSpPr/>
              <p:nvPr/>
            </p:nvCxnSpPr>
            <p:spPr bwMode="auto">
              <a:xfrm>
                <a:off x="2956201" y="5424445"/>
                <a:ext cx="0" cy="27249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728" name="TextBox 451"/>
              <p:cNvSpPr txBox="1">
                <a:spLocks noChangeArrowheads="1"/>
              </p:cNvSpPr>
              <p:nvPr/>
            </p:nvSpPr>
            <p:spPr bwMode="auto">
              <a:xfrm>
                <a:off x="2477634" y="5815018"/>
                <a:ext cx="329452" cy="384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 i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m/z</a:t>
                </a:r>
              </a:p>
            </p:txBody>
          </p:sp>
          <p:sp>
            <p:nvSpPr>
              <p:cNvPr id="25729" name="TextBox 452"/>
              <p:cNvSpPr txBox="1">
                <a:spLocks noChangeArrowheads="1"/>
              </p:cNvSpPr>
              <p:nvPr/>
            </p:nvSpPr>
            <p:spPr bwMode="auto">
              <a:xfrm>
                <a:off x="1619285" y="4028848"/>
                <a:ext cx="2046152" cy="38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HCD FTMS2 Scan</a:t>
                </a:r>
              </a:p>
            </p:txBody>
          </p:sp>
          <p:cxnSp>
            <p:nvCxnSpPr>
              <p:cNvPr id="454" name="Straight Connector 453"/>
              <p:cNvCxnSpPr/>
              <p:nvPr/>
            </p:nvCxnSpPr>
            <p:spPr bwMode="auto">
              <a:xfrm>
                <a:off x="3462798" y="5092495"/>
                <a:ext cx="0" cy="60444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5" name="Straight Connector 454"/>
              <p:cNvCxnSpPr/>
              <p:nvPr/>
            </p:nvCxnSpPr>
            <p:spPr bwMode="auto">
              <a:xfrm>
                <a:off x="3336149" y="5449216"/>
                <a:ext cx="0" cy="24772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32" name="Straight Connector 455"/>
              <p:cNvCxnSpPr>
                <a:cxnSpLocks noChangeShapeType="1"/>
              </p:cNvCxnSpPr>
              <p:nvPr/>
            </p:nvCxnSpPr>
            <p:spPr bwMode="auto">
              <a:xfrm>
                <a:off x="1741678" y="5699806"/>
                <a:ext cx="180136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556" name="3 big green"/>
          <p:cNvSpPr/>
          <p:nvPr/>
        </p:nvSpPr>
        <p:spPr bwMode="auto">
          <a:xfrm>
            <a:off x="882650" y="6003925"/>
            <a:ext cx="139700" cy="141288"/>
          </a:xfrm>
          <a:prstGeom prst="ellipse">
            <a:avLst/>
          </a:prstGeom>
          <a:gradFill>
            <a:gsLst>
              <a:gs pos="0">
                <a:srgbClr val="B5BF00"/>
              </a:gs>
              <a:gs pos="100000">
                <a:srgbClr val="B5BF00">
                  <a:lumMod val="29000"/>
                </a:srgb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57" name="3 little blue"/>
          <p:cNvSpPr/>
          <p:nvPr/>
        </p:nvSpPr>
        <p:spPr bwMode="auto">
          <a:xfrm>
            <a:off x="981075" y="6092825"/>
            <a:ext cx="93663" cy="93663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58" name="3.4 grey ion"/>
          <p:cNvSpPr/>
          <p:nvPr/>
        </p:nvSpPr>
        <p:spPr bwMode="auto">
          <a:xfrm flipH="1">
            <a:off x="674688" y="7092950"/>
            <a:ext cx="49212" cy="5080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59" name="3 little orange"/>
          <p:cNvSpPr/>
          <p:nvPr/>
        </p:nvSpPr>
        <p:spPr bwMode="auto">
          <a:xfrm>
            <a:off x="774700" y="6024563"/>
            <a:ext cx="76200" cy="76200"/>
          </a:xfrm>
          <a:prstGeom prst="ellipse">
            <a:avLst/>
          </a:pr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0" name="3 big blue"/>
          <p:cNvSpPr/>
          <p:nvPr/>
        </p:nvSpPr>
        <p:spPr bwMode="auto">
          <a:xfrm>
            <a:off x="738188" y="6096000"/>
            <a:ext cx="117475" cy="115888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1" name="3 big orange"/>
          <p:cNvSpPr/>
          <p:nvPr/>
        </p:nvSpPr>
        <p:spPr bwMode="auto">
          <a:xfrm>
            <a:off x="850900" y="6097588"/>
            <a:ext cx="115888" cy="117475"/>
          </a:xfrm>
          <a:prstGeom prst="ellipse">
            <a:avLst/>
          </a:prstGeom>
          <a:gradFill>
            <a:gsLst>
              <a:gs pos="0">
                <a:srgbClr val="F2CB65"/>
              </a:gs>
              <a:gs pos="100000">
                <a:srgbClr val="EF82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2" name="3.3 grey ion"/>
          <p:cNvSpPr/>
          <p:nvPr/>
        </p:nvSpPr>
        <p:spPr bwMode="auto">
          <a:xfrm>
            <a:off x="804863" y="6210300"/>
            <a:ext cx="122237" cy="12065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3" name="3 little green"/>
          <p:cNvSpPr/>
          <p:nvPr/>
        </p:nvSpPr>
        <p:spPr bwMode="auto">
          <a:xfrm>
            <a:off x="811213" y="6165850"/>
            <a:ext cx="69850" cy="69850"/>
          </a:xfrm>
          <a:prstGeom prst="ellipse">
            <a:avLst/>
          </a:prstGeom>
          <a:gradFill>
            <a:gsLst>
              <a:gs pos="0">
                <a:srgbClr val="B5BF00"/>
              </a:gs>
              <a:gs pos="100000">
                <a:srgbClr val="B5BF00">
                  <a:lumMod val="29000"/>
                </a:srgb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4" name="3 tiny blue"/>
          <p:cNvSpPr/>
          <p:nvPr/>
        </p:nvSpPr>
        <p:spPr bwMode="auto">
          <a:xfrm>
            <a:off x="838200" y="6062663"/>
            <a:ext cx="46038" cy="4445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5" name="3.1 grey ion"/>
          <p:cNvSpPr/>
          <p:nvPr/>
        </p:nvSpPr>
        <p:spPr bwMode="auto">
          <a:xfrm>
            <a:off x="681038" y="6040438"/>
            <a:ext cx="79375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6" name="3.5 grey ion"/>
          <p:cNvSpPr/>
          <p:nvPr/>
        </p:nvSpPr>
        <p:spPr bwMode="auto">
          <a:xfrm>
            <a:off x="927100" y="5988050"/>
            <a:ext cx="77788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7" name="3.2 grey ion"/>
          <p:cNvSpPr/>
          <p:nvPr/>
        </p:nvSpPr>
        <p:spPr bwMode="auto">
          <a:xfrm>
            <a:off x="946150" y="6154738"/>
            <a:ext cx="77788" cy="7937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72000"/>
                  <a:lumOff val="28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8" name="3.7 red frag 1"/>
          <p:cNvSpPr>
            <a:spLocks noChangeAspect="1"/>
          </p:cNvSpPr>
          <p:nvPr/>
        </p:nvSpPr>
        <p:spPr bwMode="auto">
          <a:xfrm>
            <a:off x="4886325" y="3565525"/>
            <a:ext cx="63500" cy="63500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69" name="3.6 red frag 1"/>
          <p:cNvSpPr>
            <a:spLocks noChangeAspect="1"/>
          </p:cNvSpPr>
          <p:nvPr/>
        </p:nvSpPr>
        <p:spPr bwMode="auto">
          <a:xfrm>
            <a:off x="4922838" y="3584575"/>
            <a:ext cx="53975" cy="55563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0" name="3.5 red frag 1"/>
          <p:cNvSpPr>
            <a:spLocks noChangeAspect="1"/>
          </p:cNvSpPr>
          <p:nvPr/>
        </p:nvSpPr>
        <p:spPr bwMode="auto">
          <a:xfrm>
            <a:off x="4913313" y="3600450"/>
            <a:ext cx="82550" cy="82550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1" name="3.4 red frag 1"/>
          <p:cNvSpPr>
            <a:spLocks noChangeAspect="1"/>
          </p:cNvSpPr>
          <p:nvPr/>
        </p:nvSpPr>
        <p:spPr bwMode="auto">
          <a:xfrm>
            <a:off x="4897438" y="3535363"/>
            <a:ext cx="63500" cy="63500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2" name="3.3 red frag 1"/>
          <p:cNvSpPr>
            <a:spLocks noChangeAspect="1"/>
          </p:cNvSpPr>
          <p:nvPr/>
        </p:nvSpPr>
        <p:spPr bwMode="auto">
          <a:xfrm>
            <a:off x="4914900" y="3552825"/>
            <a:ext cx="82550" cy="82550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3" name="3.2 red frag 1"/>
          <p:cNvSpPr>
            <a:spLocks noChangeAspect="1"/>
          </p:cNvSpPr>
          <p:nvPr/>
        </p:nvSpPr>
        <p:spPr bwMode="auto">
          <a:xfrm>
            <a:off x="4962525" y="3594100"/>
            <a:ext cx="53975" cy="55563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4" name="3.1 red frag 1 KEEP"/>
          <p:cNvSpPr>
            <a:spLocks noChangeAspect="1"/>
          </p:cNvSpPr>
          <p:nvPr/>
        </p:nvSpPr>
        <p:spPr bwMode="auto">
          <a:xfrm>
            <a:off x="4887913" y="3567113"/>
            <a:ext cx="82550" cy="8255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5" name="3.1 red starter - X"/>
          <p:cNvSpPr>
            <a:spLocks noChangeAspect="1"/>
          </p:cNvSpPr>
          <p:nvPr/>
        </p:nvSpPr>
        <p:spPr bwMode="auto">
          <a:xfrm>
            <a:off x="679450" y="6162675"/>
            <a:ext cx="63500" cy="635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6" name="3.3 red starter - X"/>
          <p:cNvSpPr>
            <a:spLocks noChangeAspect="1"/>
          </p:cNvSpPr>
          <p:nvPr/>
        </p:nvSpPr>
        <p:spPr bwMode="auto">
          <a:xfrm>
            <a:off x="950913" y="6062663"/>
            <a:ext cx="63500" cy="635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7" name="3.2 red starter - X"/>
          <p:cNvSpPr>
            <a:spLocks noChangeAspect="1"/>
          </p:cNvSpPr>
          <p:nvPr/>
        </p:nvSpPr>
        <p:spPr bwMode="auto">
          <a:xfrm>
            <a:off x="836613" y="6011863"/>
            <a:ext cx="63500" cy="650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8" name="3.5 frag 2"/>
          <p:cNvSpPr>
            <a:spLocks noChangeAspect="1"/>
          </p:cNvSpPr>
          <p:nvPr/>
        </p:nvSpPr>
        <p:spPr bwMode="auto">
          <a:xfrm>
            <a:off x="5478463" y="3044825"/>
            <a:ext cx="65087" cy="63500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79" name="3.4 frag 2"/>
          <p:cNvSpPr>
            <a:spLocks noChangeAspect="1"/>
          </p:cNvSpPr>
          <p:nvPr/>
        </p:nvSpPr>
        <p:spPr bwMode="auto">
          <a:xfrm>
            <a:off x="5529263" y="3070225"/>
            <a:ext cx="65087" cy="63500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00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80" name="3.3 frag 2"/>
          <p:cNvSpPr>
            <a:spLocks noChangeAspect="1"/>
          </p:cNvSpPr>
          <p:nvPr/>
        </p:nvSpPr>
        <p:spPr bwMode="auto">
          <a:xfrm>
            <a:off x="5529263" y="3114675"/>
            <a:ext cx="65087" cy="635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581" name="3.2 frag 2"/>
          <p:cNvSpPr>
            <a:spLocks noChangeAspect="1"/>
          </p:cNvSpPr>
          <p:nvPr/>
        </p:nvSpPr>
        <p:spPr bwMode="auto">
          <a:xfrm>
            <a:off x="5489575" y="3073400"/>
            <a:ext cx="73025" cy="74613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0000"/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grpSp>
        <p:nvGrpSpPr>
          <p:cNvPr id="10" name="scan:HCD MS3 CID Scan"/>
          <p:cNvGrpSpPr>
            <a:grpSpLocks/>
          </p:cNvGrpSpPr>
          <p:nvPr/>
        </p:nvGrpSpPr>
        <p:grpSpPr bwMode="auto">
          <a:xfrm>
            <a:off x="1265238" y="2106613"/>
            <a:ext cx="1044575" cy="722312"/>
            <a:chOff x="7466352" y="698763"/>
            <a:chExt cx="1633773" cy="1130040"/>
          </a:xfrm>
        </p:grpSpPr>
        <p:sp>
          <p:nvSpPr>
            <p:cNvPr id="583" name="Rectangle 582"/>
            <p:cNvSpPr/>
            <p:nvPr/>
          </p:nvSpPr>
          <p:spPr>
            <a:xfrm>
              <a:off x="7466352" y="698763"/>
              <a:ext cx="1633773" cy="11300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25696" name="Group 390"/>
            <p:cNvGrpSpPr>
              <a:grpSpLocks/>
            </p:cNvGrpSpPr>
            <p:nvPr/>
          </p:nvGrpSpPr>
          <p:grpSpPr bwMode="auto">
            <a:xfrm>
              <a:off x="7495547" y="711962"/>
              <a:ext cx="1604578" cy="1088021"/>
              <a:chOff x="1619285" y="4028848"/>
              <a:chExt cx="2046152" cy="2170454"/>
            </a:xfrm>
          </p:grpSpPr>
          <p:cxnSp>
            <p:nvCxnSpPr>
              <p:cNvPr id="25697" name="Straight Connector 586"/>
              <p:cNvCxnSpPr>
                <a:cxnSpLocks noChangeShapeType="1"/>
              </p:cNvCxnSpPr>
              <p:nvPr/>
            </p:nvCxnSpPr>
            <p:spPr bwMode="auto">
              <a:xfrm>
                <a:off x="3145315" y="5470252"/>
                <a:ext cx="0" cy="229554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8" name="Straight Connector 587"/>
              <p:cNvCxnSpPr/>
              <p:nvPr/>
            </p:nvCxnSpPr>
            <p:spPr bwMode="auto">
              <a:xfrm>
                <a:off x="2256463" y="4795230"/>
                <a:ext cx="0" cy="90171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699" name="Straight Connector 588"/>
              <p:cNvCxnSpPr>
                <a:cxnSpLocks noChangeShapeType="1"/>
              </p:cNvCxnSpPr>
              <p:nvPr/>
            </p:nvCxnSpPr>
            <p:spPr bwMode="auto">
              <a:xfrm>
                <a:off x="3440543" y="5383033"/>
                <a:ext cx="0" cy="316773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2" name="Straight Connector 591"/>
              <p:cNvCxnSpPr/>
              <p:nvPr/>
            </p:nvCxnSpPr>
            <p:spPr bwMode="auto">
              <a:xfrm>
                <a:off x="3060686" y="5404626"/>
                <a:ext cx="0" cy="29231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01" name="Straight Connector 592"/>
              <p:cNvCxnSpPr>
                <a:cxnSpLocks noChangeShapeType="1"/>
              </p:cNvCxnSpPr>
              <p:nvPr/>
            </p:nvCxnSpPr>
            <p:spPr bwMode="auto">
              <a:xfrm rot="5400000">
                <a:off x="3171466" y="5638888"/>
                <a:ext cx="121836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" name="Straight Connector 593"/>
              <p:cNvCxnSpPr/>
              <p:nvPr/>
            </p:nvCxnSpPr>
            <p:spPr bwMode="auto">
              <a:xfrm>
                <a:off x="2645910" y="5414535"/>
                <a:ext cx="0" cy="28240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5" name="Straight Connector 594"/>
              <p:cNvCxnSpPr/>
              <p:nvPr/>
            </p:nvCxnSpPr>
            <p:spPr bwMode="auto">
              <a:xfrm>
                <a:off x="1962004" y="5092497"/>
                <a:ext cx="0" cy="60444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6" name="Straight Connector 595"/>
              <p:cNvCxnSpPr/>
              <p:nvPr/>
            </p:nvCxnSpPr>
            <p:spPr bwMode="auto">
              <a:xfrm>
                <a:off x="2484431" y="5424444"/>
                <a:ext cx="0" cy="272497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7" name="Straight Connector 596"/>
              <p:cNvCxnSpPr/>
              <p:nvPr/>
            </p:nvCxnSpPr>
            <p:spPr bwMode="auto">
              <a:xfrm>
                <a:off x="2737730" y="5018179"/>
                <a:ext cx="0" cy="67876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06" name="Straight Connector 597"/>
              <p:cNvCxnSpPr>
                <a:cxnSpLocks noChangeShapeType="1"/>
              </p:cNvCxnSpPr>
              <p:nvPr/>
            </p:nvCxnSpPr>
            <p:spPr bwMode="auto">
              <a:xfrm>
                <a:off x="1851203" y="4893613"/>
                <a:ext cx="0" cy="806194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9" name="Straight Connector 598"/>
              <p:cNvCxnSpPr/>
              <p:nvPr/>
            </p:nvCxnSpPr>
            <p:spPr bwMode="auto">
              <a:xfrm>
                <a:off x="3355146" y="5295628"/>
                <a:ext cx="0" cy="40131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0" name="Straight Connector 599"/>
              <p:cNvCxnSpPr/>
              <p:nvPr/>
            </p:nvCxnSpPr>
            <p:spPr bwMode="auto">
              <a:xfrm>
                <a:off x="2956201" y="5424444"/>
                <a:ext cx="0" cy="272497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709" name="TextBox 600"/>
              <p:cNvSpPr txBox="1">
                <a:spLocks noChangeArrowheads="1"/>
              </p:cNvSpPr>
              <p:nvPr/>
            </p:nvSpPr>
            <p:spPr bwMode="auto">
              <a:xfrm>
                <a:off x="2477634" y="5815018"/>
                <a:ext cx="329452" cy="384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 i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m/z</a:t>
                </a:r>
              </a:p>
            </p:txBody>
          </p:sp>
          <p:sp>
            <p:nvSpPr>
              <p:cNvPr id="25710" name="TextBox 601"/>
              <p:cNvSpPr txBox="1">
                <a:spLocks noChangeArrowheads="1"/>
              </p:cNvSpPr>
              <p:nvPr/>
            </p:nvSpPr>
            <p:spPr bwMode="auto">
              <a:xfrm>
                <a:off x="1619285" y="4028848"/>
                <a:ext cx="2046152" cy="38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HCD FTMS3 Scan</a:t>
                </a:r>
              </a:p>
            </p:txBody>
          </p:sp>
          <p:cxnSp>
            <p:nvCxnSpPr>
              <p:cNvPr id="603" name="Straight Connector 602"/>
              <p:cNvCxnSpPr/>
              <p:nvPr/>
            </p:nvCxnSpPr>
            <p:spPr bwMode="auto">
              <a:xfrm>
                <a:off x="2386279" y="5092497"/>
                <a:ext cx="0" cy="60444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4" name="Straight Connector 603"/>
              <p:cNvCxnSpPr/>
              <p:nvPr/>
            </p:nvCxnSpPr>
            <p:spPr bwMode="auto">
              <a:xfrm>
                <a:off x="2858047" y="5449218"/>
                <a:ext cx="0" cy="24772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13" name="Straight Connector 604"/>
              <p:cNvCxnSpPr>
                <a:cxnSpLocks noChangeShapeType="1"/>
              </p:cNvCxnSpPr>
              <p:nvPr/>
            </p:nvCxnSpPr>
            <p:spPr bwMode="auto">
              <a:xfrm>
                <a:off x="1741678" y="5699806"/>
                <a:ext cx="180136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69" name="2.7 red frag 1"/>
          <p:cNvSpPr>
            <a:spLocks noChangeAspect="1"/>
          </p:cNvSpPr>
          <p:nvPr/>
        </p:nvSpPr>
        <p:spPr bwMode="auto">
          <a:xfrm>
            <a:off x="4886325" y="3565525"/>
            <a:ext cx="63500" cy="63500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70" name="2.6 red frag 1"/>
          <p:cNvSpPr>
            <a:spLocks noChangeAspect="1"/>
          </p:cNvSpPr>
          <p:nvPr/>
        </p:nvSpPr>
        <p:spPr bwMode="auto">
          <a:xfrm>
            <a:off x="4922838" y="3584575"/>
            <a:ext cx="53975" cy="55563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71" name="2.5 red frag 1"/>
          <p:cNvSpPr>
            <a:spLocks noChangeAspect="1"/>
          </p:cNvSpPr>
          <p:nvPr/>
        </p:nvSpPr>
        <p:spPr bwMode="auto">
          <a:xfrm>
            <a:off x="4913313" y="3600450"/>
            <a:ext cx="82550" cy="82550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72" name="2.4 red frag 1"/>
          <p:cNvSpPr>
            <a:spLocks noChangeAspect="1"/>
          </p:cNvSpPr>
          <p:nvPr/>
        </p:nvSpPr>
        <p:spPr bwMode="auto">
          <a:xfrm>
            <a:off x="4897438" y="3535363"/>
            <a:ext cx="63500" cy="63500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73" name="2.3 red frag 1"/>
          <p:cNvSpPr>
            <a:spLocks noChangeAspect="1"/>
          </p:cNvSpPr>
          <p:nvPr/>
        </p:nvSpPr>
        <p:spPr bwMode="auto">
          <a:xfrm>
            <a:off x="4914900" y="3552825"/>
            <a:ext cx="82550" cy="82550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74" name="2.2 red frag 1"/>
          <p:cNvSpPr>
            <a:spLocks noChangeAspect="1"/>
          </p:cNvSpPr>
          <p:nvPr/>
        </p:nvSpPr>
        <p:spPr bwMode="auto">
          <a:xfrm>
            <a:off x="4962525" y="3594100"/>
            <a:ext cx="53975" cy="55563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378" name="2.1 red frag 1"/>
          <p:cNvSpPr>
            <a:spLocks noChangeAspect="1"/>
          </p:cNvSpPr>
          <p:nvPr/>
        </p:nvSpPr>
        <p:spPr bwMode="auto">
          <a:xfrm>
            <a:off x="4887913" y="3567113"/>
            <a:ext cx="82550" cy="8255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195" name="2.1 red starter - X"/>
          <p:cNvSpPr>
            <a:spLocks noChangeAspect="1"/>
          </p:cNvSpPr>
          <p:nvPr/>
        </p:nvSpPr>
        <p:spPr bwMode="auto">
          <a:xfrm>
            <a:off x="679450" y="6162675"/>
            <a:ext cx="63500" cy="635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194" name="2.3 red starter - X"/>
          <p:cNvSpPr>
            <a:spLocks noChangeAspect="1"/>
          </p:cNvSpPr>
          <p:nvPr/>
        </p:nvSpPr>
        <p:spPr bwMode="auto">
          <a:xfrm>
            <a:off x="950913" y="6062663"/>
            <a:ext cx="63500" cy="635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sp>
        <p:nvSpPr>
          <p:cNvPr id="196" name="2.2 red starter - X"/>
          <p:cNvSpPr>
            <a:spLocks noChangeAspect="1"/>
          </p:cNvSpPr>
          <p:nvPr/>
        </p:nvSpPr>
        <p:spPr bwMode="auto">
          <a:xfrm>
            <a:off x="836613" y="6011863"/>
            <a:ext cx="63500" cy="650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24" charset="0"/>
              <a:ea typeface="ＭＳ Ｐゴシック" pitchFamily="100" charset="-128"/>
            </a:endParaRPr>
          </a:p>
        </p:txBody>
      </p:sp>
      <p:pic>
        <p:nvPicPr>
          <p:cNvPr id="2569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7925" y="5807075"/>
            <a:ext cx="904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447" y="3794800"/>
            <a:ext cx="3020816" cy="28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7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33333E-6 C 0.00139 -0.00254 0.0033 -0.01134 0.00868 -0.01481 C 0.0151 -0.02407 0.02413 -0.03495 0.03889 -0.05555 C 0.04115 -0.09652 0.03976 -0.21527 0.03958 -0.24027 C 0.03941 -0.26527 0.04531 -0.28333 0.05573 -0.29514 C 0.06806 -0.3074 0.08351 -0.3118 0.11372 -0.31342 C 0.1658 -0.31597 0.3283 -0.31458 0.34149 -0.31458 C 0.35469 -0.31458 0.37483 -0.3118 0.39149 -0.32037 C 0.40816 -0.32893 0.51667 -0.45208 0.51649 -0.45277 L 0.4401 -0.36759 L 0.49149 -0.42453 L 0.46979 -0.39606 " pathEditMode="relative" rAng="0" ptsTypes="fffsssssAAAf">
                                      <p:cBhvr>
                                        <p:cTn id="6" dur="67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2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17 -2.59259E-6 C -0.00035 -0.0074 -0.00052 -0.01111 -0.00087 -0.02199 C 0.00434 -0.03264 0.01059 -0.03727 0.03125 -0.06435 C 0.03351 -0.10532 0.0316 -0.22477 0.03142 -0.24977 C 0.03125 -0.27477 0.03715 -0.29282 0.04757 -0.30463 C 0.0599 -0.3169 0.07535 -0.32129 0.10556 -0.32291 C 0.15764 -0.32546 0.31753 -0.32407 0.33073 -0.32407 C 0.34392 -0.32407 0.36458 -0.32176 0.38385 -0.33009 C 0.40312 -0.33842 0.50851 -0.46157 0.50833 -0.46227 L 0.43299 -0.37754 L 0.48385 -0.43449 L 0.46302 -0.40648 " pathEditMode="relative" rAng="0" ptsTypes="fffsssssAAAf">
                                      <p:cBhvr>
                                        <p:cTn id="8" dur="66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9" y="-23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0017 0.00046 C -0.00017 0.00069 0.0059 -0.01273 0.01198 -0.02593 C 0.01927 -0.03704 0.03021 -0.04676 0.04375 -0.06667 C 0.04601 -0.10764 0.04462 -0.22708 0.04444 -0.25208 C 0.04427 -0.27708 0.05017 -0.29514 0.06059 -0.30695 C 0.07292 -0.31921 0.08837 -0.32361 0.11858 -0.32523 C 0.17066 -0.32778 0.33229 -0.32639 0.34549 -0.32639 C 0.35868 -0.32639 0.37604 -0.32384 0.39757 -0.33287 C 0.4191 -0.3419 0.52153 -0.46389 0.52135 -0.46458 L 0.44601 -0.38056 L 0.49792 -0.43773 L 0.47083 -0.40301 " pathEditMode="relative" rAng="0" ptsTypes="affsssssAAAa">
                                      <p:cBhvr>
                                        <p:cTn id="10" dur="65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6" y="-232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52 0.00023 C 0.01146 -0.00625 0.02361 -0.01273 0.02361 -0.0125 C 0.03281 -0.02176 0.03594 -0.02824 0.05434 -0.05393 C 0.0566 -0.09491 0.05504 -0.21366 0.05486 -0.23866 C 0.05469 -0.26366 0.06059 -0.28171 0.07101 -0.29352 C 0.08334 -0.30579 0.09879 -0.31018 0.129 -0.3118 C 0.18108 -0.31435 0.34271 -0.31273 0.35591 -0.31273 C 0.3691 -0.31273 0.39167 -0.30995 0.41042 -0.32037 C 0.42917 -0.33079 0.53195 -0.45046 0.53177 -0.45116 L 0.45591 -0.36574 L 0.50834 -0.42199 L 0.48594 -0.39768 " pathEditMode="relative" rAng="0" ptsTypes="fffsssssAAAf">
                                      <p:cBhvr>
                                        <p:cTn id="12" dur="6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-225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59259E-6 C 0.00468 -0.00278 0.01649 -0.01644 0.02517 -0.02616 C 0.03264 -0.03635 0.03889 -0.04121 0.05659 -0.06736 C 0.05711 -0.10857 0.05694 -0.22639 0.05677 -0.25139 C 0.05659 -0.27639 0.0625 -0.29514 0.07291 -0.30695 C 0.08524 -0.31922 0.09861 -0.32385 0.12882 -0.32547 C 0.1809 -0.32801 0.34479 -0.32616 0.35798 -0.32616 C 0.37118 -0.32616 0.39045 -0.32361 0.40972 -0.33264 C 0.42899 -0.34167 0.53368 -0.46389 0.53385 -0.46435 L 0.45816 -0.37917 L 0.51059 -0.43681 L 0.49045 -0.41181 " pathEditMode="relative" rAng="0" ptsTypes="fffsssssAAAf">
                                      <p:cBhvr>
                                        <p:cTn id="14" dur="67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4" y="-232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94444E-6 -1.85185E-6 C 0.00885 -0.01458 0.00989 -0.01666 0.01979 -0.03333 C 0.0283 -0.0456 0.03333 -0.05116 0.05104 -0.07407 C 0.0533 -0.11504 0.05156 -0.23379 0.05139 -0.25879 C 0.05121 -0.28379 0.05712 -0.30185 0.06753 -0.31366 C 0.07986 -0.32592 0.09531 -0.33032 0.12552 -0.33194 C 0.1776 -0.33449 0.33889 -0.3331 0.35208 -0.3331 C 0.36528 -0.3331 0.38125 -0.33032 0.40573 -0.34004 C 0.43021 -0.34977 0.52847 -0.4706 0.5283 -0.47129 L 0.45312 -0.38657 L 0.50625 -0.4456 L 0.47448 -0.40671 " pathEditMode="relative" rAng="0" ptsTypes="fffsssssAAAf">
                                      <p:cBhvr>
                                        <p:cTn id="16" dur="66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24" y="-235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7 C 0.00399 -0.00208 0.00955 -0.00625 0.01823 -0.01597 C 0.0257 -0.02616 0.03142 -0.03102 0.04913 -0.05717 C 0.04965 -0.09838 0.05 -0.20903 0.04983 -0.23403 C 0.04965 -0.25903 0.05347 -0.28796 0.06754 -0.29861 C 0.0816 -0.30926 0.08698 -0.31319 0.11719 -0.31481 C 0.16927 -0.31736 0.33715 -0.3162 0.35017 -0.3162 C 0.36354 -0.3162 0.38299 -0.3125 0.40434 -0.32291 C 0.4257 -0.33333 0.52535 -0.45671 0.52587 -0.45648 L 0.45313 -0.36805 L 0.50938 -0.42731 L 0.47708 -0.39514 " pathEditMode="relative" rAng="0" ptsTypes="fffsssssAAAf">
                                      <p:cBhvr>
                                        <p:cTn id="18" dur="67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228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44444E-6 4.81481E-6 C 0.00452 -0.00278 0.02327 -0.01875 0.03195 -0.02848 C 0.03941 -0.03866 0.04566 -0.04399 0.06337 -0.07014 C 0.06389 -0.11135 0.06389 -0.22825 0.06372 -0.25325 C 0.06355 -0.27825 0.06945 -0.29769 0.07987 -0.3095 C 0.09219 -0.32176 0.1007 -0.32686 0.13091 -0.32848 C 0.18299 -0.33102 0.35226 -0.32894 0.36528 -0.32894 C 0.37848 -0.32894 0.39862 -0.32616 0.42049 -0.33681 C 0.44237 -0.34746 0.54063 -0.46968 0.54115 -0.46945 L 0.46632 -0.38403 L 0.52171 -0.44075 L 0.49028 -0.40672 " pathEditMode="relative" rAng="0" ptsTypes="fffsssssAAAf">
                                      <p:cBhvr>
                                        <p:cTn id="20" dur="66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9" y="-234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024 C 0.0007 -0.0037 -0.00017 -0.0125 0.00608 -0.02314 C 0.01355 -0.03333 0.01928 -0.0375 0.03698 -0.06365 C 0.0375 -0.10486 0.0375 -0.22245 0.03733 -0.24745 C 0.03716 -0.27245 0.04184 -0.29051 0.05226 -0.30231 C 0.06459 -0.31458 0.07466 -0.32037 0.10487 -0.32199 C 0.15695 -0.32453 0.32483 -0.32245 0.33785 -0.32245 C 0.35105 -0.32245 0.37396 -0.31967 0.39063 -0.3287 C 0.4073 -0.33773 0.51146 -0.4618 0.51441 -0.46435 L 0.43473 -0.37476 L 0.49046 -0.43726 L 0.46146 -0.40185 " pathEditMode="relative" rAng="0" ptsTypes="tffsssssAAAt">
                                      <p:cBhvr>
                                        <p:cTn id="22" dur="67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232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59259E-6 C 0.00278 -0.00116 0.0092 0.00069 0.01736 -0.00741 C 0.0276 -0.02014 0.0309 -0.02246 0.04861 -0.04861 C 0.04913 -0.08982 0.04913 -0.19977 0.04896 -0.22477 C 0.04878 -0.24977 0.0533 -0.27547 0.06371 -0.28727 C 0.07604 -0.29954 0.08177 -0.3051 0.11198 -0.30672 C 0.16406 -0.30926 0.33524 -0.30741 0.34826 -0.30741 C 0.36146 -0.30741 0.38455 -0.30417 0.40608 -0.31528 C 0.4276 -0.32639 0.52517 -0.44885 0.52691 -0.45047 L 0.4493 -0.35972 L 0.50382 -0.41991 L 0.47535 -0.38472 " pathEditMode="relative" rAng="0" ptsTypes="affsssssAAAa">
                                      <p:cBhvr>
                                        <p:cTn id="24" dur="67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-2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47 L 0.03316 -0.01459 L 0.06476 -0.05625 L 0.06476 -0.23704 L 0.06615 -0.26227 " pathEditMode="relative" rAng="0" ptsTypes="AAAAA">
                                      <p:cBhvr>
                                        <p:cTn id="26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-131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615 -0.26226 L 0.08647 -0.46365 " pathEditMode="relative" ptsTypes="AA">
                                      <p:cBhvr>
                                        <p:cTn id="2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23 L 0.00469 -0.03194 L 0.03611 -0.07361 L 0.03594 -0.2537 L 0.03733 -0.27893 " pathEditMode="relative" rAng="0" ptsTypes="AAAAA">
                                      <p:cBhvr>
                                        <p:cTn id="33" dur="11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393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3733 -0.27894 L 0.02483 -0.45741 " pathEditMode="relative" rAng="0" ptsTypes="AA">
                                      <p:cBhvr>
                                        <p:cTn id="35" dur="9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893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092 L 0.01823 -0.0426 L 0.04913 -0.08473 L 0.04896 -0.26482 L 0.05035 -0.29005 " pathEditMode="relative" rAng="0" ptsTypes="AAAAA">
                                      <p:cBhvr>
                                        <p:cTn id="40" dur="9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1456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5035 -0.28981 L 0.05243 -0.48079 " pathEditMode="relative" rAng="0" ptsTypes="AA">
                                      <p:cBhvr>
                                        <p:cTn id="42" dur="9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95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23 L 0.03611 -0.04167 L 0.06719 -0.08334 L 0.06719 -0.26343 L 0.06858 -0.28866 " pathEditMode="relative" rAng="0" ptsTypes="AAAAA">
                                      <p:cBhvr>
                                        <p:cTn id="47" dur="11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1442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6858 -0.28842 L 0.04844 -0.4303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710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L 0.00746 -0.00787 L 0.03819 -0.04954 L 0.03802 -0.22917 L 0.03941 -0.2544 " pathEditMode="relative" rAng="0" ptsTypes="AAAAA">
                                      <p:cBhvr>
                                        <p:cTn id="54" dur="11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1270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3941 -0.2544 L 0.05 -0.42083 " pathEditMode="relative" rAng="0" ptsTypes="AA">
                                      <p:cBhvr>
                                        <p:cTn id="56" dur="11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833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61" presetID="0" presetClass="path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79 -0.39606 L 0.44219 -0.36551 C 0.42882 -0.35532 0.40608 -0.30972 0.38958 -0.33472 C 0.37483 -0.35995 0.35208 -0.47777 0.34323 -0.51527 L 0.32865 -0.55347 " pathEditMode="relative" rAng="0" ptsTypes="AasAA">
                                      <p:cBhvr>
                                        <p:cTn id="62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356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40648 L 0.43542 -0.37592 C 0.42187 -0.36551 0.39774 -0.3206 0.38142 -0.34467 C 0.36667 -0.3699 0.34583 -0.48356 0.33715 -0.52106 L 0.31997 -0.56134 " pathEditMode="relative" rAng="0" ptsTypes="AasAA">
                                      <p:cBhvr>
                                        <p:cTn id="64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344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-0.40301 L 0.44323 -0.37245 C 0.43038 -0.3632 0.40955 -0.32199 0.39392 -0.34722 C 0.37917 -0.37245 0.35851 -0.48704 0.34913 -0.52361 L 0.33299 -0.56458 " pathEditMode="relative" rAng="0" ptsTypes="AasAA">
                                      <p:cBhvr>
                                        <p:cTn id="66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-402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94 -0.39768 L 0.45834 -0.36713 C 0.44514 -0.35625 0.42275 -0.30833 0.40643 -0.33217 C 0.39167 -0.35741 0.3691 -0.47245 0.36007 -0.51065 L 0.34341 -0.55092 " pathEditMode="relative" rAng="0" ptsTypes="AasAA">
                                      <p:cBhvr>
                                        <p:cTn id="68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319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45 -0.41181 L 0.46284 -0.38125 C 0.4493 -0.36991 0.42517 -0.32107 0.40868 -0.34422 C 0.39392 -0.36945 0.3717 -0.48125 0.36336 -0.51991 L 0.34618 -0.56644 " pathEditMode="relative" rAng="0" ptsTypes="AasAA">
                                      <p:cBhvr>
                                        <p:cTn id="70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-319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448 -0.40671 L 0.44687 -0.37616 C 0.43472 -0.36736 0.41597 -0.3287 0.40121 -0.35393 C 0.38646 -0.37916 0.36892 -0.48935 0.35781 -0.52754 L 0.34114 -0.5706 " pathEditMode="relative" rAng="0" ptsTypes="AasAA">
                                      <p:cBhvr>
                                        <p:cTn id="72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430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708 -0.39514  L 0.44948 -0.36458  C 0.43681 -0.35486  0.41649 -0.31065  0.4007 -0.33611  C 0.38594 -0.36134  0.36389 -0.4794  0.35434 -0.51666  L 0.3382 -0.55416" pathEditMode="relative" rAng="0" ptsTypes="AasAA">
                                      <p:cBhvr>
                                        <p:cTn id="74" dur="7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-372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28 -0.40675 L 0.46268 -0.37621 C 0.44948 -0.36719 0.42691 -0.32808 0.41146 -0.35215 C 0.39671 -0.37737 0.38021 -0.48565 0.3698 -0.52082 L 0.35313 -0.56686 " pathEditMode="relative" rAng="0" ptsTypes="AasAA">
                                      <p:cBhvr>
                                        <p:cTn id="76" dur="7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407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46 -0.40185 L 0.43386 -0.37129 C 0.42153 -0.36134 0.40261 -0.31759 0.3875 -0.34189 C 0.37275 -0.36713 0.35313 -0.48032 0.34323 -0.51759 L 0.32553 -0.55995 " pathEditMode="relative" rAng="0" ptsTypes="AasAA">
                                      <p:cBhvr>
                                        <p:cTn id="78" dur="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-370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35 -0.38472 L 0.44774 -0.35417 C 0.43489 -0.34468 0.41423 -0.30301 0.39878 -0.32755 C 0.38403 -0.35278 0.36528 -0.46644 0.35451 -0.50185 L 0.33889 -0.54491 " pathEditMode="relative" rAng="0" ptsTypes="AasAA">
                                      <p:cBhvr>
                                        <p:cTn id="80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393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18" dur="5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20" dur="5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2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30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38" dur="4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40" dur="4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48" dur="45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150" dur="45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9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33333E-6 C 0.00139 -0.00254 0.0033 -0.01134 0.00868 -0.01481 C 0.0151 -0.02407 0.02413 -0.03495 0.03889 -0.05555 C 0.04115 -0.09652 0.03976 -0.21527 0.03958 -0.24027 C 0.03941 -0.26527 0.04531 -0.28333 0.05573 -0.29514 C 0.06806 -0.3074 0.08351 -0.3118 0.11372 -0.31342 C 0.1658 -0.31597 0.17031 -0.31481 0.20833 -0.31504 " pathEditMode="relative" rAng="0" ptsTypes="fffsssf">
                                      <p:cBhvr>
                                        <p:cTn id="198" dur="37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581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-2.59259E-6 C -0.00035 -0.0074 -0.00052 -0.01111 -0.00087 -0.02199 C 0.00434 -0.03264 0.01059 -0.03727 0.03125 -0.06435 C 0.03351 -0.10532 0.0316 -0.22477 0.03142 -0.24977 C 0.03125 -0.27477 0.03715 -0.29282 0.04757 -0.30463 C 0.0599 -0.3169 0.07535 -0.32129 0.10556 -0.32291 C 0.15764 -0.32546 0.16858 -0.32453 0.20608 -0.32477 " pathEditMode="relative" rAng="0" ptsTypes="fffsssf">
                                      <p:cBhvr>
                                        <p:cTn id="203" dur="3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16273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0" presetClass="path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0.00017 0.00046 C -0.00017 0.00069 0.0059 -0.01273 0.01198 -0.02593 C 0.01927 -0.03704 0.03021 -0.04676 0.04375 -0.06667 C 0.04601 -0.10764 0.04462 -0.22708 0.04444 -0.25208 C 0.04427 -0.27708 0.05017 -0.29514 0.06059 -0.30695 C 0.07292 -0.31921 0.08837 -0.32361 0.11858 -0.32523 C 0.17066 -0.32778 0.1993 -0.32616 0.22049 -0.32639 " pathEditMode="relative" rAng="0" ptsTypes="affsssa">
                                      <p:cBhvr>
                                        <p:cTn id="208" dur="34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16412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0" presetClass="pat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52 0.00023 C 0.01146 -0.00625 0.02361 -0.01273 0.02361 -0.0125 C 0.03281 -0.02176 0.03594 -0.02824 0.05434 -0.05393 C 0.0566 -0.09491 0.05504 -0.21366 0.05486 -0.23866 C 0.05469 -0.26366 0.06059 -0.28171 0.07101 -0.29352 C 0.08334 -0.30579 0.09879 -0.31018 0.129 -0.3118 C 0.18108 -0.31435 0.19236 -0.31296 0.23021 -0.31319 " pathEditMode="relative" rAng="0" ptsTypes="fffsssf">
                                      <p:cBhvr>
                                        <p:cTn id="213" dur="3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0" presetClass="pat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7 2.59259E-6 C 0.00468 -0.00278 0.01649 -0.01644 0.02517 -0.02616 C 0.03264 -0.03635 0.03889 -0.04121 0.05659 -0.06736 C 0.05711 -0.10857 0.05694 -0.22639 0.05677 -0.25139 C 0.05659 -0.27639 0.0625 -0.29514 0.07291 -0.30695 C 0.08524 -0.31922 0.09861 -0.32385 0.12882 -0.32547 C 0.1809 -0.32801 0.18819 -0.32709 0.22639 -0.32709 " pathEditMode="relative" rAng="0" ptsTypes="fffsssf">
                                      <p:cBhvr>
                                        <p:cTn id="218" dur="3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16412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94444E-6 -1.85185E-6 C 0.00885 -0.01458 0.00989 -0.01666 0.01979 -0.03333 C 0.0283 -0.0456 0.03333 -0.05116 0.05104 -0.07407 C 0.0533 -0.11504 0.05156 -0.23379 0.05139 -0.25879 C 0.05121 -0.28379 0.05712 -0.30185 0.06753 -0.31366 C 0.07986 -0.32592 0.09531 -0.33032 0.12535 -0.33194 C 0.1776 -0.33449 0.19514 -0.33379 0.23264 -0.33403 " pathEditMode="relative" rAng="0" ptsTypes="fffsssf">
                                      <p:cBhvr>
                                        <p:cTn id="223" dur="3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-16736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0" presetClass="pat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52 0.0007 C 0.00399 -0.00208 0.00955 -0.00625 0.01823 -0.01597 C 0.0257 -0.02616 0.03142 -0.03102 0.04913 -0.05717 C 0.04965 -0.09838 0.05 -0.20903 0.04983 -0.23403 C 0.04965 -0.25903 0.05347 -0.28796 0.06754 -0.29861 C 0.0816 -0.30926 0.08698 -0.31319 0.11701 -0.31481 C 0.16927 -0.31736 0.19045 -0.3162 0.22951 -0.31643 " pathEditMode="relative" rAng="0" ptsTypes="fffsssf">
                                      <p:cBhvr>
                                        <p:cTn id="228" dur="3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5903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0.00047 L 0.03316 -0.01459 L 0.06476 -0.05625 L 0.06476 -0.23704 L 0.079 -0.44861 " pathEditMode="relative" rAng="0" ptsTypes="AAAAA">
                                      <p:cBhvr>
                                        <p:cTn id="233" dur="29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240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0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35 -0.00023 L 0.00469 -0.03194 L 0.03611 -0.07361 L 0.03594 -0.2537 L 0.05538 -0.4875 " pathEditMode="relative" rAng="0" ptsTypes="AAAAA">
                                      <p:cBhvr>
                                        <p:cTn id="238" dur="3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24375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0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69 0.00092 L 0.01823 -0.0426 L 0.04913 -0.08473 L 0.04896 -0.26482 L 0.04913 -0.48612 " pathEditMode="relative" rAng="0" ptsTypes="AAAAA">
                                      <p:cBhvr>
                                        <p:cTn id="24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-24352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0" presetClass="pat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2222E-6 -0.00023 L 0.03611 -0.04167 L 0.06719 -0.08334 L 0.06719 -0.26343 L 0.07361 -0.46042 " pathEditMode="relative" rAng="0" ptsTypes="AAAAA">
                                      <p:cBhvr>
                                        <p:cTn id="248" dur="3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23009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0" presetClass="path" presetSubtype="0" ac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52 -0.00023 L 0.00746 -0.00787 L 0.03819 -0.04954 C 0.03819 -0.04931 0.04062 -0.1632 0.03802 -0.22917 C 0.03871 -0.2419 0.02587 -0.40023 0.02257 -0.44514 " pathEditMode="relative" rAng="0" ptsTypes="AAafA">
                                      <p:cBhvr>
                                        <p:cTn id="253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22245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0" presetClass="pat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1.11111E-6 C 0.00191 -0.00856 0.00035 -0.00417 0.00486 -0.01667 C 0.01233 -0.02685 0.01805 -0.03102 0.03576 -0.05717 C 0.03628 -0.09838 0.03628 -0.22639 0.03611 -0.25139 C 0.03594 -0.27639 0.04601 -0.2956 0.05694 -0.3037 C 0.06788 -0.3118 0.08003 -0.31597 0.12882 -0.31759 C 0.1776 -0.31921 0.31476 -0.31667 0.32778 -0.31667 C 0.34097 -0.31667 0.38055 -0.31805 0.39392 -0.3243 C 0.40729 -0.33055 0.42812 -0.35694 0.43142 -0.35972 " pathEditMode="relative" rAng="0" ptsTypes="fffsssssf">
                                      <p:cBhvr>
                                        <p:cTn id="258" dur="57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17986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C 0.00452 -0.00277 0.02327 -0.01875 0.03195 -0.02847 C 0.03941 -0.03865 0.04792 -0.04745 0.0658 -0.07361 C 0.06632 -0.11481 0.06528 -0.22847 0.06511 -0.25347 C 0.06493 -0.27847 0.06892 -0.29699 0.07986 -0.30949 C 0.0908 -0.32199 0.10122 -0.32916 0.14097 -0.33148 C 0.18108 -0.33379 0.35174 -0.33125 0.36476 -0.33125 C 0.37795 -0.33125 0.40729 -0.33287 0.42049 -0.3368 C 0.43368 -0.34074 0.44827 -0.36064 0.46129 -0.375 " pathEditMode="relative" rAng="0" ptsTypes="fffsssssf">
                                      <p:cBhvr>
                                        <p:cTn id="260" dur="58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-1875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0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889E-6 4.81481E-6 C 0.00451 -0.00278 0.00712 -0.00348 0.01805 -0.01088 C 0.02552 -0.02107 0.03108 -0.02431 0.04878 -0.05047 C 0.0493 -0.09167 0.04878 -0.21297 0.04861 -0.23797 C 0.04844 -0.26297 0.05555 -0.28125 0.06597 -0.29306 C 0.07812 -0.30533 0.10364 -0.3088 0.13368 -0.31042 C 0.18594 -0.31297 0.32743 -0.3095 0.34045 -0.3095 C 0.35364 -0.3095 0.38958 -0.31158 0.40382 -0.31575 C 0.41805 -0.31991 0.44097 -0.35 0.44462 -0.35325 " pathEditMode="relative" rAng="0" ptsTypes="fffsssssf">
                                      <p:cBhvr>
                                        <p:cTn id="262" dur="5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2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264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35972  L 0.4816 -0.42106  L 0.44878 -0.37755  L 0.44271 -0.37014" pathEditMode="relative" rAng="0" ptsTypes="AAAA">
                                      <p:cBhvr>
                                        <p:cTn id="265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3079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0" presetClass="pat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44271 -0.37014  L 0.4783 -0.41458" pathEditMode="relative" rAng="0" ptsTypes="AA">
                                      <p:cBhvr>
                                        <p:cTn id="26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2222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0" presetClass="path" presetSubtype="0" decel="100000" fill="hold" grpId="4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4783 -0.41458  L 0.46736 -0.40579" pathEditMode="relative" rAng="0" ptsTypes="AA">
                                      <p:cBhvr>
                                        <p:cTn id="269" dur="1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440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29 -0.375  L 0.52118 -0.44282  L 0.47587 -0.39027" pathEditMode="relative" rAng="0" ptsTypes="AAA">
                                      <p:cBhvr>
                                        <p:cTn id="271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-3403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0" presetClass="path" presetSubtype="0" fill="hold" grpId="3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47587 -0.39027  L 0.51441 -0.43194" pathEditMode="relative" rAng="0" ptsTypes="AA">
                                      <p:cBhvr>
                                        <p:cTn id="27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083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0" presetClass="path" presetSubtype="0" decel="100000" fill="hold" grpId="4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51441 -0.43194  L 0.50104 -0.41828" pathEditMode="relative" rAng="0" ptsTypes="AA">
                                      <p:cBhvr>
                                        <p:cTn id="27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7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2 -0.35325  L 0.50121 -0.41389  L 0.45798 -0.37153" pathEditMode="relative" rAng="0" ptsTypes="AAA">
                                      <p:cBhvr>
                                        <p:cTn id="277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-3032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0" presetClass="pat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45798 -0.37153  L 0.47535 -0.39445" pathEditMode="relative" rAng="0" ptsTypes="AA">
                                      <p:cBhvr>
                                        <p:cTn id="279" dur="11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157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0" presetClass="path" presetSubtype="0" decel="100000" fill="hold" grpId="4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47535 -0.39445  L 0.48386 -0.40255" pathEditMode="relative" ptsTypes="AA">
                                      <p:cBhvr>
                                        <p:cTn id="28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5573 -0.05856 L 0.02344 -0.01921 " pathEditMode="relative" rAng="0" ptsTypes="AAA">
                                      <p:cBhvr>
                                        <p:cTn id="304" dur="6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-294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0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2344 -0.01921  L 0.04722 -0.04097" pathEditMode="relative" rAng="0" ptsTypes="AA">
                                      <p:cBhvr>
                                        <p:cTn id="306" dur="12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1088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0" presetClass="path" presetSubtype="0" decel="100000" fill="hold" grpId="3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4722 -0.04097  L 2.898999E-02 -0.02222" pathEditMode="relative" ptsTypes="AA">
                                      <p:cBhvr>
                                        <p:cTn id="308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05243 -0.06551 L 0.01598 -0.02639 " pathEditMode="relative" rAng="0" ptsTypes="AAA">
                                      <p:cBhvr>
                                        <p:cTn id="310" dur="7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3287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0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1598 -0.02639  L 0.0467 -0.06366" pathEditMode="relative" rAng="0" ptsTypes="AA">
                                      <p:cBhvr>
                                        <p:cTn id="312" dur="9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1875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0" presetClass="path" presetSubtype="0" decel="100000" fill="hold" grpId="3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467 -0.06366  L 0.03716 -0.04144" pathEditMode="relative" rAng="0" ptsTypes="AA">
                                      <p:cBhvr>
                                        <p:cTn id="314" dur="12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111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05434 -0.06921 L 0.00799 -0.01921 " pathEditMode="relative" rAng="0" ptsTypes="AAA">
                                      <p:cBhvr>
                                        <p:cTn id="316" dur="8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3472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0" presetClass="pat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799 -0.01921  L 0.0349 -0.05324" pathEditMode="relative" rAng="0" ptsTypes="AA">
                                      <p:cBhvr>
                                        <p:cTn id="318" dur="11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-171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0" presetClass="path" presetSubtype="0" decel="100000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349 -0.05324  L 0.02969 -0.04328" pathEditMode="relative" rAng="0" ptsTypes="AA">
                                      <p:cBhvr>
                                        <p:cTn id="320" dur="9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486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05156 -0.04838 L 0.01493 -0.0081 " pathEditMode="relative" rAng="0" ptsTypes="AAA">
                                      <p:cBhvr>
                                        <p:cTn id="322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-2431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0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493 -0.0081  L 0.03576 -0.03101" pathEditMode="relative" rAng="0" ptsTypes="AA">
                                      <p:cBhvr>
                                        <p:cTn id="324" dur="8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157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0" presetClass="path" presetSubtype="0" decel="100000" fill="hold" grpId="3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3576 -0.03101  L 0.01753 -0.01226" pathEditMode="relative" ptsTypes="AA">
                                      <p:cBhvr>
                                        <p:cTn id="326" dur="1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03871 -0.04306 L 0.02205 -0.02431 " pathEditMode="relative" rAng="0" ptsTypes="AAA">
                                      <p:cBhvr>
                                        <p:cTn id="328" dur="6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153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0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2205 -0.02431  L 0.03629 -0.04144" pathEditMode="relative" rAng="0" ptsTypes="AA">
                                      <p:cBhvr>
                                        <p:cTn id="330" dur="8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856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0" presetClass="path" presetSubtype="0" decel="100000" fill="hold" grpId="3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3629 -0.04144  L 0.01806 -0.02269" pathEditMode="relative" ptsTypes="AA">
                                      <p:cBhvr>
                                        <p:cTn id="332" dur="14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0.04479 -0.06018 L 0.00539 -0.01435 " pathEditMode="relative" rAng="0" ptsTypes="AAA">
                                      <p:cBhvr>
                                        <p:cTn id="334" dur="7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3009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0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539 -0.01435  L 0.03872 -0.05254" pathEditMode="relative" rAng="0" ptsTypes="AA">
                                      <p:cBhvr>
                                        <p:cTn id="336" dur="11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921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0" presetClass="path" presetSubtype="0" decel="100000" fill="hold" grpId="3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3872 -0.05254  L 0.02049 -0.03379" pathEditMode="relative" ptsTypes="AA">
                                      <p:cBhvr>
                                        <p:cTn id="3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573 -0.05856 L 0.0092 -0.01064 " pathEditMode="relative" ptsTypes="AAA">
                                      <p:cBhvr>
                                        <p:cTn id="340" dur="8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0" presetClass="pat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92 -0.01064  L 0.05399 -0.05786" pathEditMode="relative" ptsTypes="AA">
                                      <p:cBhvr>
                                        <p:cTn id="342" dur="8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0" presetClass="path" presetSubtype="0" decel="100000" fill="hold" grpId="3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5399 -0.05786  L 0.03576 -0.03911" pathEditMode="relative" ptsTypes="AA">
                                      <p:cBhvr>
                                        <p:cTn id="344" dur="12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 nodeType="clickPar">
                      <p:stCondLst>
                        <p:cond delay="indefinite"/>
                      </p:stCondLst>
                      <p:childTnLst>
                        <p:par>
                          <p:cTn id="3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25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5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5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0" presetClass="path" presetSubtype="0" accel="10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36 -0.40578 L 0.4309 -0.3574 C 0.41875 -0.34375 0.40017 -0.32615 0.38889 -0.34166 C 0.37726 -0.35694 0.37274 -0.41041 0.36215 -0.4493 L 0.32917 -0.55625 " pathEditMode="fixed" rAng="0" ptsTypes="AAAAA">
                                      <p:cBhvr>
                                        <p:cTn id="375" dur="1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4028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0" presetClass="path" presetSubtype="0" accel="10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04 -0.41828 C 0.48837 -0.40208 0.47448 -0.39213 0.46181 -0.37615 C 0.44913 -0.3625 0.4283 -0.34421 0.41649 -0.35856 C 0.40486 -0.37291 0.40261 -0.42291 0.39149 -0.4618 L 0.35729 -0.56875 " pathEditMode="fixed" rAng="0" ptsTypes="AAAAA">
                                      <p:cBhvr>
                                        <p:cTn id="377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4282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0" presetClass="path" presetSubtype="0" accel="10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86 -0.40255 C 0.46962 -0.38634 0.4566 -0.37014 0.4441 -0.35393 C 0.40712 -0.31273 0.40122 -0.32454 0.39705 -0.33611 C 0.39393 -0.34792 0.36459 -0.48264 0.35851 -0.50116 C 0.354 -0.51921 0.34775 -0.51736 0.3382 -0.54954 " pathEditMode="fixed" rAng="0" ptsTypes="AAAAA">
                                      <p:cBhvr>
                                        <p:cTn id="379" dur="1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3495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0" presetClass="path" presetSubtype="0" ac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98999E-02 -0.02222  C 2.898999E-02 -0.02153  1.631999E-02 -6.250001E-03  4.859992E-03 4.599991E-04  C -6.420008E-03 6.939999E-03  -2.760001E-02 0.03079  -3.941001E-02 0.01829  C -5.139001E-02 5.789999E-03  -5.660001E-02 -0.03195  -0.06632 -0.07477  C -7.674001E-02 -0.11366  -0.0934 -0.14815  -0.10365 -0.18704" pathEditMode="fixed" rAng="0" ptsTypes="AAAAA">
                                      <p:cBhvr>
                                        <p:cTn id="381" dur="125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2" y="-6042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0" presetClass="path" presetSubtype="0" ac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6 -0.04143 L -0.00069 0.00695 C -0.01337 0.02061 -0.03646 0.03565 -0.04826 0.02037 C -0.06024 0.0051 -0.06111 -0.04606 -0.07222 -0.08495 L -0.10659 -0.19189 " pathEditMode="fixed" rAng="0" ptsTypes="AAAAA">
                                      <p:cBhvr>
                                        <p:cTn id="383" dur="125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4120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0" presetClass="path" presetSubtype="0" ac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4328  C 0.01719 -0.02662  0.01042 -0.0206  -2.080002E-03 -3.930001E-03  C -0.01423 0.01019  -0.03645 0.03334  -0.04791 0.01736  C -0.05972 1.619999E-03  -0.06597 -0.06805  -0.07673 -0.10856  C -8.784001E-02 -0.14583  -0.09826 -0.16319  -0.10902 -0.2" pathEditMode="fixed" rAng="0" ptsTypes="AAAAA">
                                      <p:cBhvr>
                                        <p:cTn id="385" dur="12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-4537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0" presetClass="path" presetSubtype="0" ac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3 -0.01226  C 0.00416 3.719999E-03  0.01458 -8.090001E-03  0.00121 7.879999E-03  C -0.02778 0.03682  -0.03039 0.03473  -0.04184 0.01946  C -0.05469 4.179999E-03  -0.08855 -0.13749  -0.08993 -0.14304  C -0.0915 -0.1486  -0.09115 -0.15994  -0.10243 -0.19374" pathEditMode="fixed" rAng="0" ptsTypes="AAAAA">
                                      <p:cBhvr>
                                        <p:cTn id="38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-6944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0" presetClass="path" presetSubtype="0" ac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-0.02269  C 5.209168E-03 -5.563334E-03  9.029168E-03 -1.529333E-02  -1.730831E-03 2.076665E-03  C -2.691083E-02 2.799666E-02  -4.670083E-02 3.262667E-02  -5.121083E-02 1.757667E-02  C -5.520083E-02 2.766665E-03  -6.319083E-02 -4.422333E-02  -7.326083E-02 -8.612333E-02  C -8.350083E-02 -0.1238533  -9.531084E-02 -0.1555633  -0.1053808 -0.1933033" pathEditMode="fixed" rAng="0" ptsTypes="AAAAA">
                                      <p:cBhvr>
                                        <p:cTn id="389" dur="12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-6088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0" presetClass="path" presetSubtype="0" ac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-0.03379  L -0.01771 0.01459  C -0.03003 0.02824  -0.04132 0.03357  -0.05139 0.01528  C -0.06128 -3.010002E-03  -0.06649 -0.05648  -0.0776 -0.09537  C -0.08906 -0.13102  -0.09826 -0.16273  -0.10937 -0.19815" pathEditMode="fixed" rAng="0" ptsTypes="AAAAA">
                                      <p:cBhvr>
                                        <p:cTn id="391" dur="12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-5185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0" presetClass="path" presetSubtype="0" ac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76 -0.03912 L -0.00261 0.00926 C -0.01476 0.02292 -0.03195 0.03356 -0.04358 0.01829 C -0.05608 0.00301 -0.05764 -0.04907 -0.06858 -0.08773 C -0.08021 -0.12338 -0.09341 -0.15926 -0.10469 -0.19444 " pathEditMode="fixed" rAng="0" ptsTypes="AAAAA">
                                      <p:cBhvr>
                                        <p:cTn id="393" dur="1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95" presetID="10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2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2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432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434" dur="4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442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444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452" dur="4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215 -0.03033 " pathEditMode="relative" ptsTypes="AA">
                                      <p:cBhvr>
                                        <p:cTn id="454" dur="4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 nodeType="clickPar">
                      <p:stCondLst>
                        <p:cond delay="indefinite"/>
                      </p:stCondLst>
                      <p:childTnLst>
                        <p:par>
                          <p:cTn id="4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33333E-6 C 0.00139 -0.00254 0.0033 -0.01134 0.00868 -0.01481 C 0.0151 -0.02407 0.02413 -0.03495 0.03889 -0.05555 C 0.04115 -0.09652 0.03976 -0.21527 0.03958 -0.24027 C 0.03941 -0.26527 0.04531 -0.28333 0.05573 -0.29514 C 0.06806 -0.3074 0.08351 -0.3118 0.11372 -0.31342 C 0.1658 -0.31597 0.17031 -0.31481 0.20833 -0.31504 " pathEditMode="relative" rAng="0" ptsTypes="fffsssf">
                                      <p:cBhvr>
                                        <p:cTn id="538" dur="37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5810"/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10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-2.59259E-6 C -0.00035 -0.0074 -0.00052 -0.01111 -0.00087 -0.02199 C 0.00434 -0.03264 0.01059 -0.03727 0.03125 -0.06435 C 0.03351 -0.10532 0.0316 -0.22477 0.03142 -0.24977 C 0.03125 -0.27477 0.03715 -0.29282 0.04757 -0.30463 C 0.0599 -0.3169 0.07535 -0.32129 0.10556 -0.32291 C 0.15764 -0.32546 0.16858 -0.32453 0.20608 -0.32477 " pathEditMode="relative" rAng="0" ptsTypes="fffsssf">
                                      <p:cBhvr>
                                        <p:cTn id="543" dur="34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16273"/>
                                    </p:animMotion>
                                  </p:childTnLst>
                                </p:cTn>
                              </p:par>
                              <p:par>
                                <p:cTn id="544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0" presetClass="path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0.00017 0.00046 C -0.00017 0.00069 0.0059 -0.01273 0.01198 -0.02593 C 0.01927 -0.03704 0.03021 -0.04676 0.04375 -0.06667 C 0.04601 -0.10764 0.04462 -0.22708 0.04444 -0.25208 C 0.04427 -0.27708 0.05017 -0.29514 0.06059 -0.30695 C 0.07292 -0.31921 0.08837 -0.32361 0.11858 -0.32523 C 0.17066 -0.32778 0.1993 -0.32616 0.22049 -0.32639 " pathEditMode="relative" rAng="0" ptsTypes="affsssa">
                                      <p:cBhvr>
                                        <p:cTn id="548" dur="34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16412"/>
                                    </p:animMotion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0" presetClass="pat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52 0.00023 C 0.01146 -0.00625 0.02361 -0.01273 0.02361 -0.0125 C 0.03281 -0.02176 0.03594 -0.02824 0.05434 -0.05393 C 0.0566 -0.09491 0.05504 -0.21366 0.05486 -0.23866 C 0.05469 -0.26366 0.06059 -0.28171 0.07101 -0.29352 C 0.08334 -0.30579 0.09879 -0.31018 0.129 -0.3118 C 0.18108 -0.31435 0.19236 -0.31296 0.23021 -0.31319 " pathEditMode="relative" rAng="0" ptsTypes="fffsssf">
                                      <p:cBhvr>
                                        <p:cTn id="553" dur="32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554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0" presetClass="pat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7 2.59259E-6 C 0.00468 -0.00278 0.01649 -0.01644 0.02517 -0.02616 C 0.03264 -0.03635 0.03889 -0.04121 0.05659 -0.06736 C 0.05711 -0.10857 0.05694 -0.22639 0.05677 -0.25139 C 0.05659 -0.27639 0.0625 -0.29514 0.07291 -0.30695 C 0.08524 -0.31922 0.09861 -0.32385 0.12882 -0.32547 C 0.1809 -0.32801 0.18819 -0.32709 0.22639 -0.32709 " pathEditMode="relative" rAng="0" ptsTypes="fffsssf">
                                      <p:cBhvr>
                                        <p:cTn id="558" dur="34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16412"/>
                                    </p:animMotion>
                                  </p:childTnLst>
                                </p:cTn>
                              </p:par>
                              <p:par>
                                <p:cTn id="559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94444E-6 -1.85185E-6 C 0.00885 -0.01458 0.00989 -0.01666 0.01979 -0.03333 C 0.0283 -0.0456 0.03333 -0.05116 0.05104 -0.07407 C 0.0533 -0.11504 0.05156 -0.23379 0.05139 -0.25879 C 0.05121 -0.28379 0.05712 -0.30185 0.06753 -0.31366 C 0.07986 -0.32592 0.09531 -0.33032 0.12535 -0.33194 C 0.1776 -0.33449 0.19514 -0.33379 0.23264 -0.33403 " pathEditMode="relative" rAng="0" ptsTypes="fffsssf">
                                      <p:cBhvr>
                                        <p:cTn id="563" dur="34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-16736"/>
                                    </p:animMotion>
                                  </p:childTnLst>
                                </p:cTn>
                              </p:par>
                              <p:par>
                                <p:cTn id="564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0" presetClass="pat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52 0.0007 C 0.00399 -0.00208 0.00955 -0.00625 0.01823 -0.01597 C 0.0257 -0.02616 0.03142 -0.03102 0.04913 -0.05717 C 0.04965 -0.09838 0.05 -0.20903 0.04983 -0.23403 C 0.04965 -0.25903 0.05347 -0.28796 0.06754 -0.29861 C 0.0816 -0.30926 0.08698 -0.31319 0.11701 -0.31481 C 0.16927 -0.31736 0.19045 -0.3162 0.22951 -0.31643 " pathEditMode="relative" rAng="0" ptsTypes="fffsssf">
                                      <p:cBhvr>
                                        <p:cTn id="568" dur="34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5903"/>
                                    </p:animMotion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0.00047 L 0.03316 -0.01459 L 0.06476 -0.05625 L 0.06476 -0.23704 L 0.079 -0.44861 " pathEditMode="relative" rAng="0" ptsTypes="AAAAA">
                                      <p:cBhvr>
                                        <p:cTn id="573" dur="29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2407"/>
                                    </p:animMotion>
                                  </p:childTnLst>
                                </p:cTn>
                              </p:par>
                              <p:par>
                                <p:cTn id="574" presetID="10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0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35 -0.00023 L 0.00469 -0.03194 L 0.03611 -0.07361 L 0.03594 -0.2537 L 0.05538 -0.4875 " pathEditMode="relative" rAng="0" ptsTypes="AAAAA">
                                      <p:cBhvr>
                                        <p:cTn id="578" dur="31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24375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10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0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69 0.00092 L 0.01823 -0.0426 L 0.04913 -0.08473 L 0.04896 -0.26482 L 0.04913 -0.48612 " pathEditMode="relative" rAng="0" ptsTypes="AAAAA">
                                      <p:cBhvr>
                                        <p:cTn id="583" dur="30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-24352"/>
                                    </p:animMotion>
                                  </p:childTnLst>
                                </p:cTn>
                              </p:par>
                              <p:par>
                                <p:cTn id="584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0" presetClass="pat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2222E-6 -0.00023 L 0.03611 -0.04167 L 0.06719 -0.08334 L 0.06719 -0.26343 L 0.07361 -0.46042 " pathEditMode="relative" rAng="0" ptsTypes="AAAAA">
                                      <p:cBhvr>
                                        <p:cTn id="588" dur="34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23009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0" presetClass="path" presetSubtype="0" ac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52 -0.00023 L 0.00746 -0.00787 L 0.03819 -0.04954 C 0.03819 -0.04931 0.04062 -0.1632 0.03802 -0.22917 C 0.03871 -0.2419 0.02587 -0.40023 0.02257 -0.44514 " pathEditMode="relative" rAng="0" ptsTypes="AAafA">
                                      <p:cBhvr>
                                        <p:cTn id="593" dur="3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22245"/>
                                    </p:animMotion>
                                  </p:childTnLst>
                                </p:cTn>
                              </p:par>
                              <p:par>
                                <p:cTn id="594" presetID="10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0" presetClass="pat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1.11111E-6 C 0.00191 -0.00856 0.00035 -0.00417 0.00486 -0.01667 C 0.01233 -0.02685 0.01805 -0.03102 0.03576 -0.05717 C 0.03628 -0.09838 0.03628 -0.22639 0.03611 -0.25139 C 0.03594 -0.27639 0.04601 -0.2956 0.05694 -0.3037 C 0.06788 -0.3118 0.08003 -0.31597 0.12882 -0.31759 C 0.1776 -0.31921 0.31476 -0.31667 0.32778 -0.31667 C 0.34097 -0.31667 0.38055 -0.31805 0.39392 -0.3243 C 0.40729 -0.33055 0.42812 -0.35694 0.43142 -0.35972 " pathEditMode="relative" rAng="0" ptsTypes="fffsssssf">
                                      <p:cBhvr>
                                        <p:cTn id="598" dur="57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17986"/>
                                    </p:animMotion>
                                  </p:childTnLst>
                                </p:cTn>
                              </p:par>
                              <p:par>
                                <p:cTn id="59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C 0.00452 -0.00277 0.02327 -0.01875 0.03195 -0.02847 C 0.03941 -0.03865 0.04792 -0.04745 0.0658 -0.07361 C 0.06632 -0.11481 0.06528 -0.22847 0.06511 -0.25347 C 0.06493 -0.27847 0.06892 -0.29699 0.07986 -0.30949 C 0.0908 -0.32199 0.10122 -0.32916 0.14097 -0.33148 C 0.18108 -0.33379 0.35174 -0.33125 0.36476 -0.33125 C 0.37795 -0.33125 0.40729 -0.33287 0.42049 -0.3368 C 0.43368 -0.34074 0.44827 -0.36064 0.46129 -0.375 " pathEditMode="relative" rAng="0" ptsTypes="fffsssssf">
                                      <p:cBhvr>
                                        <p:cTn id="600" dur="58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-18750"/>
                                    </p:animMotion>
                                  </p:childTnLst>
                                </p:cTn>
                              </p:par>
                              <p:par>
                                <p:cTn id="601" presetID="0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889E-6 4.81481E-6 C 0.00451 -0.00278 0.00712 -0.00348 0.01805 -0.01088 C 0.02552 -0.02107 0.03108 -0.02431 0.04878 -0.05047 C 0.0493 -0.09167 0.04878 -0.21297 0.04861 -0.23797 C 0.04844 -0.26297 0.05555 -0.28125 0.06597 -0.29306 C 0.07812 -0.30533 0.10364 -0.3088 0.13368 -0.31042 C 0.18594 -0.31297 0.32743 -0.3095 0.34045 -0.3095 C 0.35364 -0.3095 0.38958 -0.31158 0.40382 -0.31575 C 0.41805 -0.31991 0.44097 -0.35 0.44462 -0.35325 " pathEditMode="relative" rAng="0" ptsTypes="fffsssssf">
                                      <p:cBhvr>
                                        <p:cTn id="602" dur="5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2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4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35972  L 0.4816 -0.42106  L 0.44878 -0.37755  L 0.44271 -0.37014" pathEditMode="relative" rAng="0" ptsTypes="AAAA">
                                      <p:cBhvr>
                                        <p:cTn id="605" dur="7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3079"/>
                                    </p:animMotion>
                                  </p:childTnLst>
                                </p:cTn>
                              </p:par>
                              <p:par>
                                <p:cTn id="606" presetID="0" presetClass="pat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44271 -0.37014  L 0.4783 -0.41458" pathEditMode="relative" rAng="0" ptsTypes="AA">
                                      <p:cBhvr>
                                        <p:cTn id="607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2222"/>
                                    </p:animMotion>
                                  </p:childTnLst>
                                </p:cTn>
                              </p:par>
                              <p:par>
                                <p:cTn id="608" presetID="0" presetClass="path" presetSubtype="0" decel="100000" fill="hold" grpId="4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4783 -0.41458  L 0.46736 -0.40579" pathEditMode="relative" rAng="0" ptsTypes="AA">
                                      <p:cBhvr>
                                        <p:cTn id="609" dur="11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440"/>
                                    </p:animMotion>
                                  </p:childTnLst>
                                </p:cTn>
                              </p:par>
                              <p:par>
                                <p:cTn id="610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29 -0.375  L 0.52118 -0.44282  L 0.47587 -0.39027" pathEditMode="relative" rAng="0" ptsTypes="AAA">
                                      <p:cBhvr>
                                        <p:cTn id="611" dur="7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-3403"/>
                                    </p:animMotion>
                                  </p:childTnLst>
                                </p:cTn>
                              </p:par>
                              <p:par>
                                <p:cTn id="612" presetID="0" presetClass="path" presetSubtype="0" fill="hold" grpId="3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47587 -0.39027  L 0.51441 -0.43194" pathEditMode="relative" rAng="0" ptsTypes="AA">
                                      <p:cBhvr>
                                        <p:cTn id="613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083"/>
                                    </p:animMotion>
                                  </p:childTnLst>
                                </p:cTn>
                              </p:par>
                              <p:par>
                                <p:cTn id="614" presetID="0" presetClass="path" presetSubtype="0" decel="100000" fill="hold" grpId="4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51441 -0.43194  L 0.50104 -0.41828" pathEditMode="relative" rAng="0" ptsTypes="AA">
                                      <p:cBhvr>
                                        <p:cTn id="615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71"/>
                                    </p:animMotion>
                                  </p:childTnLst>
                                </p:cTn>
                              </p:par>
                              <p:par>
                                <p:cTn id="616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2 -0.35325  L 0.50121 -0.41389  L 0.45798 -0.37153" pathEditMode="relative" rAng="0" ptsTypes="AAA">
                                      <p:cBhvr>
                                        <p:cTn id="617" dur="7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-3032"/>
                                    </p:animMotion>
                                  </p:childTnLst>
                                </p:cTn>
                              </p:par>
                              <p:par>
                                <p:cTn id="618" presetID="0" presetClass="pat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45798 -0.37153  L 0.47535 -0.39445" pathEditMode="relative" rAng="0" ptsTypes="AA">
                                      <p:cBhvr>
                                        <p:cTn id="619" dur="11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157"/>
                                    </p:animMotion>
                                  </p:childTnLst>
                                </p:cTn>
                              </p:par>
                              <p:par>
                                <p:cTn id="620" presetID="0" presetClass="path" presetSubtype="0" decel="100000" fill="hold" grpId="4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47535 -0.39445  L 0.48386 -0.40255" pathEditMode="relative" ptsTypes="AA">
                                      <p:cBhvr>
                                        <p:cTn id="621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25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25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25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3" dur="25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6" dur="25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2" dur="25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5573 -0.05856 L 0.02344 -0.01921 " pathEditMode="relative" rAng="0" ptsTypes="AAA">
                                      <p:cBhvr>
                                        <p:cTn id="644" dur="6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-2940"/>
                                    </p:animMotion>
                                  </p:childTnLst>
                                </p:cTn>
                              </p:par>
                              <p:par>
                                <p:cTn id="645" presetID="0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2344 -0.01921  L 0.04722 -0.04097" pathEditMode="relative" rAng="0" ptsTypes="AA">
                                      <p:cBhvr>
                                        <p:cTn id="646" dur="12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1088"/>
                                    </p:animMotion>
                                  </p:childTnLst>
                                </p:cTn>
                              </p:par>
                              <p:par>
                                <p:cTn id="647" presetID="0" presetClass="path" presetSubtype="0" decel="100000" fill="hold" grpId="3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4722 -0.04097  L 2.898999E-02 -0.02222" pathEditMode="relative" ptsTypes="AA">
                                      <p:cBhvr>
                                        <p:cTn id="648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05243 -0.06551 L 0.01598 -0.02639 " pathEditMode="relative" rAng="0" ptsTypes="AAA">
                                      <p:cBhvr>
                                        <p:cTn id="650" dur="7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3287"/>
                                    </p:animMotion>
                                  </p:childTnLst>
                                </p:cTn>
                              </p:par>
                              <p:par>
                                <p:cTn id="651" presetID="0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1598 -0.02639  L 0.0467 -0.06366" pathEditMode="relative" rAng="0" ptsTypes="AA">
                                      <p:cBhvr>
                                        <p:cTn id="652" dur="9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1875"/>
                                    </p:animMotion>
                                  </p:childTnLst>
                                </p:cTn>
                              </p:par>
                              <p:par>
                                <p:cTn id="653" presetID="0" presetClass="path" presetSubtype="0" decel="100000" fill="hold" grpId="3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467 -0.06366  L 0.03716 -0.04144" pathEditMode="relative" rAng="0" ptsTypes="AA">
                                      <p:cBhvr>
                                        <p:cTn id="654" dur="12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111"/>
                                    </p:animMotion>
                                  </p:childTnLst>
                                </p:cTn>
                              </p:par>
                              <p:par>
                                <p:cTn id="65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05434 -0.06921 L 0.00799 -0.01921 " pathEditMode="relative" rAng="0" ptsTypes="AAA">
                                      <p:cBhvr>
                                        <p:cTn id="656" dur="8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3472"/>
                                    </p:animMotion>
                                  </p:childTnLst>
                                </p:cTn>
                              </p:par>
                              <p:par>
                                <p:cTn id="657" presetID="0" presetClass="pat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799 -0.01921  L 0.0349 -0.05324" pathEditMode="relative" rAng="0" ptsTypes="AA">
                                      <p:cBhvr>
                                        <p:cTn id="658" dur="11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-1713"/>
                                    </p:animMotion>
                                  </p:childTnLst>
                                </p:cTn>
                              </p:par>
                              <p:par>
                                <p:cTn id="659" presetID="0" presetClass="path" presetSubtype="0" decel="100000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349 -0.05324  L 0.02969 -0.04328" pathEditMode="relative" rAng="0" ptsTypes="AA">
                                      <p:cBhvr>
                                        <p:cTn id="660" dur="9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486"/>
                                    </p:animMotion>
                                  </p:childTnLst>
                                </p:cTn>
                              </p:par>
                              <p:par>
                                <p:cTn id="66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05156 -0.04838 L 0.01493 -0.0081 " pathEditMode="relative" rAng="0" ptsTypes="AAA">
                                      <p:cBhvr>
                                        <p:cTn id="66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-2431"/>
                                    </p:animMotion>
                                  </p:childTnLst>
                                </p:cTn>
                              </p:par>
                              <p:par>
                                <p:cTn id="663" presetID="0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493 -0.0081  L 0.03576 -0.03101" pathEditMode="relative" rAng="0" ptsTypes="AA">
                                      <p:cBhvr>
                                        <p:cTn id="664" dur="8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157"/>
                                    </p:animMotion>
                                  </p:childTnLst>
                                </p:cTn>
                              </p:par>
                              <p:par>
                                <p:cTn id="665" presetID="0" presetClass="path" presetSubtype="0" decel="100000" fill="hold" grpId="3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3576 -0.03101  L 0.01753 -0.01226" pathEditMode="relative" ptsTypes="AA">
                                      <p:cBhvr>
                                        <p:cTn id="666" dur="1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03871 -0.04306 L 0.02205 -0.02431 " pathEditMode="relative" rAng="0" ptsTypes="AAA">
                                      <p:cBhvr>
                                        <p:cTn id="668" dur="6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153"/>
                                    </p:animMotion>
                                  </p:childTnLst>
                                </p:cTn>
                              </p:par>
                              <p:par>
                                <p:cTn id="669" presetID="0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2205 -0.02431  L 0.03629 -0.04144" pathEditMode="relative" rAng="0" ptsTypes="AA">
                                      <p:cBhvr>
                                        <p:cTn id="670" dur="8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856"/>
                                    </p:animMotion>
                                  </p:childTnLst>
                                </p:cTn>
                              </p:par>
                              <p:par>
                                <p:cTn id="671" presetID="0" presetClass="path" presetSubtype="0" decel="100000" fill="hold" grpId="3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3629 -0.04144  L 0.01806 -0.02269" pathEditMode="relative" ptsTypes="AA">
                                      <p:cBhvr>
                                        <p:cTn id="672" dur="14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0.04479 -0.06018 L 0.00539 -0.01435 " pathEditMode="relative" rAng="0" ptsTypes="AAA">
                                      <p:cBhvr>
                                        <p:cTn id="674" dur="7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3009"/>
                                    </p:animMotion>
                                  </p:childTnLst>
                                </p:cTn>
                              </p:par>
                              <p:par>
                                <p:cTn id="675" presetID="0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539 -0.01435  L 0.03872 -0.05254" pathEditMode="relative" rAng="0" ptsTypes="AA">
                                      <p:cBhvr>
                                        <p:cTn id="676" dur="11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921"/>
                                    </p:animMotion>
                                  </p:childTnLst>
                                </p:cTn>
                              </p:par>
                              <p:par>
                                <p:cTn id="677" presetID="0" presetClass="path" presetSubtype="0" decel="100000" fill="hold" grpId="3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3872 -0.05254  L 0.02049 -0.03379" pathEditMode="relative" ptsTypes="AA">
                                      <p:cBhvr>
                                        <p:cTn id="678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573 -0.05856 L 0.0092 -0.01064 " pathEditMode="relative" ptsTypes="AAA">
                                      <p:cBhvr>
                                        <p:cTn id="680" dur="8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1" presetID="0" presetClass="pat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92 -0.01064  L 0.05399 -0.05786" pathEditMode="relative" ptsTypes="AA">
                                      <p:cBhvr>
                                        <p:cTn id="682" dur="8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3" presetID="0" presetClass="path" presetSubtype="0" decel="100000" fill="hold" grpId="3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5399 -0.05786  L 0.03576 -0.03911" pathEditMode="relative" ptsTypes="AA">
                                      <p:cBhvr>
                                        <p:cTn id="684" dur="12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68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36 -0.40579  L 0.5975701 -0.54931" pathEditMode="relative" ptsTypes="AA">
                                      <p:cBhvr>
                                        <p:cTn id="687" dur="12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8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04 -0.41828  L 0.63403 -0.57013" pathEditMode="relative" rAng="0" ptsTypes="AA">
                                      <p:cBhvr>
                                        <p:cTn id="689" dur="12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9" y="-7593"/>
                                    </p:animMotion>
                                  </p:childTnLst>
                                </p:cTn>
                              </p:par>
                              <p:par>
                                <p:cTn id="690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86 -0.40255  L 0.61407 -0.54607" pathEditMode="relative" ptsTypes="AA">
                                      <p:cBhvr>
                                        <p:cTn id="691" dur="12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2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98999E-02 -0.02222  L 0.15816 -0.17361" pathEditMode="relative" rAng="0" ptsTypes="AA">
                                      <p:cBhvr>
                                        <p:cTn id="693" dur="125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7569"/>
                                    </p:animMotion>
                                  </p:childTnLst>
                                </p:cTn>
                              </p:par>
                              <p:par>
                                <p:cTn id="694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6 -0.04144  L 0.16563 -0.18912" pathEditMode="relative" rAng="0" ptsTypes="AA">
                                      <p:cBhvr>
                                        <p:cTn id="695" dur="125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384"/>
                                    </p:animMotion>
                                  </p:childTnLst>
                                </p:cTn>
                              </p:par>
                              <p:par>
                                <p:cTn id="696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4328  L 0.1599 -0.1868" pathEditMode="relative" ptsTypes="AA">
                                      <p:cBhvr>
                                        <p:cTn id="697" dur="125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8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3 -0.01226  L 0.15277 -0.16643" pathEditMode="relative" rAng="0" ptsTypes="AA">
                                      <p:cBhvr>
                                        <p:cTn id="699" dur="125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-7708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-0.02269  L 0.15522 -0.175" pathEditMode="relative" rAng="0" ptsTypes="AA">
                                      <p:cBhvr>
                                        <p:cTn id="701" dur="125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-7616"/>
                                    </p:animMotion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-0.03379  L 0.15452 -0.17963" pathEditMode="relative" rAng="0" ptsTypes="AA">
                                      <p:cBhvr>
                                        <p:cTn id="703" dur="125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-7292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76 -0.03911  L 0.16441 -0.18332" pathEditMode="relative" rAng="0" ptsTypes="AA">
                                      <p:cBhvr>
                                        <p:cTn id="705" dur="125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 nodeType="afterGroup">
                            <p:stCondLst>
                              <p:cond delay="11350"/>
                            </p:stCondLst>
                            <p:childTnLst>
                              <p:par>
                                <p:cTn id="707" presetID="42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8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42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3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42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42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42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42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3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42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9" dur="10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10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42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3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42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9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 nodeType="afterGroup">
                            <p:stCondLst>
                              <p:cond delay="12350"/>
                            </p:stCondLst>
                            <p:childTnLst>
                              <p:par>
                                <p:cTn id="753" presetID="0" presetClass="pat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41 -0.18332  L 0.06702 -0.07661" pathEditMode="relative" rAng="0" ptsTypes="AA">
                                      <p:cBhvr>
                                        <p:cTn id="754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 nodeType="afterGroup">
                            <p:stCondLst>
                              <p:cond delay="14350"/>
                            </p:stCondLst>
                            <p:childTnLst>
                              <p:par>
                                <p:cTn id="7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1" dur="25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25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7" dur="2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8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04757 0.05996 L -0.01684 0.03357 L -0.03646 0.04445 " pathEditMode="relative" rAng="0" ptsTypes="AAAA">
                                      <p:cBhvr>
                                        <p:cTn id="769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2986"/>
                                    </p:animMotion>
                                  </p:childTnLst>
                                </p:cTn>
                              </p:par>
                              <p:par>
                                <p:cTn id="770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4982 0.05926 L -0.01562 0.00625 L -0.03593 0.03704 " pathEditMode="relative" rAng="0" ptsTypes="AAAA">
                                      <p:cBhvr>
                                        <p:cTn id="771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963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5.55112E-17 L -0.04878 0.04375 L -0.01336 0.00324 L -0.04045 0.03727 " pathEditMode="relative" rAng="0" ptsTypes="AAAA">
                                      <p:cBhvr>
                                        <p:cTn id="773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2176"/>
                                    </p:animMotion>
                                  </p:childTnLst>
                                </p:cTn>
                              </p:par>
                              <p:par>
                                <p:cTn id="774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417 0.06065 L -0.01302 0.01898 L -0.03646 0.04444 " pathEditMode="relative" ptsTypes="AAAA">
                                      <p:cBhvr>
                                        <p:cTn id="775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0" presetClass="path" presetSubtype="0" decel="10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2 -0.07661  L 0.01199 -0.02036  L 0.04306 -0.03564  L 0.02292 -0.02661" pathEditMode="relative" ptsTypes="AAAA">
                                      <p:cBhvr>
                                        <p:cTn id="777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 nodeType="afterGroup">
                            <p:stCondLst>
                              <p:cond delay="16350"/>
                            </p:stCondLst>
                            <p:childTnLst>
                              <p:par>
                                <p:cTn id="779" presetID="0" presetClass="path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4445 L -0.06354 0.07732 C -0.07552 0.08704 -0.10261 0.12477 -0.10834 0.10325 C -0.11406 0.08172 -0.14358 -0.03333 -0.15486 -0.07245 L -0.17257 -0.11689 " pathEditMode="relative" rAng="0" ptsTypes="AasAA">
                                      <p:cBhvr>
                                        <p:cTn id="780" dur="75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-4051"/>
                                    </p:animMotion>
                                  </p:childTnLst>
                                </p:cTn>
                              </p:par>
                              <p:par>
                                <p:cTn id="781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3 0.03704 L -0.06857 0.0743 C -0.08142 0.08518 -0.10694 0.11852 -0.11284 0.10162 C -0.11875 0.08472 -0.14705 -0.03403 -0.1592 -0.07199 L -0.17708 -0.11783 " pathEditMode="relative" rAng="0" ptsTypes="AasAA">
                                      <p:cBhvr>
                                        <p:cTn id="782" dur="7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3681"/>
                                    </p:animMotion>
                                  </p:childTnLst>
                                </p:cTn>
                              </p:par>
                              <p:par>
                                <p:cTn id="783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45 0.03727 L -0.06927 0.06736 C -0.08159 0.07662 -0.10902 0.11458 -0.11441 0.09306 C -0.11979 0.07153 -0.14757 -0.04051 -0.15885 -0.07963 L -0.17656 -0.12407 " pathEditMode="relative" rAng="0" ptsTypes="AasAA">
                                      <p:cBhvr>
                                        <p:cTn id="784" dur="75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-4213"/>
                                    </p:animMotion>
                                  </p:childTnLst>
                                </p:cTn>
                              </p:par>
                              <p:par>
                                <p:cTn id="785" presetID="0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5 0.04444 L -0.06545 0.07176 C -0.07777 0.08055 -0.10416 0.12083 -0.11024 0.09791 C -0.11632 0.075 -0.14357 -0.03334 -0.15486 -0.07246 L -0.17257 -0.1169 " pathEditMode="relative" rAng="0" ptsTypes="AasAA">
                                      <p:cBhvr>
                                        <p:cTn id="786" dur="75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-4259"/>
                                    </p:animMotion>
                                  </p:childTnLst>
                                </p:cTn>
                              </p:par>
                              <p:par>
                                <p:cTn id="787" presetID="0" presetClass="path" presetSubtype="0" accel="10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1 -0.02662 L 0.00052 -1.11111E-6 C -0.01059 0.00926 -0.03872 0.04352 -0.04341 0.02894 C -0.04809 0.01435 -0.08056 -0.10741 -0.09011 -0.14792 L -0.10747 -0.19167 " pathEditMode="relative" rAng="0" ptsTypes="AasAA">
                                      <p:cBhvr>
                                        <p:cTn id="788" dur="75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 nodeType="afterGroup">
                            <p:stCondLst>
                              <p:cond delay="17100"/>
                            </p:stCondLst>
                            <p:childTnLst>
                              <p:par>
                                <p:cTn id="790" presetID="10" presetClass="exit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1" dur="25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4" dur="25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7" dur="25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0" dur="25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2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9" fill="hold" nodeType="clickPar">
                      <p:stCondLst>
                        <p:cond delay="indefinite"/>
                      </p:stCondLst>
                      <p:childTnLst>
                        <p:par>
                          <p:cTn id="8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7" grpId="1" animBg="1"/>
      <p:bldP spid="207" grpId="2" animBg="1"/>
      <p:bldP spid="208" grpId="0" animBg="1"/>
      <p:bldP spid="208" grpId="1" animBg="1"/>
      <p:bldP spid="208" grpId="2" animBg="1"/>
      <p:bldP spid="242" grpId="0" animBg="1"/>
      <p:bldP spid="242" grpId="1" animBg="1"/>
      <p:bldP spid="242" grpId="2" animBg="1"/>
      <p:bldP spid="225" grpId="0" animBg="1"/>
      <p:bldP spid="225" grpId="1" animBg="1"/>
      <p:bldP spid="225" grpId="2" animBg="1"/>
      <p:bldP spid="226" grpId="0" animBg="1"/>
      <p:bldP spid="226" grpId="1" animBg="1"/>
      <p:bldP spid="226" grpId="2" animBg="1"/>
      <p:bldP spid="227" grpId="0" animBg="1"/>
      <p:bldP spid="227" grpId="1" animBg="1"/>
      <p:bldP spid="227" grpId="2" animBg="1"/>
      <p:bldP spid="241" grpId="0" animBg="1"/>
      <p:bldP spid="241" grpId="1" animBg="1"/>
      <p:bldP spid="241" grpId="2" animBg="1"/>
      <p:bldP spid="228" grpId="0" animBg="1"/>
      <p:bldP spid="228" grpId="1" animBg="1"/>
      <p:bldP spid="228" grpId="2" animBg="1"/>
      <p:bldP spid="229" grpId="0" animBg="1"/>
      <p:bldP spid="229" grpId="1" animBg="1"/>
      <p:bldP spid="229" grpId="2" animBg="1"/>
      <p:bldP spid="224" grpId="0" animBg="1"/>
      <p:bldP spid="224" grpId="1" animBg="1"/>
      <p:bldP spid="224" grpId="2" animBg="1"/>
      <p:bldP spid="237" grpId="0" animBg="1"/>
      <p:bldP spid="237" grpId="1" animBg="1"/>
      <p:bldP spid="237" grpId="2" animBg="1"/>
      <p:bldP spid="243" grpId="0" animBg="1"/>
      <p:bldP spid="243" grpId="1" animBg="1"/>
      <p:bldP spid="243" grpId="2" animBg="1"/>
      <p:bldP spid="238" grpId="0" animBg="1"/>
      <p:bldP spid="238" grpId="1" animBg="1"/>
      <p:bldP spid="238" grpId="2" animBg="1"/>
      <p:bldP spid="239" grpId="0" animBg="1"/>
      <p:bldP spid="239" grpId="1" animBg="1"/>
      <p:bldP spid="239" grpId="2" animBg="1"/>
      <p:bldP spid="240" grpId="0" animBg="1"/>
      <p:bldP spid="240" grpId="1" animBg="1"/>
      <p:bldP spid="240" grpId="2" animBg="1"/>
      <p:bldP spid="193" grpId="0" animBg="1"/>
      <p:bldP spid="193" grpId="1" animBg="1"/>
      <p:bldP spid="193" grpId="2" animBg="1"/>
      <p:bldP spid="200" grpId="0" animBg="1"/>
      <p:bldP spid="200" grpId="1" animBg="1"/>
      <p:bldP spid="200" grpId="2" animBg="1"/>
      <p:bldP spid="51" grpId="0" animBg="1"/>
      <p:bldP spid="51" grpId="1" animBg="1"/>
      <p:bldP spid="51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2" grpId="0" animBg="1"/>
      <p:bldP spid="42" grpId="1" animBg="1"/>
      <p:bldP spid="42" grpId="2" animBg="1"/>
      <p:bldP spid="50" grpId="0" animBg="1"/>
      <p:bldP spid="50" grpId="1" animBg="1"/>
      <p:bldP spid="50" grpId="2" animBg="1"/>
      <p:bldP spid="47" grpId="0" animBg="1"/>
      <p:bldP spid="47" grpId="1" animBg="1"/>
      <p:bldP spid="47" grpId="2" animBg="1"/>
      <p:bldP spid="52" grpId="0" animBg="1"/>
      <p:bldP spid="52" grpId="1" animBg="1"/>
      <p:bldP spid="52" grpId="2" animBg="1"/>
      <p:bldP spid="48" grpId="0" animBg="1"/>
      <p:bldP spid="48" grpId="1" animBg="1"/>
      <p:bldP spid="48" grpId="2" animBg="1"/>
      <p:bldP spid="53" grpId="0" animBg="1"/>
      <p:bldP spid="53" grpId="1" animBg="1"/>
      <p:bldP spid="53" grpId="2" animBg="1"/>
      <p:bldP spid="49" grpId="0" animBg="1"/>
      <p:bldP spid="49" grpId="1" animBg="1"/>
      <p:bldP spid="49" grpId="2" animBg="1"/>
      <p:bldP spid="556" grpId="0" animBg="1"/>
      <p:bldP spid="556" grpId="1" animBg="1"/>
      <p:bldP spid="556" grpId="2" animBg="1"/>
      <p:bldP spid="557" grpId="0" animBg="1"/>
      <p:bldP spid="557" grpId="1" animBg="1"/>
      <p:bldP spid="557" grpId="2" animBg="1"/>
      <p:bldP spid="558" grpId="0" animBg="1"/>
      <p:bldP spid="558" grpId="1" animBg="1"/>
      <p:bldP spid="558" grpId="2" animBg="1"/>
      <p:bldP spid="559" grpId="0" animBg="1"/>
      <p:bldP spid="559" grpId="1" animBg="1"/>
      <p:bldP spid="559" grpId="2" animBg="1"/>
      <p:bldP spid="560" grpId="0" animBg="1"/>
      <p:bldP spid="560" grpId="1" animBg="1"/>
      <p:bldP spid="560" grpId="2" animBg="1"/>
      <p:bldP spid="561" grpId="0" animBg="1"/>
      <p:bldP spid="561" grpId="1" animBg="1"/>
      <p:bldP spid="561" grpId="2" animBg="1"/>
      <p:bldP spid="562" grpId="0" animBg="1"/>
      <p:bldP spid="562" grpId="1" animBg="1"/>
      <p:bldP spid="562" grpId="2" animBg="1"/>
      <p:bldP spid="563" grpId="0" animBg="1"/>
      <p:bldP spid="563" grpId="1" animBg="1"/>
      <p:bldP spid="563" grpId="2" animBg="1"/>
      <p:bldP spid="564" grpId="0" animBg="1"/>
      <p:bldP spid="564" grpId="1" animBg="1"/>
      <p:bldP spid="564" grpId="2" animBg="1"/>
      <p:bldP spid="565" grpId="0" animBg="1"/>
      <p:bldP spid="565" grpId="1" animBg="1"/>
      <p:bldP spid="565" grpId="2" animBg="1"/>
      <p:bldP spid="566" grpId="0" animBg="1"/>
      <p:bldP spid="566" grpId="1" animBg="1"/>
      <p:bldP spid="566" grpId="2" animBg="1"/>
      <p:bldP spid="567" grpId="0" animBg="1"/>
      <p:bldP spid="567" grpId="1" animBg="1"/>
      <p:bldP spid="567" grpId="2" animBg="1"/>
      <p:bldP spid="568" grpId="0" animBg="1"/>
      <p:bldP spid="568" grpId="1" animBg="1"/>
      <p:bldP spid="568" grpId="2" animBg="1"/>
      <p:bldP spid="568" grpId="3" animBg="1"/>
      <p:bldP spid="568" grpId="4" animBg="1"/>
      <p:bldP spid="568" grpId="5" animBg="1"/>
      <p:bldP spid="569" grpId="0" animBg="1"/>
      <p:bldP spid="569" grpId="1" animBg="1"/>
      <p:bldP spid="569" grpId="2" animBg="1"/>
      <p:bldP spid="569" grpId="3" animBg="1"/>
      <p:bldP spid="569" grpId="4" animBg="1"/>
      <p:bldP spid="569" grpId="5" animBg="1"/>
      <p:bldP spid="570" grpId="0" animBg="1"/>
      <p:bldP spid="570" grpId="1" animBg="1"/>
      <p:bldP spid="570" grpId="2" animBg="1"/>
      <p:bldP spid="570" grpId="3" animBg="1"/>
      <p:bldP spid="570" grpId="4" animBg="1"/>
      <p:bldP spid="570" grpId="5" animBg="1"/>
      <p:bldP spid="571" grpId="0" animBg="1"/>
      <p:bldP spid="571" grpId="1" animBg="1"/>
      <p:bldP spid="571" grpId="2" animBg="1"/>
      <p:bldP spid="571" grpId="3" animBg="1"/>
      <p:bldP spid="571" grpId="4" animBg="1"/>
      <p:bldP spid="571" grpId="5" animBg="1"/>
      <p:bldP spid="572" grpId="0" animBg="1"/>
      <p:bldP spid="572" grpId="1" animBg="1"/>
      <p:bldP spid="572" grpId="2" animBg="1"/>
      <p:bldP spid="572" grpId="3" animBg="1"/>
      <p:bldP spid="572" grpId="4" animBg="1"/>
      <p:bldP spid="572" grpId="5" animBg="1"/>
      <p:bldP spid="573" grpId="0" animBg="1"/>
      <p:bldP spid="573" grpId="1" animBg="1"/>
      <p:bldP spid="573" grpId="2" animBg="1"/>
      <p:bldP spid="573" grpId="3" animBg="1"/>
      <p:bldP spid="573" grpId="4" animBg="1"/>
      <p:bldP spid="573" grpId="5" animBg="1"/>
      <p:bldP spid="574" grpId="0" animBg="1"/>
      <p:bldP spid="574" grpId="1" animBg="1"/>
      <p:bldP spid="574" grpId="2" animBg="1"/>
      <p:bldP spid="574" grpId="3" animBg="1"/>
      <p:bldP spid="574" grpId="4" animBg="1"/>
      <p:bldP spid="574" grpId="5" animBg="1"/>
      <p:bldP spid="574" grpId="6" animBg="1"/>
      <p:bldP spid="574" grpId="7" animBg="1"/>
      <p:bldP spid="574" grpId="8" animBg="1"/>
      <p:bldP spid="575" grpId="0" animBg="1"/>
      <p:bldP spid="575" grpId="1" animBg="1"/>
      <p:bldP spid="575" grpId="2" animBg="1"/>
      <p:bldP spid="575" grpId="3" animBg="1"/>
      <p:bldP spid="575" grpId="4" animBg="1"/>
      <p:bldP spid="575" grpId="5" animBg="1"/>
      <p:bldP spid="575" grpId="6" animBg="1"/>
      <p:bldP spid="576" grpId="0" animBg="1"/>
      <p:bldP spid="576" grpId="1" animBg="1"/>
      <p:bldP spid="576" grpId="2" animBg="1"/>
      <p:bldP spid="576" grpId="3" animBg="1"/>
      <p:bldP spid="576" grpId="4" animBg="1"/>
      <p:bldP spid="576" grpId="5" animBg="1"/>
      <p:bldP spid="576" grpId="6" animBg="1"/>
      <p:bldP spid="577" grpId="0" animBg="1"/>
      <p:bldP spid="577" grpId="1" animBg="1"/>
      <p:bldP spid="577" grpId="2" animBg="1"/>
      <p:bldP spid="577" grpId="3" animBg="1"/>
      <p:bldP spid="577" grpId="4" animBg="1"/>
      <p:bldP spid="577" grpId="5" animBg="1"/>
      <p:bldP spid="577" grpId="6" animBg="1"/>
      <p:bldP spid="578" grpId="0" animBg="1"/>
      <p:bldP spid="578" grpId="1" animBg="1"/>
      <p:bldP spid="578" grpId="2" animBg="1"/>
      <p:bldP spid="578" grpId="3" animBg="1"/>
      <p:bldP spid="579" grpId="0" animBg="1"/>
      <p:bldP spid="579" grpId="1" animBg="1"/>
      <p:bldP spid="579" grpId="2" animBg="1"/>
      <p:bldP spid="579" grpId="3" animBg="1"/>
      <p:bldP spid="580" grpId="0" animBg="1"/>
      <p:bldP spid="580" grpId="1" animBg="1"/>
      <p:bldP spid="580" grpId="2" animBg="1"/>
      <p:bldP spid="580" grpId="3" animBg="1"/>
      <p:bldP spid="581" grpId="0" animBg="1"/>
      <p:bldP spid="581" grpId="1" animBg="1"/>
      <p:bldP spid="581" grpId="2" animBg="1"/>
      <p:bldP spid="581" grpId="3" animBg="1"/>
      <p:bldP spid="369" grpId="0" animBg="1"/>
      <p:bldP spid="369" grpId="1" animBg="1"/>
      <p:bldP spid="369" grpId="2" animBg="1"/>
      <p:bldP spid="369" grpId="3" animBg="1"/>
      <p:bldP spid="369" grpId="4" animBg="1"/>
      <p:bldP spid="369" grpId="5" animBg="1"/>
      <p:bldP spid="370" grpId="0" animBg="1"/>
      <p:bldP spid="370" grpId="1" animBg="1"/>
      <p:bldP spid="370" grpId="2" animBg="1"/>
      <p:bldP spid="370" grpId="3" animBg="1"/>
      <p:bldP spid="370" grpId="4" animBg="1"/>
      <p:bldP spid="370" grpId="5" animBg="1"/>
      <p:bldP spid="371" grpId="0" animBg="1"/>
      <p:bldP spid="371" grpId="1" animBg="1"/>
      <p:bldP spid="371" grpId="2" animBg="1"/>
      <p:bldP spid="371" grpId="3" animBg="1"/>
      <p:bldP spid="371" grpId="4" animBg="1"/>
      <p:bldP spid="371" grpId="5" animBg="1"/>
      <p:bldP spid="372" grpId="0" animBg="1"/>
      <p:bldP spid="372" grpId="1" animBg="1"/>
      <p:bldP spid="372" grpId="2" animBg="1"/>
      <p:bldP spid="372" grpId="3" animBg="1"/>
      <p:bldP spid="372" grpId="4" animBg="1"/>
      <p:bldP spid="372" grpId="5" animBg="1"/>
      <p:bldP spid="373" grpId="0" animBg="1"/>
      <p:bldP spid="373" grpId="1" animBg="1"/>
      <p:bldP spid="373" grpId="2" animBg="1"/>
      <p:bldP spid="373" grpId="3" animBg="1"/>
      <p:bldP spid="373" grpId="4" animBg="1"/>
      <p:bldP spid="373" grpId="5" animBg="1"/>
      <p:bldP spid="374" grpId="0" animBg="1"/>
      <p:bldP spid="374" grpId="1" animBg="1"/>
      <p:bldP spid="374" grpId="2" animBg="1"/>
      <p:bldP spid="374" grpId="3" animBg="1"/>
      <p:bldP spid="374" grpId="4" animBg="1"/>
      <p:bldP spid="374" grpId="5" animBg="1"/>
      <p:bldP spid="378" grpId="0" animBg="1"/>
      <p:bldP spid="378" grpId="1" animBg="1"/>
      <p:bldP spid="378" grpId="2" animBg="1"/>
      <p:bldP spid="378" grpId="3" animBg="1"/>
      <p:bldP spid="378" grpId="4" animBg="1"/>
      <p:bldP spid="378" grpId="5" animBg="1"/>
      <p:bldP spid="195" grpId="0" animBg="1"/>
      <p:bldP spid="195" grpId="1" animBg="1"/>
      <p:bldP spid="195" grpId="2" animBg="1"/>
      <p:bldP spid="195" grpId="3" animBg="1"/>
      <p:bldP spid="195" grpId="4" animBg="1"/>
      <p:bldP spid="195" grpId="5" animBg="1"/>
      <p:bldP spid="195" grpId="6" animBg="1"/>
      <p:bldP spid="194" grpId="0" animBg="1"/>
      <p:bldP spid="194" grpId="1" animBg="1"/>
      <p:bldP spid="194" grpId="2" animBg="1"/>
      <p:bldP spid="194" grpId="3" animBg="1"/>
      <p:bldP spid="194" grpId="4" animBg="1"/>
      <p:bldP spid="194" grpId="5" animBg="1"/>
      <p:bldP spid="194" grpId="6" animBg="1"/>
      <p:bldP spid="196" grpId="0" animBg="1"/>
      <p:bldP spid="196" grpId="1" animBg="1"/>
      <p:bldP spid="196" grpId="2" animBg="1"/>
      <p:bldP spid="196" grpId="3" animBg="1"/>
      <p:bldP spid="196" grpId="4" animBg="1"/>
      <p:bldP spid="196" grpId="5" animBg="1"/>
      <p:bldP spid="196" grpId="6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29113" r="20736" b="-10558"/>
          <a:stretch/>
        </p:blipFill>
        <p:spPr>
          <a:xfrm>
            <a:off x="4485591" y="2024817"/>
            <a:ext cx="4323080" cy="336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r="8640"/>
          <a:stretch/>
        </p:blipFill>
        <p:spPr>
          <a:xfrm>
            <a:off x="446913" y="1678258"/>
            <a:ext cx="3676277" cy="3014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"/>
          <a:stretch/>
        </p:blipFill>
        <p:spPr>
          <a:xfrm>
            <a:off x="5237613" y="3974249"/>
            <a:ext cx="4016452" cy="2844053"/>
          </a:xfrm>
          <a:prstGeom prst="rect">
            <a:avLst/>
          </a:prstGeom>
        </p:spPr>
      </p:pic>
      <p:pic>
        <p:nvPicPr>
          <p:cNvPr id="11" name="Picture 3" descr="12695452_1290681634279102_1604700511_o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7"/>
          <a:stretch/>
        </p:blipFill>
        <p:spPr bwMode="auto">
          <a:xfrm>
            <a:off x="1417305" y="3974248"/>
            <a:ext cx="3405068" cy="282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58553" y="1506072"/>
            <a:ext cx="534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НИЕ ГЛЕДАМЕ НЕВИДИМОТО !!!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5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98298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bg-BG" sz="4000" dirty="0" smtClean="0"/>
              <a:t>ДОБРЕ ДОШЛИ В </a:t>
            </a:r>
            <a:br>
              <a:rPr lang="bg-BG" sz="4000" dirty="0" smtClean="0"/>
            </a:br>
            <a:r>
              <a:rPr lang="bg-BG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ХИМИЧЕСКИЯ ФАКУЛТЕТ </a:t>
            </a:r>
            <a:r>
              <a:rPr lang="bg-BG" sz="4000" dirty="0" smtClean="0"/>
              <a:t/>
            </a:r>
            <a:br>
              <a:rPr lang="bg-BG" sz="4000" dirty="0" smtClean="0"/>
            </a:br>
            <a:r>
              <a:rPr lang="bg-BG" sz="3200" dirty="0" smtClean="0"/>
              <a:t>НА ПЛОВДИВСКИЯ УНИВЕРСИТЕТ </a:t>
            </a:r>
          </a:p>
          <a:p>
            <a:pPr marL="0" indent="0" algn="ctr">
              <a:buNone/>
            </a:pPr>
            <a:r>
              <a:rPr lang="bg-BG" sz="3200" dirty="0"/>
              <a:t>ПАИСИЙ ХИЛЕНДАРСКИ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3" y="3186062"/>
            <a:ext cx="9848317" cy="32069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0837" y="6381793"/>
            <a:ext cx="763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място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Рейтинговата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система на ВУ в Б-я</a:t>
            </a:r>
          </a:p>
        </p:txBody>
      </p:sp>
    </p:spTree>
    <p:extLst>
      <p:ext uri="{BB962C8B-B14F-4D97-AF65-F5344CB8AC3E}">
        <p14:creationId xmlns:p14="http://schemas.microsoft.com/office/powerpoint/2010/main" val="165693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98298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bg-BG" sz="4000" dirty="0" smtClean="0"/>
              <a:t>ДОБРЕ ДОШЛИ В </a:t>
            </a:r>
            <a:br>
              <a:rPr lang="bg-BG" sz="4000" dirty="0" smtClean="0"/>
            </a:br>
            <a:r>
              <a:rPr lang="bg-BG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ХИМИЧЕСКИЯ ФАКУЛТЕТ </a:t>
            </a:r>
            <a:r>
              <a:rPr lang="bg-BG" sz="4000" dirty="0" smtClean="0"/>
              <a:t/>
            </a:r>
            <a:br>
              <a:rPr lang="bg-BG" sz="4000" dirty="0" smtClean="0"/>
            </a:br>
            <a:r>
              <a:rPr lang="bg-BG" sz="3200" dirty="0" smtClean="0"/>
              <a:t>НА ПЛОВДИДИВСКИЯ УНИВЕРСИТЕТ </a:t>
            </a:r>
          </a:p>
          <a:p>
            <a:pPr marL="0" indent="0" algn="ctr">
              <a:buNone/>
            </a:pPr>
            <a:r>
              <a:rPr lang="bg-BG" sz="3200" dirty="0"/>
              <a:t>ПАИСИЙ ХИЛЕНДАРСКИ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3" y="3186062"/>
            <a:ext cx="9848317" cy="32069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03562" y="246357"/>
            <a:ext cx="7232276" cy="6125418"/>
            <a:chOff x="-14907" y="0"/>
            <a:chExt cx="7179195" cy="5424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0" y="0"/>
              <a:ext cx="7123137" cy="38446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1209"/>
            <a:stretch/>
          </p:blipFill>
          <p:spPr>
            <a:xfrm>
              <a:off x="-14907" y="3789040"/>
              <a:ext cx="7179195" cy="1635256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290837" y="6381793"/>
            <a:ext cx="763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място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Рейтинговата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система на ВУ в Б-я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5536741"/>
            <a:ext cx="480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266 статии и </a:t>
            </a:r>
            <a:r>
              <a:rPr lang="bg-BG" dirty="0" smtClean="0">
                <a:solidFill>
                  <a:srgbClr val="FF0000"/>
                </a:solidFill>
              </a:rPr>
              <a:t>1474</a:t>
            </a:r>
            <a:r>
              <a:rPr lang="bg-BG" dirty="0" smtClean="0"/>
              <a:t> цитирания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38275"/>
            <a:ext cx="8315325" cy="5419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76400"/>
            <a:ext cx="8670925" cy="4267200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ПОГОВОРИМ ЗА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</a:t>
            </a:r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2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98298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bg-BG" sz="4000" dirty="0" smtClean="0"/>
              <a:t>ДОБРЕ ДОШЛИ В </a:t>
            </a:r>
            <a:br>
              <a:rPr lang="bg-BG" sz="4000" dirty="0" smtClean="0"/>
            </a:br>
            <a:r>
              <a:rPr lang="bg-BG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ХИМИЧЕСКИЯ ФАКУЛТЕТ </a:t>
            </a:r>
            <a:r>
              <a:rPr lang="bg-BG" sz="4000" dirty="0" smtClean="0"/>
              <a:t/>
            </a:r>
            <a:br>
              <a:rPr lang="bg-BG" sz="4000" dirty="0" smtClean="0"/>
            </a:br>
            <a:r>
              <a:rPr lang="bg-BG" sz="3200" dirty="0" smtClean="0"/>
              <a:t>НА ПЛОВДИВСКИЯ УНИВЕРСИТЕТ </a:t>
            </a:r>
          </a:p>
          <a:p>
            <a:pPr marL="0" indent="0" algn="ctr">
              <a:buNone/>
            </a:pPr>
            <a:r>
              <a:rPr lang="bg-BG" sz="3200" dirty="0"/>
              <a:t>ПАИСИЙ ХИЛЕНДАРСКИ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32687" y="5253335"/>
            <a:ext cx="405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http://argon.uni-plovdiv.bg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1" y="4545032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D00702"/>
                </a:solidFill>
              </a:rPr>
              <a:t>ПОТЪРСЕТЕ НИ В МРЕЖАТА </a:t>
            </a:r>
            <a:endParaRPr lang="en-US" b="1" dirty="0">
              <a:solidFill>
                <a:srgbClr val="D007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447" y="1990298"/>
            <a:ext cx="8915400" cy="1143000"/>
          </a:xfrm>
        </p:spPr>
        <p:txBody>
          <a:bodyPr/>
          <a:lstStyle/>
          <a:p>
            <a:r>
              <a:rPr lang="bg-BG" dirty="0" smtClean="0"/>
              <a:t> ХИМИЯТА Е </a:t>
            </a:r>
            <a:br>
              <a:rPr lang="bg-BG" dirty="0" smtClean="0"/>
            </a:br>
            <a:r>
              <a:rPr lang="bg-BG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НУЖНА</a:t>
            </a:r>
            <a:r>
              <a:rPr lang="bg-BG" dirty="0" smtClean="0"/>
              <a:t> !!!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80759" y="1171162"/>
            <a:ext cx="2713538" cy="927716"/>
            <a:chOff x="2027520" y="1498931"/>
            <a:chExt cx="2713538" cy="927716"/>
          </a:xfrm>
        </p:grpSpPr>
        <p:sp>
          <p:nvSpPr>
            <p:cNvPr id="11" name="Rectangle 10"/>
            <p:cNvSpPr/>
            <p:nvPr/>
          </p:nvSpPr>
          <p:spPr>
            <a:xfrm>
              <a:off x="2027520" y="1498931"/>
              <a:ext cx="54373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C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BFFFC"/>
                </a:clrFrom>
                <a:clrTo>
                  <a:srgbClr val="FBFF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6849" y="1688268"/>
              <a:ext cx="904209" cy="73837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27371" y="1881067"/>
              <a:ext cx="16674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ommunity</a:t>
              </a:r>
              <a:endParaRPr lang="en-US" dirty="0">
                <a:latin typeface="Algerian" panose="04020705040A02060702" pitchFamily="8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00915" y="1835054"/>
            <a:ext cx="1896641" cy="830997"/>
            <a:chOff x="2026342" y="2030308"/>
            <a:chExt cx="1896641" cy="830997"/>
          </a:xfrm>
        </p:grpSpPr>
        <p:sp>
          <p:nvSpPr>
            <p:cNvPr id="14" name="Rectangle 13"/>
            <p:cNvSpPr/>
            <p:nvPr/>
          </p:nvSpPr>
          <p:spPr>
            <a:xfrm>
              <a:off x="2026342" y="2030308"/>
              <a:ext cx="57099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49187" y="2374203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ealth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722" y="2213373"/>
              <a:ext cx="643261" cy="643261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602853" y="2434277"/>
            <a:ext cx="2794382" cy="830997"/>
            <a:chOff x="2032357" y="2548593"/>
            <a:chExt cx="2794382" cy="830997"/>
          </a:xfrm>
        </p:grpSpPr>
        <p:sp>
          <p:nvSpPr>
            <p:cNvPr id="18" name="Rectangle 17"/>
            <p:cNvSpPr/>
            <p:nvPr/>
          </p:nvSpPr>
          <p:spPr>
            <a:xfrm>
              <a:off x="2032357" y="2548593"/>
              <a:ext cx="56778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0060" y="2893330"/>
              <a:ext cx="2004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nvironment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2" t="18435"/>
            <a:stretch/>
          </p:blipFill>
          <p:spPr>
            <a:xfrm>
              <a:off x="4036389" y="2631498"/>
              <a:ext cx="790350" cy="5657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126327" y="3022272"/>
            <a:ext cx="2090396" cy="830997"/>
            <a:chOff x="1998424" y="3166271"/>
            <a:chExt cx="2090396" cy="830997"/>
          </a:xfrm>
        </p:grpSpPr>
        <p:sp>
          <p:nvSpPr>
            <p:cNvPr id="23" name="Rectangle 22"/>
            <p:cNvSpPr/>
            <p:nvPr/>
          </p:nvSpPr>
          <p:spPr>
            <a:xfrm>
              <a:off x="1998424" y="3166271"/>
              <a:ext cx="6351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86872" y="3521649"/>
              <a:ext cx="1305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edicine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113" y="3315219"/>
              <a:ext cx="665707" cy="665707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636979" y="3533333"/>
            <a:ext cx="3569479" cy="897460"/>
            <a:chOff x="2161759" y="3923385"/>
            <a:chExt cx="3569479" cy="897460"/>
          </a:xfrm>
        </p:grpSpPr>
        <p:sp>
          <p:nvSpPr>
            <p:cNvPr id="26" name="Rectangle 25"/>
            <p:cNvSpPr/>
            <p:nvPr/>
          </p:nvSpPr>
          <p:spPr>
            <a:xfrm>
              <a:off x="2161759" y="3956617"/>
              <a:ext cx="37382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I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09527" y="4306783"/>
              <a:ext cx="1484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ndustry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528" y="3923385"/>
              <a:ext cx="1869710" cy="89746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010799" y="4128132"/>
            <a:ext cx="2355561" cy="898959"/>
            <a:chOff x="2099139" y="4623232"/>
            <a:chExt cx="2355561" cy="898959"/>
          </a:xfrm>
        </p:grpSpPr>
        <p:sp>
          <p:nvSpPr>
            <p:cNvPr id="30" name="Rectangle 29"/>
            <p:cNvSpPr/>
            <p:nvPr/>
          </p:nvSpPr>
          <p:spPr>
            <a:xfrm>
              <a:off x="2099139" y="4623232"/>
              <a:ext cx="52610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86872" y="4979991"/>
              <a:ext cx="1204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cience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967" y="4662408"/>
              <a:ext cx="1014733" cy="859783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3669373" y="4697108"/>
            <a:ext cx="2845799" cy="855069"/>
            <a:chOff x="2108698" y="4628160"/>
            <a:chExt cx="2845799" cy="855069"/>
          </a:xfrm>
        </p:grpSpPr>
        <p:sp>
          <p:nvSpPr>
            <p:cNvPr id="33" name="Rectangle 32"/>
            <p:cNvSpPr/>
            <p:nvPr/>
          </p:nvSpPr>
          <p:spPr>
            <a:xfrm>
              <a:off x="2108698" y="4628160"/>
              <a:ext cx="54053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611" y="4990153"/>
              <a:ext cx="18934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Echnology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1" t="29000" r="11350" b="22700"/>
            <a:stretch/>
          </p:blipFill>
          <p:spPr>
            <a:xfrm>
              <a:off x="4288953" y="4831845"/>
              <a:ext cx="665544" cy="65138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4195328" y="5364926"/>
            <a:ext cx="2857672" cy="925549"/>
            <a:chOff x="2096825" y="5121322"/>
            <a:chExt cx="2857672" cy="925549"/>
          </a:xfrm>
        </p:grpSpPr>
        <p:sp>
          <p:nvSpPr>
            <p:cNvPr id="43" name="Rectangle 42"/>
            <p:cNvSpPr/>
            <p:nvPr/>
          </p:nvSpPr>
          <p:spPr>
            <a:xfrm>
              <a:off x="2096825" y="5121322"/>
              <a:ext cx="57580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R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20345" y="5459157"/>
              <a:ext cx="1539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Esearch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273" y="5262923"/>
              <a:ext cx="1037224" cy="78394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732247" y="6028298"/>
            <a:ext cx="1745525" cy="830997"/>
            <a:chOff x="2112893" y="5665611"/>
            <a:chExt cx="1745525" cy="830997"/>
          </a:xfrm>
        </p:grpSpPr>
        <p:sp>
          <p:nvSpPr>
            <p:cNvPr id="47" name="Rectangle 46"/>
            <p:cNvSpPr/>
            <p:nvPr/>
          </p:nvSpPr>
          <p:spPr>
            <a:xfrm>
              <a:off x="2112893" y="5665611"/>
              <a:ext cx="57580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chemeClr val="accent3"/>
                  </a:solidFill>
                  <a:latin typeface="Algerian" panose="04020705040A02060702" pitchFamily="82" charset="0"/>
                </a:rPr>
                <a:t>y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36413" y="6003446"/>
              <a:ext cx="5645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lgerian" panose="04020705040A02060702" pitchFamily="82" charset="0"/>
                </a:rPr>
                <a:t>ou</a:t>
              </a:r>
              <a:endParaRPr lang="en-US" dirty="0">
                <a:latin typeface="Algerian" panose="04020705040A02060702" pitchFamily="82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002" y="5798922"/>
              <a:ext cx="833416" cy="5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24654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080500" cy="53213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4767263" y="1922463"/>
            <a:ext cx="4114800" cy="4630737"/>
          </a:xfrm>
          <a:solidFill>
            <a:schemeClr val="bg1">
              <a:alpha val="61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bg-BG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МАГИСТЪРСКИ </a:t>
            </a:r>
            <a:r>
              <a:rPr lang="bg-BG" sz="3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ПРОГРАМИ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sz="15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b="1" dirty="0" smtClean="0"/>
              <a:t>Органична химия</a:t>
            </a:r>
            <a:endParaRPr lang="en-US" b="1" dirty="0" smtClean="0"/>
          </a:p>
          <a:p>
            <a:pPr>
              <a:defRPr/>
            </a:pPr>
            <a:r>
              <a:rPr lang="ru-RU" b="1" dirty="0"/>
              <a:t>Хранителна </a:t>
            </a:r>
            <a:r>
              <a:rPr lang="ru-RU" b="1" dirty="0" smtClean="0"/>
              <a:t>химия</a:t>
            </a:r>
            <a:endParaRPr lang="en-US" b="1" dirty="0" smtClean="0"/>
          </a:p>
          <a:p>
            <a:pPr>
              <a:defRPr/>
            </a:pPr>
            <a:r>
              <a:rPr lang="ru-RU" b="1" dirty="0"/>
              <a:t>Спектрохимичен </a:t>
            </a:r>
            <a:r>
              <a:rPr lang="ru-RU" b="1" dirty="0" smtClean="0"/>
              <a:t>анализ</a:t>
            </a:r>
            <a:endParaRPr lang="en-US" b="1" dirty="0" smtClean="0"/>
          </a:p>
          <a:p>
            <a:pPr>
              <a:defRPr/>
            </a:pPr>
            <a:r>
              <a:rPr lang="ru-RU" b="1" dirty="0"/>
              <a:t>Химия и </a:t>
            </a:r>
            <a:r>
              <a:rPr lang="ru-RU" b="1" dirty="0" smtClean="0"/>
              <a:t>екология</a:t>
            </a:r>
            <a:endParaRPr lang="en-US" b="1" dirty="0" smtClean="0"/>
          </a:p>
          <a:p>
            <a:pPr>
              <a:defRPr/>
            </a:pPr>
            <a:r>
              <a:rPr lang="ru-RU" b="1" dirty="0"/>
              <a:t>Компютърна </a:t>
            </a:r>
            <a:r>
              <a:rPr lang="ru-RU" b="1" dirty="0" smtClean="0"/>
              <a:t>химия</a:t>
            </a:r>
            <a:endParaRPr lang="en-US" b="1" dirty="0" smtClean="0"/>
          </a:p>
          <a:p>
            <a:pPr>
              <a:defRPr/>
            </a:pPr>
            <a:r>
              <a:rPr lang="ru-RU" b="1" dirty="0"/>
              <a:t>Учител по </a:t>
            </a:r>
            <a:r>
              <a:rPr lang="ru-RU" b="1" dirty="0" smtClean="0"/>
              <a:t>химия</a:t>
            </a:r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 bwMode="auto">
          <a:xfrm>
            <a:off x="360363" y="1922463"/>
            <a:ext cx="4114800" cy="4630737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16" tIns="64008" rIns="128016" bIns="6400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bg-BG" b="1" u="sng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БАКАЛАВЪРСКИ ПРОГРАМИ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bg-BG" sz="1400" b="1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bg-BG" b="1" kern="0" dirty="0" smtClean="0"/>
              <a:t>Химия </a:t>
            </a:r>
            <a:br>
              <a:rPr lang="bg-BG" b="1" kern="0" dirty="0" smtClean="0"/>
            </a:br>
            <a:r>
              <a:rPr lang="bg-BG" sz="2400" b="1" kern="0" dirty="0" smtClean="0"/>
              <a:t>(редовно и задочно)</a:t>
            </a:r>
          </a:p>
          <a:p>
            <a:pPr>
              <a:defRPr/>
            </a:pPr>
            <a:r>
              <a:rPr lang="bg-BG" b="1" kern="0" dirty="0" smtClean="0"/>
              <a:t>Медицинска химия</a:t>
            </a:r>
          </a:p>
          <a:p>
            <a:pPr>
              <a:defRPr/>
            </a:pPr>
            <a:r>
              <a:rPr lang="bg-BG" b="1" kern="0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Химия с маркетинг</a:t>
            </a:r>
          </a:p>
          <a:p>
            <a:pPr>
              <a:defRPr/>
            </a:pPr>
            <a:r>
              <a:rPr lang="bg-BG" b="1" kern="0" dirty="0" smtClean="0"/>
              <a:t>Компютърна химия</a:t>
            </a:r>
          </a:p>
          <a:p>
            <a:pPr>
              <a:defRPr/>
            </a:pPr>
            <a:r>
              <a:rPr lang="bg-BG" b="1" kern="0" dirty="0"/>
              <a:t>Анализ и контрол</a:t>
            </a:r>
          </a:p>
        </p:txBody>
      </p:sp>
      <p:pic>
        <p:nvPicPr>
          <p:cNvPr id="389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63500"/>
            <a:ext cx="86677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62000" y="2362200"/>
            <a:ext cx="9144000" cy="4068763"/>
          </a:xfrm>
          <a:prstGeom prst="rect">
            <a:avLst/>
          </a:prstGeom>
          <a:solidFill>
            <a:srgbClr val="DFDFF5"/>
          </a:solidFill>
          <a:ln w="9525">
            <a:solidFill>
              <a:srgbClr val="333399">
                <a:lumMod val="75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bg-BG" sz="2800" b="1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 оценка от кандидатстудентски изпит по:</a:t>
            </a:r>
          </a:p>
          <a:p>
            <a:pPr marL="0" lvl="1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bg-BG" sz="1800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химия, биология, физика, математика, български език; 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bg-BG" sz="2800" b="1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 оценка от държавен зрелостен изпит по:</a:t>
            </a:r>
            <a:r>
              <a:rPr lang="bg-BG" sz="3200" b="1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</a:p>
          <a:p>
            <a:pPr marL="0" lvl="1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bg-BG" sz="1800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Химия и опазване на околната среда, Биология и здравно образование, Физика и астрономия, Математика или Български език и литература; 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bg-BG" sz="2800" b="1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 оценка от националните олимпиади и състезания по химия през 2015-2016 г.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bg-BG" sz="2800" b="1" kern="0" dirty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 оценка от състезанията (тест и реферати), организирани от ХФ на ПУ</a:t>
            </a:r>
            <a:r>
              <a:rPr lang="bg-BG" sz="2800" b="1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bg-BG" sz="2800" b="1" kern="0" dirty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35013" y="1633538"/>
            <a:ext cx="9144000" cy="566737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  <a:ln>
            <a:solidFill>
              <a:srgbClr val="BBE0E3">
                <a:lumMod val="10000"/>
              </a:srgbClr>
            </a:solidFill>
          </a:ln>
          <a:extLst/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3200" i="1" kern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С какво може да се кандидатства? </a:t>
            </a:r>
            <a:endParaRPr lang="en-GB" sz="3200" i="1" kern="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63500"/>
            <a:ext cx="86677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566863" y="1600200"/>
            <a:ext cx="6296025" cy="738188"/>
          </a:xfrm>
          <a:solidFill>
            <a:schemeClr val="accent2">
              <a:lumMod val="40000"/>
              <a:lumOff val="60000"/>
              <a:alpha val="66000"/>
            </a:schemeClr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 algn="ctr">
              <a:buFontTx/>
              <a:buNone/>
              <a:defRPr/>
            </a:pPr>
            <a:r>
              <a:rPr lang="bg-B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</a:t>
            </a:r>
            <a:r>
              <a:rPr lang="bg-B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Химия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752600" y="2336800"/>
          <a:ext cx="5943600" cy="4444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080500" cy="53213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63500"/>
            <a:ext cx="86677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050" y="1964379"/>
            <a:ext cx="8334375" cy="3996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60960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 ОБИЧАМ </a:t>
            </a:r>
            <a:r>
              <a:rPr lang="bg-BG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ХИМИЯТА</a:t>
            </a:r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!?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8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01" y="158539"/>
            <a:ext cx="7023105" cy="6400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76" y="6000194"/>
            <a:ext cx="6029325" cy="77152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046922" y="1524000"/>
            <a:ext cx="3478079" cy="2151993"/>
          </a:xfrm>
          <a:prstGeom prst="wedgeEllipseCallout">
            <a:avLst>
              <a:gd name="adj1" fmla="val -28764"/>
              <a:gd name="adj2" fmla="val 77376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tx1"/>
                </a:solidFill>
              </a:rPr>
              <a:t>НЕ СА ЛИ ПЪЛНИ С </a:t>
            </a:r>
            <a:r>
              <a:rPr lang="bg-BG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ХИМИЯ</a:t>
            </a:r>
            <a:r>
              <a:rPr lang="bg-BG" b="1" dirty="0">
                <a:solidFill>
                  <a:schemeClr val="tx1"/>
                </a:solidFill>
              </a:rPr>
              <a:t> </a:t>
            </a:r>
            <a:r>
              <a:rPr lang="bg-BG" sz="2000" b="1" dirty="0">
                <a:solidFill>
                  <a:schemeClr val="tx1"/>
                </a:solidFill>
              </a:rPr>
              <a:t/>
            </a:r>
            <a:br>
              <a:rPr lang="bg-BG" sz="2000" b="1" dirty="0">
                <a:solidFill>
                  <a:schemeClr val="tx1"/>
                </a:solidFill>
              </a:rPr>
            </a:br>
            <a:r>
              <a:rPr lang="bg-BG" sz="2000" b="1" dirty="0" smtClean="0">
                <a:solidFill>
                  <a:schemeClr val="tx1"/>
                </a:solidFill>
              </a:rPr>
              <a:t>ХРАНИТЕ, </a:t>
            </a:r>
            <a:r>
              <a:rPr lang="bg-BG" sz="2000" b="1" dirty="0">
                <a:solidFill>
                  <a:schemeClr val="tx1"/>
                </a:solidFill>
              </a:rPr>
              <a:t>КОИТО КОНСУМИРАМЕ </a:t>
            </a:r>
            <a:r>
              <a:rPr lang="en-US" sz="2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978900" y="6354761"/>
            <a:ext cx="438150" cy="365125"/>
          </a:xfrm>
          <a:prstGeom prst="rect">
            <a:avLst/>
          </a:prstGeom>
        </p:spPr>
        <p:txBody>
          <a:bodyPr/>
          <a:lstStyle/>
          <a:p>
            <a:fld id="{02CA987A-7278-47C4-BD01-46161CBE6CC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1524000"/>
            <a:ext cx="8624887" cy="426720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СОЛЕНА ЛИ Е ХИМИЯТА ?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77" y="2026658"/>
            <a:ext cx="7123935" cy="4636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922392" y="4585546"/>
            <a:ext cx="228600" cy="228600"/>
          </a:xfrm>
          <a:prstGeom prst="rect">
            <a:avLst/>
          </a:prstGeom>
          <a:solidFill>
            <a:srgbClr val="FFFF00">
              <a:alpha val="4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charset="2"/>
              <a:buChar char="l"/>
              <a:tabLst/>
            </a:pPr>
            <a:endParaRPr kumimoji="0" lang="bg-BG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43600" y="4574569"/>
            <a:ext cx="228600" cy="228600"/>
          </a:xfrm>
          <a:prstGeom prst="rect">
            <a:avLst/>
          </a:prstGeom>
          <a:solidFill>
            <a:srgbClr val="FFFF00">
              <a:alpha val="4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charset="2"/>
              <a:buChar char="l"/>
              <a:tabLst/>
            </a:pPr>
            <a:endParaRPr kumimoji="0" lang="bg-BG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360025" y="6434372"/>
            <a:ext cx="509587" cy="228600"/>
          </a:xfrm>
          <a:prstGeom prst="rect">
            <a:avLst/>
          </a:prstGeom>
          <a:solidFill>
            <a:srgbClr val="FF0000">
              <a:alpha val="4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Monotype Sorts" charset="2"/>
              <a:buChar char="l"/>
              <a:tabLst/>
            </a:pPr>
            <a:endParaRPr kumimoji="0" lang="bg-BG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83" y="2026658"/>
            <a:ext cx="2233190" cy="2057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706051"/>
            <a:ext cx="68961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bg-BG" sz="1400" dirty="0"/>
              <a:t>Описание. Фина сол Крина 1 кг. Йодирана бяла сол за универсална употреба. Магазин, Цена. Метро, 0.62 лв. </a:t>
            </a:r>
            <a:r>
              <a:rPr lang="bg-BG" sz="1400" dirty="0" err="1"/>
              <a:t>Фантастико</a:t>
            </a:r>
            <a:r>
              <a:rPr lang="bg-BG" sz="1400" dirty="0"/>
              <a:t>, 0.79 лв. Била, 0.79 лв. Кауфланд, 0.79 лв. Трапезна сол </a:t>
            </a:r>
            <a:r>
              <a:rPr lang="en-US" sz="1400" dirty="0"/>
              <a:t>ORO 1kg. 0.64 </a:t>
            </a:r>
            <a:r>
              <a:rPr lang="bg-BG" sz="1400" dirty="0"/>
              <a:t>лв. Кауфланд. Фина нерафинирана сол </a:t>
            </a:r>
            <a:r>
              <a:rPr lang="en-US" sz="1400" dirty="0" err="1"/>
              <a:t>Eflomeria</a:t>
            </a:r>
            <a:r>
              <a:rPr lang="en-US" sz="1400" dirty="0"/>
              <a:t> 500 </a:t>
            </a:r>
            <a:r>
              <a:rPr lang="bg-BG" sz="1400" dirty="0"/>
              <a:t>гр. 1.45 лв. Кауфланд. Сол </a:t>
            </a:r>
            <a:r>
              <a:rPr lang="en-US" sz="1400" dirty="0" err="1"/>
              <a:t>Krina</a:t>
            </a:r>
            <a:r>
              <a:rPr lang="en-US" sz="1400" dirty="0"/>
              <a:t> 1 </a:t>
            </a:r>
            <a:r>
              <a:rPr lang="bg-BG" sz="1400" dirty="0"/>
              <a:t>кг. 0.62 лв. Кауфланд. × ...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791200" y="1287073"/>
            <a:ext cx="3885803" cy="84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bg-BG" sz="2400" kern="0" dirty="0" smtClean="0"/>
              <a:t>Питайте КАТЕДРА НЕОРГАНИЧНА ХИМИЯ</a:t>
            </a:r>
            <a:endParaRPr lang="bg-BG" sz="2400" kern="0" dirty="0"/>
          </a:p>
        </p:txBody>
      </p:sp>
    </p:spTree>
    <p:extLst>
      <p:ext uri="{BB962C8B-B14F-4D97-AF65-F5344CB8AC3E}">
        <p14:creationId xmlns:p14="http://schemas.microsoft.com/office/powerpoint/2010/main" val="13719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10" y="1341633"/>
            <a:ext cx="9153990" cy="549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01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10" y="1341633"/>
            <a:ext cx="9153990" cy="549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528706"/>
            <a:ext cx="8054600" cy="49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28800"/>
            <a:ext cx="73818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Pct val="60000"/>
          <a:buFont typeface="Monotype Sorts" charset="2"/>
          <a:buChar char="l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Pct val="60000"/>
          <a:buFont typeface="Monotype Sorts" charset="2"/>
          <a:buChar char="l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apsules 1">
    <a:dk1>
      <a:srgbClr val="003366"/>
    </a:dk1>
    <a:lt1>
      <a:srgbClr val="FFFFFF"/>
    </a:lt1>
    <a:dk2>
      <a:srgbClr val="006666"/>
    </a:dk2>
    <a:lt2>
      <a:srgbClr val="666699"/>
    </a:lt2>
    <a:accent1>
      <a:srgbClr val="33CCCC"/>
    </a:accent1>
    <a:accent2>
      <a:srgbClr val="99CC99"/>
    </a:accent2>
    <a:accent3>
      <a:srgbClr val="FFFFFF"/>
    </a:accent3>
    <a:accent4>
      <a:srgbClr val="002A56"/>
    </a:accent4>
    <a:accent5>
      <a:srgbClr val="ADE2E2"/>
    </a:accent5>
    <a:accent6>
      <a:srgbClr val="8AB98A"/>
    </a:accent6>
    <a:hlink>
      <a:srgbClr val="003366"/>
    </a:hlink>
    <a:folHlink>
      <a:srgbClr val="CC99FF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47964</TotalTime>
  <Words>406</Words>
  <Application>Microsoft Office PowerPoint</Application>
  <PresentationFormat>A4 Paper (210x297 mm)</PresentationFormat>
  <Paragraphs>112</Paragraphs>
  <Slides>35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MS PGothic</vt:lpstr>
      <vt:lpstr>MS PGothic</vt:lpstr>
      <vt:lpstr>Algerian</vt:lpstr>
      <vt:lpstr>Arial</vt:lpstr>
      <vt:lpstr>Calibri</vt:lpstr>
      <vt:lpstr>ITCCenturyBookT</vt:lpstr>
      <vt:lpstr>Monotype Sorts</vt:lpstr>
      <vt:lpstr>Times New Roman</vt:lpstr>
      <vt:lpstr>Wingdings</vt:lpstr>
      <vt:lpstr>Capsules</vt:lpstr>
      <vt:lpstr>Bitmap Image</vt:lpstr>
      <vt:lpstr>Clip</vt:lpstr>
      <vt:lpstr>PowerPoint Presentation</vt:lpstr>
      <vt:lpstr>НАГРАЖДАВАНЕ НА УЧАСТНИЦИТЕ  в ОБЛАСТНИЯ КРЪГ НА ОЛИМПИАДАТА ПО ХИМИЯ И ОПАЗВАНЕ НА ОКОЛНАТА СРЕДА 15 март 2018 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ХИМИЯТА Е  НУЖНА !!!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Plovdiv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guests</dc:title>
  <dc:subject>Advertisment for candidate students</dc:subject>
  <dc:creator>Veselin Kmetov</dc:creator>
  <cp:lastModifiedBy>V. Kmetov</cp:lastModifiedBy>
  <cp:revision>1012</cp:revision>
  <cp:lastPrinted>2003-05-21T06:20:24Z</cp:lastPrinted>
  <dcterms:created xsi:type="dcterms:W3CDTF">1999-11-22T09:28:41Z</dcterms:created>
  <dcterms:modified xsi:type="dcterms:W3CDTF">2018-07-04T14:09:08Z</dcterms:modified>
</cp:coreProperties>
</file>