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emf" ContentType="image/x-emf"/>
  <Default Extension="wmf" ContentType="image/x-w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67" r:id="rId3"/>
    <p:sldId id="270" r:id="rId4"/>
    <p:sldId id="278" r:id="rId5"/>
    <p:sldId id="271" r:id="rId6"/>
    <p:sldId id="282" r:id="rId7"/>
    <p:sldId id="279" r:id="rId8"/>
    <p:sldId id="280" r:id="rId9"/>
    <p:sldId id="281" r:id="rId10"/>
    <p:sldId id="276" r:id="rId11"/>
    <p:sldId id="277" r:id="rId12"/>
    <p:sldId id="268" r:id="rId13"/>
    <p:sldId id="272" r:id="rId14"/>
    <p:sldId id="269" r:id="rId15"/>
    <p:sldId id="288" r:id="rId16"/>
    <p:sldId id="289" r:id="rId17"/>
    <p:sldId id="290" r:id="rId18"/>
    <p:sldId id="291" r:id="rId19"/>
    <p:sldId id="293" r:id="rId20"/>
    <p:sldId id="294" r:id="rId21"/>
    <p:sldId id="295" r:id="rId22"/>
    <p:sldId id="296"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1143" autoAdjust="0"/>
  </p:normalViewPr>
  <p:slideViewPr>
    <p:cSldViewPr>
      <p:cViewPr>
        <p:scale>
          <a:sx n="75" d="100"/>
          <a:sy n="75" d="100"/>
        </p:scale>
        <p:origin x="-372" y="-7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2.wmf"/><Relationship Id="rId7" Type="http://schemas.openxmlformats.org/officeDocument/2006/relationships/image" Target="../media/image26.wmf"/><Relationship Id="rId2" Type="http://schemas.openxmlformats.org/officeDocument/2006/relationships/image" Target="../media/image21.wmf"/><Relationship Id="rId1" Type="http://schemas.openxmlformats.org/officeDocument/2006/relationships/image" Target="../media/image20.wmf"/><Relationship Id="rId6" Type="http://schemas.openxmlformats.org/officeDocument/2006/relationships/image" Target="../media/image25.wmf"/><Relationship Id="rId5" Type="http://schemas.openxmlformats.org/officeDocument/2006/relationships/image" Target="../media/image24.wmf"/><Relationship Id="rId4" Type="http://schemas.openxmlformats.org/officeDocument/2006/relationships/image" Target="../media/image2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3.wmf"/><Relationship Id="rId1" Type="http://schemas.openxmlformats.org/officeDocument/2006/relationships/image" Target="../media/image32.wmf"/><Relationship Id="rId4" Type="http://schemas.openxmlformats.org/officeDocument/2006/relationships/image" Target="../media/image3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8D93570-9321-46EF-B5B7-8E8A4AB57A88}" type="datetimeFigureOut">
              <a:rPr lang="en-US" smtClean="0"/>
              <a:pPr/>
              <a:t>6/19/2011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EFD726A-DD8F-41AE-B4DC-72F8275CBACC}"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7"/>
          <p:cNvSpPr>
            <a:spLocks noGrp="1" noChangeArrowheads="1"/>
          </p:cNvSpPr>
          <p:nvPr>
            <p:ph type="sldNum" sz="quarter" idx="5"/>
          </p:nvPr>
        </p:nvSpPr>
        <p:spPr>
          <a:noFill/>
        </p:spPr>
        <p:txBody>
          <a:bodyPr/>
          <a:lstStyle/>
          <a:p>
            <a:fld id="{15E2CFB9-8FD4-487C-B9AC-00409DE2E2C6}" type="slidenum">
              <a:rPr lang="en-GB"/>
              <a:pPr/>
              <a:t>2</a:t>
            </a:fld>
            <a:endParaRPr lang="en-GB"/>
          </a:p>
        </p:txBody>
      </p:sp>
      <p:sp>
        <p:nvSpPr>
          <p:cNvPr id="415747" name="Rectangle 2"/>
          <p:cNvSpPr>
            <a:spLocks noGrp="1" noRot="1" noChangeAspect="1" noChangeArrowheads="1" noTextEdit="1"/>
          </p:cNvSpPr>
          <p:nvPr>
            <p:ph type="sldImg"/>
          </p:nvPr>
        </p:nvSpPr>
        <p:spPr>
          <a:ln/>
        </p:spPr>
      </p:sp>
      <p:sp>
        <p:nvSpPr>
          <p:cNvPr id="415748" name="Rectangle 3"/>
          <p:cNvSpPr>
            <a:spLocks noGrp="1" noChangeArrowheads="1"/>
          </p:cNvSpPr>
          <p:nvPr>
            <p:ph type="body" idx="1"/>
          </p:nvPr>
        </p:nvSpPr>
        <p:spPr>
          <a:noFill/>
          <a:ln/>
        </p:spPr>
        <p:txBody>
          <a:bodyPr/>
          <a:lstStyle/>
          <a:p>
            <a:pPr algn="just">
              <a:spcBef>
                <a:spcPct val="0"/>
              </a:spcBef>
            </a:pPr>
            <a:r>
              <a:rPr lang="en-GB" b="1" smtClean="0"/>
              <a:t>Me Dr. Kmetov, act as a authorised TrainMiC trainer since 2004. So far I have been lecturer in 8 TrainMiC organized courses and was prized with the Challenge Cup for shearing the best practices on the TrainMiC trainers Jamboree performed in Geel June 2006. </a:t>
            </a:r>
            <a:endParaRPr lang="bg-BG" b="1" smtClean="0"/>
          </a:p>
          <a:p>
            <a:endParaRPr lang="bg-BG"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F072EA-4E40-42FE-AF3B-58DEFAD20A04}" type="slidenum">
              <a:rPr lang="en-GB"/>
              <a:pPr/>
              <a:t>7</a:t>
            </a:fld>
            <a:endParaRPr lang="en-GB"/>
          </a:p>
        </p:txBody>
      </p:sp>
      <p:sp>
        <p:nvSpPr>
          <p:cNvPr id="4068354" name="Rectangle 2"/>
          <p:cNvSpPr>
            <a:spLocks noGrp="1" noRot="1" noChangeAspect="1" noChangeArrowheads="1" noTextEdit="1"/>
          </p:cNvSpPr>
          <p:nvPr>
            <p:ph type="sldImg"/>
          </p:nvPr>
        </p:nvSpPr>
        <p:spPr>
          <a:xfrm>
            <a:off x="1143000" y="684213"/>
            <a:ext cx="4573588" cy="3432175"/>
          </a:xfrm>
          <a:ln/>
        </p:spPr>
      </p:sp>
      <p:sp>
        <p:nvSpPr>
          <p:cNvPr id="4068355" name="Rectangle 3"/>
          <p:cNvSpPr>
            <a:spLocks noGrp="1" noChangeArrowheads="1"/>
          </p:cNvSpPr>
          <p:nvPr>
            <p:ph type="body" idx="1"/>
          </p:nvPr>
        </p:nvSpPr>
        <p:spPr>
          <a:xfrm>
            <a:off x="914693" y="4342972"/>
            <a:ext cx="5028615" cy="4116084"/>
          </a:xfrm>
        </p:spPr>
        <p:txBody>
          <a:bodyPr/>
          <a:lstStyle/>
          <a:p>
            <a:r>
              <a:rPr lang="en-US"/>
              <a:t>Simple proportion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69C566-6E82-4A35-B9EB-A4B0EFC33598}" type="slidenum">
              <a:rPr lang="en-GB"/>
              <a:pPr/>
              <a:t>9</a:t>
            </a:fld>
            <a:endParaRPr lang="en-GB"/>
          </a:p>
        </p:txBody>
      </p:sp>
      <p:sp>
        <p:nvSpPr>
          <p:cNvPr id="4071426" name="Rectangle 2"/>
          <p:cNvSpPr>
            <a:spLocks noGrp="1" noRot="1" noChangeAspect="1" noChangeArrowheads="1" noTextEdit="1"/>
          </p:cNvSpPr>
          <p:nvPr>
            <p:ph type="sldImg"/>
          </p:nvPr>
        </p:nvSpPr>
        <p:spPr>
          <a:xfrm>
            <a:off x="1143000" y="684213"/>
            <a:ext cx="4573588" cy="3432175"/>
          </a:xfrm>
          <a:ln/>
        </p:spPr>
      </p:sp>
      <p:sp>
        <p:nvSpPr>
          <p:cNvPr id="4071427" name="Rectangle 3"/>
          <p:cNvSpPr>
            <a:spLocks noGrp="1" noChangeArrowheads="1"/>
          </p:cNvSpPr>
          <p:nvPr>
            <p:ph type="body" idx="1"/>
          </p:nvPr>
        </p:nvSpPr>
        <p:spPr>
          <a:xfrm>
            <a:off x="914693" y="4342972"/>
            <a:ext cx="5028615" cy="4116084"/>
          </a:xfrm>
        </p:spPr>
        <p:txBody>
          <a:bodyPr/>
          <a:lstStyle/>
          <a:p>
            <a:r>
              <a:rPr lang="en-US"/>
              <a:t>This is for the non leached samples</a:t>
            </a:r>
          </a:p>
          <a:p>
            <a:r>
              <a:rPr lang="en-US"/>
              <a:t>was preferred as it offers the following advantages: (i) results in  lower uncertainty of the corrected signals, (ii) indicates for potential outliers, and (iii) evaluates the linearity of the function: signal at analyte </a:t>
            </a:r>
            <a:r>
              <a:rPr lang="en-US" i="1"/>
              <a:t>m</a:t>
            </a:r>
            <a:r>
              <a:rPr lang="en-US"/>
              <a:t>/</a:t>
            </a:r>
            <a:r>
              <a:rPr lang="en-US" i="1"/>
              <a:t>z </a:t>
            </a:r>
            <a:r>
              <a:rPr lang="en-US"/>
              <a:t>vs interferent concentration. Additionally the sample aliquots already spiked with gradient interferent amounts can be used to determine the original interferent concentration in the working solution by the method of standard addition.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A51BE3-6491-4F17-B344-69DB51B8500A}" type="slidenum">
              <a:rPr lang="en-GB"/>
              <a:pPr/>
              <a:t>10</a:t>
            </a:fld>
            <a:endParaRPr lang="en-GB"/>
          </a:p>
        </p:txBody>
      </p:sp>
      <p:sp>
        <p:nvSpPr>
          <p:cNvPr id="4052994" name="Rectangle 2"/>
          <p:cNvSpPr>
            <a:spLocks noGrp="1" noRot="1" noChangeAspect="1" noChangeArrowheads="1" noTextEdit="1"/>
          </p:cNvSpPr>
          <p:nvPr>
            <p:ph type="sldImg"/>
          </p:nvPr>
        </p:nvSpPr>
        <p:spPr>
          <a:xfrm>
            <a:off x="1143000" y="684213"/>
            <a:ext cx="4573588" cy="3432175"/>
          </a:xfrm>
          <a:ln/>
        </p:spPr>
      </p:sp>
      <p:sp>
        <p:nvSpPr>
          <p:cNvPr id="4052995" name="Rectangle 3"/>
          <p:cNvSpPr>
            <a:spLocks noGrp="1" noChangeArrowheads="1"/>
          </p:cNvSpPr>
          <p:nvPr>
            <p:ph type="body" idx="1"/>
          </p:nvPr>
        </p:nvSpPr>
        <p:spPr>
          <a:xfrm>
            <a:off x="914693" y="4342972"/>
            <a:ext cx="5028615" cy="4116084"/>
          </a:xfrm>
        </p:spPr>
        <p:txBody>
          <a:bodyPr/>
          <a:lstStyle/>
          <a:p>
            <a:r>
              <a:rPr lang="en-US"/>
              <a:t>Here one can cancel some variables from the equation </a:t>
            </a:r>
          </a:p>
          <a:p>
            <a:pPr>
              <a:spcBef>
                <a:spcPct val="0"/>
              </a:spcBef>
            </a:pPr>
            <a:r>
              <a:rPr lang="en-GB" b="1">
                <a:solidFill>
                  <a:srgbClr val="6699FF"/>
                </a:solidFill>
              </a:rPr>
              <a:t>Action D32: Chemistry in High-Energy Microenvironments (CHEM)</a:t>
            </a:r>
          </a:p>
          <a:p>
            <a:r>
              <a:rPr lang="en-US"/>
              <a:t>Microwaves and ultrasound activation in chemical analysis </a:t>
            </a:r>
          </a:p>
          <a:p>
            <a:r>
              <a:rPr lang="en-US" altLang="ja-JP"/>
              <a:t>The commonly recognized benefits of the preconcentration methods carried out before the instrumental analysis are better tolerance to the measurement technique, lower limits of detection and matrix separation. </a:t>
            </a: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DDF99F0-2C50-450E-B563-2BA20F22A8D3}" type="datetimeFigureOut">
              <a:rPr lang="en-US" smtClean="0"/>
              <a:pPr/>
              <a:t>6/19/2011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5219C4-2992-4961-9A6F-C0220DE36C5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DF99F0-2C50-450E-B563-2BA20F22A8D3}" type="datetimeFigureOut">
              <a:rPr lang="en-US" smtClean="0"/>
              <a:pPr/>
              <a:t>6/19/2011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5219C4-2992-4961-9A6F-C0220DE36C5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DF99F0-2C50-450E-B563-2BA20F22A8D3}" type="datetimeFigureOut">
              <a:rPr lang="en-US" smtClean="0"/>
              <a:pPr/>
              <a:t>6/19/2011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5219C4-2992-4961-9A6F-C0220DE36C5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DF99F0-2C50-450E-B563-2BA20F22A8D3}" type="datetimeFigureOut">
              <a:rPr lang="en-US" smtClean="0"/>
              <a:pPr/>
              <a:t>6/19/2011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5219C4-2992-4961-9A6F-C0220DE36C5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DDF99F0-2C50-450E-B563-2BA20F22A8D3}" type="datetimeFigureOut">
              <a:rPr lang="en-US" smtClean="0"/>
              <a:pPr/>
              <a:t>6/19/2011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5219C4-2992-4961-9A6F-C0220DE36C5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ln>
            <a:noFill/>
          </a:ln>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DDF99F0-2C50-450E-B563-2BA20F22A8D3}" type="datetimeFigureOut">
              <a:rPr lang="en-US" smtClean="0"/>
              <a:pPr/>
              <a:t>6/19/2011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5219C4-2992-4961-9A6F-C0220DE36C5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DDF99F0-2C50-450E-B563-2BA20F22A8D3}" type="datetimeFigureOut">
              <a:rPr lang="en-US" smtClean="0"/>
              <a:pPr/>
              <a:t>6/19/2011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A5219C4-2992-4961-9A6F-C0220DE36C5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DDF99F0-2C50-450E-B563-2BA20F22A8D3}" type="datetimeFigureOut">
              <a:rPr lang="en-US" smtClean="0"/>
              <a:pPr/>
              <a:t>6/19/2011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5219C4-2992-4961-9A6F-C0220DE36C5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DF99F0-2C50-450E-B563-2BA20F22A8D3}" type="datetimeFigureOut">
              <a:rPr lang="en-US" smtClean="0"/>
              <a:pPr/>
              <a:t>6/19/2011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A5219C4-2992-4961-9A6F-C0220DE36C5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DF99F0-2C50-450E-B563-2BA20F22A8D3}" type="datetimeFigureOut">
              <a:rPr lang="en-US" smtClean="0"/>
              <a:pPr/>
              <a:t>6/19/2011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5219C4-2992-4961-9A6F-C0220DE36C5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DF99F0-2C50-450E-B563-2BA20F22A8D3}" type="datetimeFigureOut">
              <a:rPr lang="en-US" smtClean="0"/>
              <a:pPr/>
              <a:t>6/19/2011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5219C4-2992-4961-9A6F-C0220DE36C5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3568" y="404664"/>
            <a:ext cx="8229600" cy="922114"/>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a:ln w="38100">
            <a:noFill/>
          </a:ln>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DF99F0-2C50-450E-B563-2BA20F22A8D3}" type="datetimeFigureOut">
              <a:rPr lang="en-US" smtClean="0"/>
              <a:pPr/>
              <a:t>6/19/2011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5219C4-2992-4961-9A6F-C0220DE36C59}" type="slidenum">
              <a:rPr lang="en-US" smtClean="0"/>
              <a:pPr/>
              <a:t>‹#›</a:t>
            </a:fld>
            <a:endParaRPr lang="en-US"/>
          </a:p>
        </p:txBody>
      </p:sp>
      <p:pic>
        <p:nvPicPr>
          <p:cNvPr id="7" name="Picture 2" descr="Paisii_50_9"/>
          <p:cNvPicPr>
            <a:picLocks noChangeAspect="1" noChangeArrowheads="1"/>
          </p:cNvPicPr>
          <p:nvPr userDrawn="1"/>
        </p:nvPicPr>
        <p:blipFill>
          <a:blip r:embed="rId13" cstate="print"/>
          <a:srcRect/>
          <a:stretch>
            <a:fillRect/>
          </a:stretch>
        </p:blipFill>
        <p:spPr bwMode="auto">
          <a:xfrm>
            <a:off x="72008" y="100011"/>
            <a:ext cx="980851" cy="1024734"/>
          </a:xfrm>
          <a:prstGeom prst="rect">
            <a:avLst/>
          </a:prstGeom>
          <a:noFill/>
          <a:ln w="9525">
            <a:noFill/>
            <a:miter lim="800000"/>
            <a:headEnd/>
            <a:tailEnd/>
          </a:ln>
        </p:spPr>
      </p:pic>
      <p:sp>
        <p:nvSpPr>
          <p:cNvPr id="8" name="TextBox 7"/>
          <p:cNvSpPr txBox="1"/>
          <p:nvPr userDrawn="1"/>
        </p:nvSpPr>
        <p:spPr>
          <a:xfrm>
            <a:off x="611560" y="-27384"/>
            <a:ext cx="8496944" cy="553998"/>
          </a:xfrm>
          <a:prstGeom prst="rect">
            <a:avLst/>
          </a:prstGeom>
          <a:noFill/>
        </p:spPr>
        <p:txBody>
          <a:bodyPr wrap="square" rtlCol="0">
            <a:spAutoFit/>
          </a:bodyPr>
          <a:lstStyle/>
          <a:p>
            <a:pPr algn="r"/>
            <a:r>
              <a:rPr lang="ru-RU" sz="1600" smtClean="0">
                <a:solidFill>
                  <a:schemeClr val="tx2">
                    <a:lumMod val="75000"/>
                  </a:schemeClr>
                </a:solidFill>
              </a:rPr>
              <a:t>II национален научен симпозиум с международно участие</a:t>
            </a:r>
            <a:br>
              <a:rPr lang="ru-RU" sz="1600" smtClean="0">
                <a:solidFill>
                  <a:schemeClr val="tx2">
                    <a:lumMod val="75000"/>
                  </a:schemeClr>
                </a:solidFill>
              </a:rPr>
            </a:br>
            <a:r>
              <a:rPr lang="ru-RU" sz="1400" smtClean="0">
                <a:solidFill>
                  <a:schemeClr val="tx2">
                    <a:lumMod val="75000"/>
                  </a:schemeClr>
                </a:solidFill>
              </a:rPr>
              <a:t> </a:t>
            </a:r>
            <a:r>
              <a:rPr lang="ru-RU" sz="1400" b="1" smtClean="0">
                <a:solidFill>
                  <a:schemeClr val="tx2">
                    <a:lumMod val="75000"/>
                  </a:schemeClr>
                </a:solidFill>
              </a:rPr>
              <a:t>"ИНДУСТРИАЛНАТА МЕТРОЛОГИЯ В Р БЪЛГАРИЯ - СЪСТОЯНИЕ И ПЕРСПЕКТИВИ 2011"</a:t>
            </a:r>
            <a:r>
              <a:rPr lang="ru-RU" sz="1400" smtClean="0">
                <a:solidFill>
                  <a:schemeClr val="tx2">
                    <a:lumMod val="75000"/>
                  </a:schemeClr>
                </a:solidFill>
              </a:rPr>
              <a:t>  </a:t>
            </a:r>
            <a:endParaRPr lang="en-US" sz="1400">
              <a:solidFill>
                <a:schemeClr val="tx2">
                  <a:lumMod val="75000"/>
                </a:schemeClr>
              </a:solidFill>
            </a:endParaRPr>
          </a:p>
        </p:txBody>
      </p:sp>
      <p:cxnSp>
        <p:nvCxnSpPr>
          <p:cNvPr id="10" name="Straight Arrow Connector 9"/>
          <p:cNvCxnSpPr/>
          <p:nvPr userDrawn="1"/>
        </p:nvCxnSpPr>
        <p:spPr>
          <a:xfrm>
            <a:off x="1557886" y="543569"/>
            <a:ext cx="7416824" cy="1588"/>
          </a:xfrm>
          <a:prstGeom prst="straightConnector1">
            <a:avLst/>
          </a:prstGeom>
          <a:ln w="38100">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userDrawn="1"/>
        </p:nvCxnSpPr>
        <p:spPr>
          <a:xfrm>
            <a:off x="1557886" y="583033"/>
            <a:ext cx="7128792" cy="1588"/>
          </a:xfrm>
          <a:prstGeom prst="straightConnector1">
            <a:avLst/>
          </a:prstGeom>
          <a:ln w="38100">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userDrawn="1"/>
        </p:nvCxnSpPr>
        <p:spPr>
          <a:xfrm>
            <a:off x="1557886" y="623787"/>
            <a:ext cx="6840760" cy="1588"/>
          </a:xfrm>
          <a:prstGeom prst="straightConnector1">
            <a:avLst/>
          </a:prstGeom>
          <a:ln w="38100">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12.bin"/><Relationship Id="rId3" Type="http://schemas.openxmlformats.org/officeDocument/2006/relationships/notesSlide" Target="../notesSlides/notesSlide4.xml"/><Relationship Id="rId7"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11.bin"/><Relationship Id="rId5" Type="http://schemas.openxmlformats.org/officeDocument/2006/relationships/oleObject" Target="../embeddings/oleObject10.bin"/><Relationship Id="rId4" Type="http://schemas.openxmlformats.org/officeDocument/2006/relationships/oleObject" Target="../embeddings/oleObject9.bin"/></Relationships>
</file>

<file path=ppt/slides/_rels/slide11.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38.png"/><Relationship Id="rId1" Type="http://schemas.openxmlformats.org/officeDocument/2006/relationships/slideLayout" Target="../slideLayouts/slideLayout4.xml"/><Relationship Id="rId4" Type="http://schemas.openxmlformats.org/officeDocument/2006/relationships/image" Target="../media/image40.gif"/></Relationships>
</file>

<file path=ppt/slides/_rels/slide1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emf"/></Relationships>
</file>

<file path=ppt/slides/_rels/slide20.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QUACHA-BG%20translation'Sonja'Arpadjan.pdf" TargetMode="External"/><Relationship Id="rId1" Type="http://schemas.openxmlformats.org/officeDocument/2006/relationships/slideLayout" Target="../slideLayouts/slideLayout2.xml"/><Relationship Id="rId4" Type="http://schemas.openxmlformats.org/officeDocument/2006/relationships/hyperlink" Target="http://www.swift-wfd.com/e-learning/e-learning%20V%201.07/frameset_swift.htm"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hyperlink" Target="http://web.uni-plovdiv.bg/kmetov/GAMA/index.htm" TargetMode="Externa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notesSlide" Target="../notesSlides/notesSlide2.xml"/><Relationship Id="rId7"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3.bin"/><Relationship Id="rId5" Type="http://schemas.openxmlformats.org/officeDocument/2006/relationships/oleObject" Target="../embeddings/oleObject2.bin"/><Relationship Id="rId10" Type="http://schemas.openxmlformats.org/officeDocument/2006/relationships/oleObject" Target="../embeddings/oleObject7.bin"/><Relationship Id="rId4" Type="http://schemas.openxmlformats.org/officeDocument/2006/relationships/oleObject" Target="../embeddings/oleObject1.bin"/><Relationship Id="rId9" Type="http://schemas.openxmlformats.org/officeDocument/2006/relationships/oleObject" Target="../embeddings/oleObject6.bin"/></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29.emf"/><Relationship Id="rId4" Type="http://schemas.openxmlformats.org/officeDocument/2006/relationships/image" Target="../media/image28.emf"/></Relationships>
</file>

<file path=ppt/slides/_rels/slide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4067944" y="980728"/>
            <a:ext cx="3888432" cy="3769049"/>
          </a:xfrm>
          <a:prstGeom prst="rect">
            <a:avLst/>
          </a:prstGeom>
          <a:noFill/>
          <a:ln w="9525">
            <a:noFill/>
            <a:miter lim="800000"/>
            <a:headEnd/>
            <a:tailEnd/>
          </a:ln>
        </p:spPr>
      </p:pic>
      <p:sp>
        <p:nvSpPr>
          <p:cNvPr id="11" name="Rectangle 10"/>
          <p:cNvSpPr/>
          <p:nvPr/>
        </p:nvSpPr>
        <p:spPr>
          <a:xfrm>
            <a:off x="2627784" y="692696"/>
            <a:ext cx="6336704" cy="6165304"/>
          </a:xfrm>
          <a:prstGeom prst="rect">
            <a:avLst/>
          </a:prstGeom>
          <a:solidFill>
            <a:schemeClr val="accent1">
              <a:lumMod val="40000"/>
              <a:lumOff val="60000"/>
              <a:alpha val="5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059832" y="1916833"/>
            <a:ext cx="5904656" cy="3744415"/>
          </a:xfrm>
        </p:spPr>
        <p:txBody>
          <a:bodyPr>
            <a:noAutofit/>
          </a:bodyPr>
          <a:lstStyle/>
          <a:p>
            <a:r>
              <a:rPr lang="bg-BG" sz="5400" b="1" smtClean="0">
                <a:solidFill>
                  <a:schemeClr val="tx2">
                    <a:lumMod val="75000"/>
                  </a:schemeClr>
                </a:solidFill>
                <a:effectLst>
                  <a:outerShdw blurRad="38100" dist="38100" dir="2700000" algn="tl">
                    <a:srgbClr val="000000">
                      <a:alpha val="43137"/>
                    </a:srgbClr>
                  </a:outerShdw>
                </a:effectLst>
              </a:rPr>
              <a:t>МЕТРОЛОГИЯТА </a:t>
            </a:r>
            <a:r>
              <a:rPr lang="bg-BG" sz="4000" smtClean="0">
                <a:solidFill>
                  <a:schemeClr val="tx2">
                    <a:lumMod val="75000"/>
                  </a:schemeClr>
                </a:solidFill>
                <a:effectLst>
                  <a:outerShdw blurRad="38100" dist="38100" dir="2700000" algn="tl">
                    <a:srgbClr val="000000">
                      <a:alpha val="43137"/>
                    </a:srgbClr>
                  </a:outerShdw>
                </a:effectLst>
              </a:rPr>
              <a:t/>
            </a:r>
            <a:br>
              <a:rPr lang="bg-BG" sz="4000" smtClean="0">
                <a:solidFill>
                  <a:schemeClr val="tx2">
                    <a:lumMod val="75000"/>
                  </a:schemeClr>
                </a:solidFill>
                <a:effectLst>
                  <a:outerShdw blurRad="38100" dist="38100" dir="2700000" algn="tl">
                    <a:srgbClr val="000000">
                      <a:alpha val="43137"/>
                    </a:srgbClr>
                  </a:outerShdw>
                </a:effectLst>
              </a:rPr>
            </a:br>
            <a:r>
              <a:rPr lang="bg-BG" sz="4000" b="1" smtClean="0">
                <a:solidFill>
                  <a:schemeClr val="tx2">
                    <a:lumMod val="75000"/>
                  </a:schemeClr>
                </a:solidFill>
                <a:effectLst>
                  <a:outerShdw blurRad="38100" dist="38100" dir="2700000" algn="tl">
                    <a:srgbClr val="000000">
                      <a:alpha val="43137"/>
                    </a:srgbClr>
                  </a:outerShdw>
                </a:effectLst>
              </a:rPr>
              <a:t>в академичната дейност на Химическия Факултет</a:t>
            </a:r>
            <a:r>
              <a:rPr lang="bg-BG" sz="3600" b="1" smtClean="0">
                <a:solidFill>
                  <a:schemeClr val="tx2">
                    <a:lumMod val="75000"/>
                  </a:schemeClr>
                </a:solidFill>
              </a:rPr>
              <a:t/>
            </a:r>
            <a:br>
              <a:rPr lang="bg-BG" sz="3600" b="1" smtClean="0">
                <a:solidFill>
                  <a:schemeClr val="tx2">
                    <a:lumMod val="75000"/>
                  </a:schemeClr>
                </a:solidFill>
              </a:rPr>
            </a:br>
            <a:r>
              <a:rPr lang="bg-BG" sz="3600" b="1" smtClean="0">
                <a:solidFill>
                  <a:schemeClr val="tx2">
                    <a:lumMod val="75000"/>
                  </a:schemeClr>
                </a:solidFill>
              </a:rPr>
              <a:t> </a:t>
            </a:r>
            <a:r>
              <a:rPr lang="bg-BG" sz="4000" b="1" smtClean="0">
                <a:solidFill>
                  <a:schemeClr val="tx2">
                    <a:lumMod val="75000"/>
                  </a:schemeClr>
                </a:solidFill>
              </a:rPr>
              <a:t>на </a:t>
            </a:r>
            <a:br>
              <a:rPr lang="bg-BG" sz="4000" b="1" smtClean="0">
                <a:solidFill>
                  <a:schemeClr val="tx2">
                    <a:lumMod val="75000"/>
                  </a:schemeClr>
                </a:solidFill>
              </a:rPr>
            </a:br>
            <a:r>
              <a:rPr lang="bg-BG" sz="3600" b="1" smtClean="0">
                <a:solidFill>
                  <a:schemeClr val="tx2">
                    <a:lumMod val="75000"/>
                  </a:schemeClr>
                </a:solidFill>
                <a:effectLst>
                  <a:outerShdw blurRad="38100" dist="38100" dir="2700000" algn="tl">
                    <a:srgbClr val="000000">
                      <a:alpha val="43137"/>
                    </a:srgbClr>
                  </a:outerShdw>
                </a:effectLst>
              </a:rPr>
              <a:t>Пловдивския Университет </a:t>
            </a:r>
            <a:br>
              <a:rPr lang="bg-BG" sz="3600" b="1" smtClean="0">
                <a:solidFill>
                  <a:schemeClr val="tx2">
                    <a:lumMod val="75000"/>
                  </a:schemeClr>
                </a:solidFill>
                <a:effectLst>
                  <a:outerShdw blurRad="38100" dist="38100" dir="2700000" algn="tl">
                    <a:srgbClr val="000000">
                      <a:alpha val="43137"/>
                    </a:srgbClr>
                  </a:outerShdw>
                </a:effectLst>
              </a:rPr>
            </a:br>
            <a:r>
              <a:rPr lang="bg-BG" sz="3600" b="1" smtClean="0">
                <a:solidFill>
                  <a:schemeClr val="tx2">
                    <a:lumMod val="75000"/>
                  </a:schemeClr>
                </a:solidFill>
                <a:effectLst>
                  <a:outerShdw blurRad="38100" dist="38100" dir="2700000" algn="tl">
                    <a:srgbClr val="000000">
                      <a:alpha val="43137"/>
                    </a:srgbClr>
                  </a:outerShdw>
                </a:effectLst>
              </a:rPr>
              <a:t> “П. Хилендарски” </a:t>
            </a:r>
            <a:endParaRPr lang="en-US" sz="3600" b="1">
              <a:solidFill>
                <a:schemeClr val="tx2">
                  <a:lumMod val="75000"/>
                </a:schemeClr>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2699792" y="5805264"/>
            <a:ext cx="6264696" cy="792088"/>
          </a:xfrm>
          <a:ln>
            <a:noFill/>
          </a:ln>
        </p:spPr>
        <p:txBody>
          <a:bodyPr/>
          <a:lstStyle/>
          <a:p>
            <a:r>
              <a:rPr lang="bg-BG" sz="2000" smtClean="0">
                <a:solidFill>
                  <a:schemeClr val="tx2">
                    <a:lumMod val="75000"/>
                  </a:schemeClr>
                </a:solidFill>
              </a:rPr>
              <a:t>Доц</a:t>
            </a:r>
            <a:r>
              <a:rPr lang="bg-BG" smtClean="0">
                <a:solidFill>
                  <a:schemeClr val="tx2">
                    <a:lumMod val="75000"/>
                  </a:schemeClr>
                </a:solidFill>
              </a:rPr>
              <a:t>. Веселин Кметов</a:t>
            </a:r>
            <a:endParaRPr lang="en-US">
              <a:solidFill>
                <a:schemeClr val="tx2">
                  <a:lumMod val="75000"/>
                </a:schemeClr>
              </a:solidFill>
            </a:endParaRPr>
          </a:p>
        </p:txBody>
      </p:sp>
      <p:pic>
        <p:nvPicPr>
          <p:cNvPr id="4" name="Picture 21"/>
          <p:cNvPicPr>
            <a:picLocks noChangeAspect="1" noChangeArrowheads="1"/>
          </p:cNvPicPr>
          <p:nvPr/>
        </p:nvPicPr>
        <p:blipFill>
          <a:blip r:embed="rId3" cstate="print"/>
          <a:srcRect/>
          <a:stretch>
            <a:fillRect/>
          </a:stretch>
        </p:blipFill>
        <p:spPr bwMode="auto">
          <a:xfrm>
            <a:off x="46955" y="1315169"/>
            <a:ext cx="2436813" cy="5210175"/>
          </a:xfrm>
          <a:prstGeom prst="rect">
            <a:avLst/>
          </a:prstGeom>
          <a:noFill/>
          <a:ln w="9525">
            <a:noFill/>
            <a:miter lim="800000"/>
            <a:headEnd/>
            <a:tailEnd/>
          </a:ln>
          <a:effectLst/>
        </p:spPr>
      </p:pic>
      <p:pic>
        <p:nvPicPr>
          <p:cNvPr id="1026" name="Picture 2" descr="Paisii_50_9"/>
          <p:cNvPicPr>
            <a:picLocks noChangeAspect="1" noChangeArrowheads="1"/>
          </p:cNvPicPr>
          <p:nvPr/>
        </p:nvPicPr>
        <p:blipFill>
          <a:blip r:embed="rId4" cstate="print"/>
          <a:srcRect/>
          <a:stretch>
            <a:fillRect/>
          </a:stretch>
        </p:blipFill>
        <p:spPr bwMode="auto">
          <a:xfrm>
            <a:off x="72008" y="100011"/>
            <a:ext cx="980851" cy="1024734"/>
          </a:xfrm>
          <a:prstGeom prst="rect">
            <a:avLst/>
          </a:prstGeom>
          <a:noFill/>
          <a:ln w="9525">
            <a:noFill/>
            <a:miter lim="800000"/>
            <a:headEnd/>
            <a:tailEnd/>
          </a:ln>
        </p:spPr>
      </p:pic>
      <p:sp>
        <p:nvSpPr>
          <p:cNvPr id="6" name="TextBox 5"/>
          <p:cNvSpPr txBox="1"/>
          <p:nvPr/>
        </p:nvSpPr>
        <p:spPr>
          <a:xfrm>
            <a:off x="611560" y="-27384"/>
            <a:ext cx="8496944" cy="553998"/>
          </a:xfrm>
          <a:prstGeom prst="rect">
            <a:avLst/>
          </a:prstGeom>
          <a:noFill/>
        </p:spPr>
        <p:txBody>
          <a:bodyPr wrap="square" rtlCol="0">
            <a:spAutoFit/>
          </a:bodyPr>
          <a:lstStyle/>
          <a:p>
            <a:pPr algn="r"/>
            <a:r>
              <a:rPr lang="ru-RU" sz="1600" smtClean="0">
                <a:solidFill>
                  <a:schemeClr val="tx2">
                    <a:lumMod val="75000"/>
                  </a:schemeClr>
                </a:solidFill>
              </a:rPr>
              <a:t>II национален научен симпозиум с международно участие</a:t>
            </a:r>
            <a:br>
              <a:rPr lang="ru-RU" sz="1600" smtClean="0">
                <a:solidFill>
                  <a:schemeClr val="tx2">
                    <a:lumMod val="75000"/>
                  </a:schemeClr>
                </a:solidFill>
              </a:rPr>
            </a:br>
            <a:r>
              <a:rPr lang="ru-RU" sz="1400" smtClean="0">
                <a:solidFill>
                  <a:schemeClr val="tx2">
                    <a:lumMod val="75000"/>
                  </a:schemeClr>
                </a:solidFill>
              </a:rPr>
              <a:t> </a:t>
            </a:r>
            <a:r>
              <a:rPr lang="ru-RU" sz="1400" b="1" smtClean="0">
                <a:solidFill>
                  <a:schemeClr val="tx2">
                    <a:lumMod val="75000"/>
                  </a:schemeClr>
                </a:solidFill>
              </a:rPr>
              <a:t>"ИНДУСТРИАЛНАТА МЕТРОЛОГИЯ В Р БЪЛГАРИЯ - СЪСТОЯНИЕ И ПЕРСПЕКТИВИ 2011"</a:t>
            </a:r>
            <a:r>
              <a:rPr lang="ru-RU" sz="1400" smtClean="0">
                <a:solidFill>
                  <a:schemeClr val="tx2">
                    <a:lumMod val="75000"/>
                  </a:schemeClr>
                </a:solidFill>
              </a:rPr>
              <a:t>  </a:t>
            </a:r>
            <a:endParaRPr lang="en-US" sz="1400">
              <a:solidFill>
                <a:schemeClr val="tx2">
                  <a:lumMod val="75000"/>
                </a:schemeClr>
              </a:solidFill>
            </a:endParaRPr>
          </a:p>
        </p:txBody>
      </p:sp>
      <p:pic>
        <p:nvPicPr>
          <p:cNvPr id="7" name="Picture 6"/>
          <p:cNvPicPr/>
          <p:nvPr/>
        </p:nvPicPr>
        <p:blipFill>
          <a:blip r:embed="rId5" cstate="print"/>
          <a:srcRect l="5156" t="18269" r="9602" b="18653"/>
          <a:stretch>
            <a:fillRect/>
          </a:stretch>
        </p:blipFill>
        <p:spPr bwMode="auto">
          <a:xfrm>
            <a:off x="2771800" y="692696"/>
            <a:ext cx="1787856" cy="1119116"/>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1970" name="Line 2"/>
          <p:cNvSpPr>
            <a:spLocks noChangeShapeType="1"/>
          </p:cNvSpPr>
          <p:nvPr/>
        </p:nvSpPr>
        <p:spPr bwMode="auto">
          <a:xfrm>
            <a:off x="1547447" y="3679825"/>
            <a:ext cx="1153258" cy="0"/>
          </a:xfrm>
          <a:prstGeom prst="line">
            <a:avLst/>
          </a:prstGeom>
          <a:noFill/>
          <a:ln w="57150">
            <a:solidFill>
              <a:schemeClr val="tx1"/>
            </a:solidFill>
            <a:round/>
            <a:headEnd/>
            <a:tailEnd type="triangle" w="med" len="med"/>
          </a:ln>
          <a:effectLst/>
        </p:spPr>
        <p:txBody>
          <a:bodyPr wrap="none"/>
          <a:lstStyle/>
          <a:p>
            <a:endParaRPr lang="en-US"/>
          </a:p>
        </p:txBody>
      </p:sp>
      <p:sp>
        <p:nvSpPr>
          <p:cNvPr id="4051971" name="AutoShape 3"/>
          <p:cNvSpPr>
            <a:spLocks noChangeArrowheads="1"/>
          </p:cNvSpPr>
          <p:nvPr/>
        </p:nvSpPr>
        <p:spPr bwMode="auto">
          <a:xfrm rot="10800000">
            <a:off x="2483827" y="2960688"/>
            <a:ext cx="1440473" cy="1368425"/>
          </a:xfrm>
          <a:prstGeom prst="flowChartManualOperation">
            <a:avLst/>
          </a:prstGeom>
          <a:solidFill>
            <a:srgbClr val="6699FF"/>
          </a:solidFill>
          <a:ln w="9525">
            <a:solidFill>
              <a:schemeClr val="tx1"/>
            </a:solidFill>
            <a:miter lim="800000"/>
            <a:headEnd/>
            <a:tailEnd/>
          </a:ln>
          <a:effectLst/>
        </p:spPr>
        <p:txBody>
          <a:bodyPr wrap="none" anchor="ctr"/>
          <a:lstStyle/>
          <a:p>
            <a:endParaRPr lang="en-US"/>
          </a:p>
        </p:txBody>
      </p:sp>
      <p:sp>
        <p:nvSpPr>
          <p:cNvPr id="4051972" name="Line 4"/>
          <p:cNvSpPr>
            <a:spLocks noChangeShapeType="1"/>
          </p:cNvSpPr>
          <p:nvPr/>
        </p:nvSpPr>
        <p:spPr bwMode="auto">
          <a:xfrm>
            <a:off x="3779228" y="3679825"/>
            <a:ext cx="792773" cy="0"/>
          </a:xfrm>
          <a:prstGeom prst="line">
            <a:avLst/>
          </a:prstGeom>
          <a:noFill/>
          <a:ln w="57150">
            <a:solidFill>
              <a:schemeClr val="tx1"/>
            </a:solidFill>
            <a:round/>
            <a:headEnd/>
            <a:tailEnd type="triangle" w="med" len="med"/>
          </a:ln>
          <a:effectLst/>
        </p:spPr>
        <p:txBody>
          <a:bodyPr wrap="none"/>
          <a:lstStyle/>
          <a:p>
            <a:endParaRPr lang="en-US"/>
          </a:p>
        </p:txBody>
      </p:sp>
      <p:sp>
        <p:nvSpPr>
          <p:cNvPr id="4051973" name="Line 5"/>
          <p:cNvSpPr>
            <a:spLocks noChangeShapeType="1"/>
          </p:cNvSpPr>
          <p:nvPr/>
        </p:nvSpPr>
        <p:spPr bwMode="auto">
          <a:xfrm>
            <a:off x="5004289" y="4471988"/>
            <a:ext cx="1008185" cy="0"/>
          </a:xfrm>
          <a:prstGeom prst="line">
            <a:avLst/>
          </a:prstGeom>
          <a:noFill/>
          <a:ln w="57150">
            <a:solidFill>
              <a:schemeClr val="tx1"/>
            </a:solidFill>
            <a:round/>
            <a:headEnd/>
            <a:tailEnd type="triangle" w="med" len="med"/>
          </a:ln>
          <a:effectLst/>
        </p:spPr>
        <p:txBody>
          <a:bodyPr wrap="none"/>
          <a:lstStyle/>
          <a:p>
            <a:endParaRPr lang="en-US"/>
          </a:p>
        </p:txBody>
      </p:sp>
      <p:sp>
        <p:nvSpPr>
          <p:cNvPr id="4051974" name="AutoShape 6"/>
          <p:cNvSpPr>
            <a:spLocks noChangeArrowheads="1"/>
          </p:cNvSpPr>
          <p:nvPr/>
        </p:nvSpPr>
        <p:spPr bwMode="auto">
          <a:xfrm>
            <a:off x="4572000" y="2600325"/>
            <a:ext cx="575897" cy="2160588"/>
          </a:xfrm>
          <a:prstGeom prst="flowChartOffpageConnector">
            <a:avLst/>
          </a:prstGeom>
          <a:solidFill>
            <a:srgbClr val="6699FF"/>
          </a:solidFill>
          <a:ln w="9525">
            <a:solidFill>
              <a:schemeClr val="tx1"/>
            </a:solidFill>
            <a:miter lim="800000"/>
            <a:headEnd/>
            <a:tailEnd/>
          </a:ln>
          <a:effectLst/>
        </p:spPr>
        <p:txBody>
          <a:bodyPr wrap="none" anchor="ctr"/>
          <a:lstStyle/>
          <a:p>
            <a:endParaRPr lang="en-US"/>
          </a:p>
        </p:txBody>
      </p:sp>
      <p:sp>
        <p:nvSpPr>
          <p:cNvPr id="4051975" name="AutoShape 7"/>
          <p:cNvSpPr>
            <a:spLocks noChangeArrowheads="1"/>
          </p:cNvSpPr>
          <p:nvPr/>
        </p:nvSpPr>
        <p:spPr bwMode="auto">
          <a:xfrm>
            <a:off x="7738697" y="4545013"/>
            <a:ext cx="1296865" cy="792162"/>
          </a:xfrm>
          <a:prstGeom prst="flowChartDisplay">
            <a:avLst/>
          </a:prstGeom>
          <a:solidFill>
            <a:schemeClr val="tx2"/>
          </a:solidFill>
          <a:ln w="9525">
            <a:solidFill>
              <a:schemeClr val="tx1"/>
            </a:solidFill>
            <a:miter lim="800000"/>
            <a:headEnd/>
            <a:tailEnd/>
          </a:ln>
          <a:effectLst/>
        </p:spPr>
        <p:txBody>
          <a:bodyPr wrap="none" anchor="ctr"/>
          <a:lstStyle/>
          <a:p>
            <a:endParaRPr lang="en-US"/>
          </a:p>
        </p:txBody>
      </p:sp>
      <p:sp>
        <p:nvSpPr>
          <p:cNvPr id="4051976" name="Text Box 8"/>
          <p:cNvSpPr txBox="1">
            <a:spLocks noChangeArrowheads="1"/>
          </p:cNvSpPr>
          <p:nvPr/>
        </p:nvSpPr>
        <p:spPr bwMode="auto">
          <a:xfrm>
            <a:off x="7811966" y="4735513"/>
            <a:ext cx="1296865" cy="457200"/>
          </a:xfrm>
          <a:prstGeom prst="rect">
            <a:avLst/>
          </a:prstGeom>
          <a:noFill/>
          <a:ln w="9525">
            <a:noFill/>
            <a:miter lim="800000"/>
            <a:headEnd/>
            <a:tailEnd/>
          </a:ln>
          <a:effectLst/>
        </p:spPr>
        <p:txBody>
          <a:bodyPr>
            <a:spAutoFit/>
          </a:bodyPr>
          <a:lstStyle/>
          <a:p>
            <a:pPr algn="l" eaLnBrk="1" hangingPunct="1">
              <a:lnSpc>
                <a:spcPct val="100000"/>
              </a:lnSpc>
              <a:spcBef>
                <a:spcPct val="50000"/>
              </a:spcBef>
            </a:pPr>
            <a:r>
              <a:rPr lang="en-GB" sz="2400">
                <a:solidFill>
                  <a:schemeClr val="bg1"/>
                </a:solidFill>
              </a:rPr>
              <a:t>ICP-MS</a:t>
            </a:r>
            <a:endParaRPr lang="en-US" sz="2400">
              <a:solidFill>
                <a:schemeClr val="bg1"/>
              </a:solidFill>
            </a:endParaRPr>
          </a:p>
        </p:txBody>
      </p:sp>
      <p:sp>
        <p:nvSpPr>
          <p:cNvPr id="4051977" name="Text Box 9"/>
          <p:cNvSpPr txBox="1">
            <a:spLocks noChangeArrowheads="1"/>
          </p:cNvSpPr>
          <p:nvPr/>
        </p:nvSpPr>
        <p:spPr bwMode="auto">
          <a:xfrm>
            <a:off x="2627436" y="3727451"/>
            <a:ext cx="1584080" cy="396875"/>
          </a:xfrm>
          <a:prstGeom prst="rect">
            <a:avLst/>
          </a:prstGeom>
          <a:noFill/>
          <a:ln w="9525">
            <a:noFill/>
            <a:miter lim="800000"/>
            <a:headEnd/>
            <a:tailEnd/>
          </a:ln>
          <a:effectLst/>
        </p:spPr>
        <p:txBody>
          <a:bodyPr>
            <a:spAutoFit/>
          </a:bodyPr>
          <a:lstStyle/>
          <a:p>
            <a:pPr algn="l" eaLnBrk="1" hangingPunct="1">
              <a:lnSpc>
                <a:spcPct val="100000"/>
              </a:lnSpc>
              <a:spcBef>
                <a:spcPct val="50000"/>
              </a:spcBef>
            </a:pPr>
            <a:r>
              <a:rPr lang="en-GB" sz="2000"/>
              <a:t>solution</a:t>
            </a:r>
            <a:endParaRPr lang="en-US" sz="2000"/>
          </a:p>
        </p:txBody>
      </p:sp>
      <p:sp>
        <p:nvSpPr>
          <p:cNvPr id="4051978" name="AutoShape 10"/>
          <p:cNvSpPr>
            <a:spLocks noChangeArrowheads="1"/>
          </p:cNvSpPr>
          <p:nvPr/>
        </p:nvSpPr>
        <p:spPr bwMode="auto">
          <a:xfrm>
            <a:off x="4662854" y="4400550"/>
            <a:ext cx="395654" cy="304800"/>
          </a:xfrm>
          <a:prstGeom prst="flowChartMerge">
            <a:avLst/>
          </a:prstGeom>
          <a:solidFill>
            <a:srgbClr val="003399"/>
          </a:solidFill>
          <a:ln w="9525">
            <a:solidFill>
              <a:schemeClr val="tx1"/>
            </a:solidFill>
            <a:miter lim="800000"/>
            <a:headEnd/>
            <a:tailEnd/>
          </a:ln>
          <a:effectLst/>
        </p:spPr>
        <p:txBody>
          <a:bodyPr wrap="none" anchor="ctr"/>
          <a:lstStyle/>
          <a:p>
            <a:endParaRPr lang="en-US"/>
          </a:p>
        </p:txBody>
      </p:sp>
      <p:sp>
        <p:nvSpPr>
          <p:cNvPr id="4051979" name="Text Box 11"/>
          <p:cNvSpPr txBox="1">
            <a:spLocks noChangeArrowheads="1"/>
          </p:cNvSpPr>
          <p:nvPr/>
        </p:nvSpPr>
        <p:spPr bwMode="auto">
          <a:xfrm>
            <a:off x="1762859" y="3295650"/>
            <a:ext cx="864577" cy="457200"/>
          </a:xfrm>
          <a:prstGeom prst="rect">
            <a:avLst/>
          </a:prstGeom>
          <a:noFill/>
          <a:ln w="9525">
            <a:noFill/>
            <a:miter lim="800000"/>
            <a:headEnd/>
            <a:tailEnd/>
          </a:ln>
          <a:effectLst/>
        </p:spPr>
        <p:txBody>
          <a:bodyPr>
            <a:spAutoFit/>
          </a:bodyPr>
          <a:lstStyle/>
          <a:p>
            <a:pPr algn="l" eaLnBrk="1" hangingPunct="1">
              <a:lnSpc>
                <a:spcPct val="100000"/>
              </a:lnSpc>
              <a:spcBef>
                <a:spcPct val="50000"/>
              </a:spcBef>
            </a:pPr>
            <a:r>
              <a:rPr lang="en-GB" sz="2400" i="1">
                <a:latin typeface="Times New Roman" pitchFamily="18" charset="0"/>
              </a:rPr>
              <a:t>DF’</a:t>
            </a:r>
            <a:endParaRPr lang="en-US" sz="2400" i="1">
              <a:latin typeface="Times New Roman" pitchFamily="18" charset="0"/>
            </a:endParaRPr>
          </a:p>
        </p:txBody>
      </p:sp>
      <p:sp>
        <p:nvSpPr>
          <p:cNvPr id="4051980" name="Text Box 12"/>
          <p:cNvSpPr txBox="1">
            <a:spLocks noChangeArrowheads="1"/>
          </p:cNvSpPr>
          <p:nvPr/>
        </p:nvSpPr>
        <p:spPr bwMode="auto">
          <a:xfrm>
            <a:off x="2719754" y="3463925"/>
            <a:ext cx="1008185" cy="336550"/>
          </a:xfrm>
          <a:prstGeom prst="rect">
            <a:avLst/>
          </a:prstGeom>
          <a:noFill/>
          <a:ln w="9525">
            <a:noFill/>
            <a:miter lim="800000"/>
            <a:headEnd/>
            <a:tailEnd/>
          </a:ln>
          <a:effectLst/>
        </p:spPr>
        <p:txBody>
          <a:bodyPr>
            <a:spAutoFit/>
          </a:bodyPr>
          <a:lstStyle/>
          <a:p>
            <a:pPr algn="l" eaLnBrk="1" hangingPunct="1">
              <a:lnSpc>
                <a:spcPct val="100000"/>
              </a:lnSpc>
              <a:spcBef>
                <a:spcPct val="50000"/>
              </a:spcBef>
            </a:pPr>
            <a:r>
              <a:rPr lang="en-GB" sz="1600"/>
              <a:t>analyte</a:t>
            </a:r>
            <a:endParaRPr lang="en-US" sz="1600"/>
          </a:p>
        </p:txBody>
      </p:sp>
      <p:sp>
        <p:nvSpPr>
          <p:cNvPr id="4051981" name="Rectangle 13"/>
          <p:cNvSpPr>
            <a:spLocks noChangeArrowheads="1"/>
          </p:cNvSpPr>
          <p:nvPr/>
        </p:nvSpPr>
        <p:spPr bwMode="auto">
          <a:xfrm>
            <a:off x="4572000" y="2384426"/>
            <a:ext cx="575897" cy="360363"/>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4051982" name="Text Box 14"/>
          <p:cNvSpPr txBox="1">
            <a:spLocks noChangeArrowheads="1"/>
          </p:cNvSpPr>
          <p:nvPr/>
        </p:nvSpPr>
        <p:spPr bwMode="auto">
          <a:xfrm>
            <a:off x="5219700" y="4087813"/>
            <a:ext cx="864577" cy="457200"/>
          </a:xfrm>
          <a:prstGeom prst="rect">
            <a:avLst/>
          </a:prstGeom>
          <a:noFill/>
          <a:ln w="9525">
            <a:noFill/>
            <a:miter lim="800000"/>
            <a:headEnd/>
            <a:tailEnd/>
          </a:ln>
          <a:effectLst/>
        </p:spPr>
        <p:txBody>
          <a:bodyPr>
            <a:spAutoFit/>
          </a:bodyPr>
          <a:lstStyle/>
          <a:p>
            <a:pPr algn="l" eaLnBrk="1" hangingPunct="1">
              <a:lnSpc>
                <a:spcPct val="100000"/>
              </a:lnSpc>
              <a:spcBef>
                <a:spcPct val="50000"/>
              </a:spcBef>
            </a:pPr>
            <a:r>
              <a:rPr lang="en-GB" sz="2400" i="1">
                <a:latin typeface="Times New Roman" pitchFamily="18" charset="0"/>
              </a:rPr>
              <a:t>DF’’</a:t>
            </a:r>
            <a:endParaRPr lang="en-US" sz="2400" i="1">
              <a:latin typeface="Times New Roman" pitchFamily="18" charset="0"/>
            </a:endParaRPr>
          </a:p>
        </p:txBody>
      </p:sp>
      <p:sp>
        <p:nvSpPr>
          <p:cNvPr id="4051983" name="Line 15"/>
          <p:cNvSpPr>
            <a:spLocks noChangeShapeType="1"/>
          </p:cNvSpPr>
          <p:nvPr/>
        </p:nvSpPr>
        <p:spPr bwMode="auto">
          <a:xfrm>
            <a:off x="4500197" y="3752850"/>
            <a:ext cx="8792" cy="863600"/>
          </a:xfrm>
          <a:prstGeom prst="line">
            <a:avLst/>
          </a:prstGeom>
          <a:noFill/>
          <a:ln w="57150">
            <a:solidFill>
              <a:schemeClr val="tx1"/>
            </a:solidFill>
            <a:round/>
            <a:headEnd/>
            <a:tailEnd type="triangle" w="med" len="med"/>
          </a:ln>
          <a:effectLst/>
        </p:spPr>
        <p:txBody>
          <a:bodyPr wrap="none"/>
          <a:lstStyle/>
          <a:p>
            <a:endParaRPr lang="en-US"/>
          </a:p>
        </p:txBody>
      </p:sp>
      <p:sp>
        <p:nvSpPr>
          <p:cNvPr id="4051984" name="Text Box 16"/>
          <p:cNvSpPr txBox="1">
            <a:spLocks noChangeArrowheads="1"/>
          </p:cNvSpPr>
          <p:nvPr/>
        </p:nvSpPr>
        <p:spPr bwMode="auto">
          <a:xfrm rot="16200000">
            <a:off x="4013200" y="3840163"/>
            <a:ext cx="660400" cy="457200"/>
          </a:xfrm>
          <a:prstGeom prst="rect">
            <a:avLst/>
          </a:prstGeom>
          <a:noFill/>
          <a:ln w="9525">
            <a:noFill/>
            <a:miter lim="800000"/>
            <a:headEnd/>
            <a:tailEnd/>
          </a:ln>
          <a:effectLst/>
        </p:spPr>
        <p:txBody>
          <a:bodyPr>
            <a:spAutoFit/>
          </a:bodyPr>
          <a:lstStyle/>
          <a:p>
            <a:pPr algn="l" eaLnBrk="1" hangingPunct="1">
              <a:lnSpc>
                <a:spcPct val="100000"/>
              </a:lnSpc>
              <a:spcBef>
                <a:spcPct val="50000"/>
              </a:spcBef>
            </a:pPr>
            <a:r>
              <a:rPr lang="en-GB" sz="2400" i="1">
                <a:latin typeface="Times New Roman" pitchFamily="18" charset="0"/>
              </a:rPr>
              <a:t>PF</a:t>
            </a:r>
            <a:endParaRPr lang="en-US" sz="2400" i="1">
              <a:latin typeface="Times New Roman" pitchFamily="18" charset="0"/>
            </a:endParaRPr>
          </a:p>
        </p:txBody>
      </p:sp>
      <p:graphicFrame>
        <p:nvGraphicFramePr>
          <p:cNvPr id="4051985" name="Object 17"/>
          <p:cNvGraphicFramePr>
            <a:graphicFrameLocks noChangeAspect="1"/>
          </p:cNvGraphicFramePr>
          <p:nvPr/>
        </p:nvGraphicFramePr>
        <p:xfrm>
          <a:off x="2158513" y="5765800"/>
          <a:ext cx="3783623" cy="831850"/>
        </p:xfrm>
        <a:graphic>
          <a:graphicData uri="http://schemas.openxmlformats.org/presentationml/2006/ole">
            <p:oleObj spid="_x0000_s11266" name="Equation" r:id="rId4" imgW="1955520" imgH="431640" progId="Equation.3">
              <p:embed/>
            </p:oleObj>
          </a:graphicData>
        </a:graphic>
      </p:graphicFrame>
      <p:grpSp>
        <p:nvGrpSpPr>
          <p:cNvPr id="2" name="Group 18"/>
          <p:cNvGrpSpPr>
            <a:grpSpLocks/>
          </p:cNvGrpSpPr>
          <p:nvPr/>
        </p:nvGrpSpPr>
        <p:grpSpPr bwMode="auto">
          <a:xfrm>
            <a:off x="250582" y="3130550"/>
            <a:ext cx="1296865" cy="1054100"/>
            <a:chOff x="158" y="1632"/>
            <a:chExt cx="817" cy="664"/>
          </a:xfrm>
        </p:grpSpPr>
        <p:grpSp>
          <p:nvGrpSpPr>
            <p:cNvPr id="3" name="Group 19"/>
            <p:cNvGrpSpPr>
              <a:grpSpLocks/>
            </p:cNvGrpSpPr>
            <p:nvPr/>
          </p:nvGrpSpPr>
          <p:grpSpPr bwMode="auto">
            <a:xfrm>
              <a:off x="158" y="1661"/>
              <a:ext cx="817" cy="635"/>
              <a:chOff x="158" y="799"/>
              <a:chExt cx="817" cy="635"/>
            </a:xfrm>
          </p:grpSpPr>
          <p:sp>
            <p:nvSpPr>
              <p:cNvPr id="4051988" name="AutoShape 20"/>
              <p:cNvSpPr>
                <a:spLocks noChangeArrowheads="1"/>
              </p:cNvSpPr>
              <p:nvPr/>
            </p:nvSpPr>
            <p:spPr bwMode="auto">
              <a:xfrm>
                <a:off x="158" y="799"/>
                <a:ext cx="817" cy="635"/>
              </a:xfrm>
              <a:prstGeom prst="flowChartPreparation">
                <a:avLst/>
              </a:prstGeom>
              <a:solidFill>
                <a:srgbClr val="006666"/>
              </a:solidFill>
              <a:ln w="9525">
                <a:solidFill>
                  <a:schemeClr val="tx1"/>
                </a:solidFill>
                <a:miter lim="800000"/>
                <a:headEnd/>
                <a:tailEnd/>
              </a:ln>
              <a:effectLst/>
            </p:spPr>
            <p:txBody>
              <a:bodyPr wrap="none" anchor="ctr"/>
              <a:lstStyle/>
              <a:p>
                <a:endParaRPr lang="en-US"/>
              </a:p>
            </p:txBody>
          </p:sp>
          <p:sp>
            <p:nvSpPr>
              <p:cNvPr id="4051989" name="Text Box 21"/>
              <p:cNvSpPr txBox="1">
                <a:spLocks noChangeArrowheads="1"/>
              </p:cNvSpPr>
              <p:nvPr/>
            </p:nvSpPr>
            <p:spPr bwMode="auto">
              <a:xfrm>
                <a:off x="158" y="980"/>
                <a:ext cx="817" cy="384"/>
              </a:xfrm>
              <a:prstGeom prst="rect">
                <a:avLst/>
              </a:prstGeom>
              <a:noFill/>
              <a:ln w="9525">
                <a:noFill/>
                <a:miter lim="800000"/>
                <a:headEnd/>
                <a:tailEnd/>
              </a:ln>
              <a:effectLst/>
            </p:spPr>
            <p:txBody>
              <a:bodyPr>
                <a:spAutoFit/>
              </a:bodyPr>
              <a:lstStyle/>
              <a:p>
                <a:pPr algn="l" eaLnBrk="1" hangingPunct="1">
                  <a:lnSpc>
                    <a:spcPct val="100000"/>
                  </a:lnSpc>
                  <a:spcBef>
                    <a:spcPct val="50000"/>
                  </a:spcBef>
                </a:pPr>
                <a:r>
                  <a:rPr lang="en-GB" sz="2000">
                    <a:solidFill>
                      <a:schemeClr val="bg1"/>
                    </a:solidFill>
                  </a:rPr>
                  <a:t>  sample</a:t>
                </a:r>
              </a:p>
              <a:p>
                <a:pPr eaLnBrk="1" hangingPunct="1">
                  <a:lnSpc>
                    <a:spcPct val="20000"/>
                  </a:lnSpc>
                  <a:spcBef>
                    <a:spcPct val="50000"/>
                  </a:spcBef>
                </a:pPr>
                <a:r>
                  <a:rPr lang="bg-BG" sz="2000" smtClean="0">
                    <a:solidFill>
                      <a:schemeClr val="bg1"/>
                    </a:solidFill>
                  </a:rPr>
                  <a:t>      </a:t>
                </a:r>
                <a:r>
                  <a:rPr lang="en-GB" sz="2000" smtClean="0">
                    <a:solidFill>
                      <a:schemeClr val="bg1"/>
                    </a:solidFill>
                  </a:rPr>
                  <a:t>m</a:t>
                </a:r>
                <a:endParaRPr lang="en-US" sz="2000">
                  <a:solidFill>
                    <a:schemeClr val="bg1"/>
                  </a:solidFill>
                </a:endParaRPr>
              </a:p>
            </p:txBody>
          </p:sp>
        </p:grpSp>
        <p:sp>
          <p:nvSpPr>
            <p:cNvPr id="4051990" name="Text Box 22"/>
            <p:cNvSpPr txBox="1">
              <a:spLocks noChangeArrowheads="1"/>
            </p:cNvSpPr>
            <p:nvPr/>
          </p:nvSpPr>
          <p:spPr bwMode="auto">
            <a:xfrm>
              <a:off x="431" y="1632"/>
              <a:ext cx="317" cy="288"/>
            </a:xfrm>
            <a:prstGeom prst="rect">
              <a:avLst/>
            </a:prstGeom>
            <a:noFill/>
            <a:ln w="9525">
              <a:noFill/>
              <a:miter lim="800000"/>
              <a:headEnd/>
              <a:tailEnd/>
            </a:ln>
            <a:effectLst/>
          </p:spPr>
          <p:txBody>
            <a:bodyPr>
              <a:spAutoFit/>
            </a:bodyPr>
            <a:lstStyle/>
            <a:p>
              <a:pPr algn="l" eaLnBrk="1" hangingPunct="1">
                <a:lnSpc>
                  <a:spcPct val="100000"/>
                </a:lnSpc>
                <a:spcBef>
                  <a:spcPct val="50000"/>
                </a:spcBef>
              </a:pPr>
              <a:r>
                <a:rPr lang="en-GB" sz="2400" i="1">
                  <a:solidFill>
                    <a:schemeClr val="bg1"/>
                  </a:solidFill>
                  <a:latin typeface="Times New Roman" pitchFamily="18" charset="0"/>
                </a:rPr>
                <a:t>C</a:t>
              </a:r>
              <a:r>
                <a:rPr lang="en-GB" sz="2400" i="1" baseline="-25000">
                  <a:solidFill>
                    <a:schemeClr val="bg1"/>
                  </a:solidFill>
                  <a:latin typeface="Times New Roman" pitchFamily="18" charset="0"/>
                </a:rPr>
                <a:t>x</a:t>
              </a:r>
              <a:endParaRPr lang="en-US" sz="2400" i="1" baseline="-25000">
                <a:solidFill>
                  <a:schemeClr val="bg1"/>
                </a:solidFill>
                <a:latin typeface="Times New Roman" pitchFamily="18" charset="0"/>
              </a:endParaRPr>
            </a:p>
          </p:txBody>
        </p:sp>
      </p:grpSp>
      <p:grpSp>
        <p:nvGrpSpPr>
          <p:cNvPr id="4" name="Group 23"/>
          <p:cNvGrpSpPr>
            <a:grpSpLocks/>
          </p:cNvGrpSpPr>
          <p:nvPr/>
        </p:nvGrpSpPr>
        <p:grpSpPr bwMode="auto">
          <a:xfrm>
            <a:off x="2195146" y="4365625"/>
            <a:ext cx="2016369" cy="611188"/>
            <a:chOff x="793" y="1298"/>
            <a:chExt cx="772" cy="545"/>
          </a:xfrm>
        </p:grpSpPr>
        <p:sp>
          <p:nvSpPr>
            <p:cNvPr id="4051992" name="AutoShape 24"/>
            <p:cNvSpPr>
              <a:spLocks noChangeArrowheads="1"/>
            </p:cNvSpPr>
            <p:nvPr/>
          </p:nvSpPr>
          <p:spPr bwMode="auto">
            <a:xfrm>
              <a:off x="793" y="1298"/>
              <a:ext cx="772" cy="545"/>
            </a:xfrm>
            <a:prstGeom prst="upArrow">
              <a:avLst>
                <a:gd name="adj1" fmla="val 50000"/>
                <a:gd name="adj2" fmla="val 25000"/>
              </a:avLst>
            </a:prstGeom>
            <a:solidFill>
              <a:schemeClr val="accent1"/>
            </a:solidFill>
            <a:ln w="38100" algn="ctr">
              <a:solidFill>
                <a:srgbClr val="FF0000"/>
              </a:solidFill>
              <a:miter lim="800000"/>
              <a:headEnd/>
              <a:tailEnd/>
            </a:ln>
            <a:effectLst/>
          </p:spPr>
          <p:txBody>
            <a:bodyPr wrap="none" anchor="ctr"/>
            <a:lstStyle/>
            <a:p>
              <a:endParaRPr lang="en-US"/>
            </a:p>
          </p:txBody>
        </p:sp>
        <p:sp>
          <p:nvSpPr>
            <p:cNvPr id="4051993" name="Text Box 25"/>
            <p:cNvSpPr txBox="1">
              <a:spLocks noChangeArrowheads="1"/>
            </p:cNvSpPr>
            <p:nvPr/>
          </p:nvSpPr>
          <p:spPr bwMode="auto">
            <a:xfrm>
              <a:off x="863" y="1525"/>
              <a:ext cx="589" cy="288"/>
            </a:xfrm>
            <a:prstGeom prst="rect">
              <a:avLst/>
            </a:prstGeom>
            <a:noFill/>
            <a:ln w="38100" algn="ctr">
              <a:noFill/>
              <a:miter lim="800000"/>
              <a:headEnd/>
              <a:tailEnd/>
            </a:ln>
            <a:effectLst/>
          </p:spPr>
          <p:txBody>
            <a:bodyPr wrap="none" anchor="ctr"/>
            <a:lstStyle/>
            <a:p>
              <a:pPr eaLnBrk="1" hangingPunct="1">
                <a:lnSpc>
                  <a:spcPct val="100000"/>
                </a:lnSpc>
                <a:spcBef>
                  <a:spcPct val="50000"/>
                </a:spcBef>
              </a:pPr>
              <a:r>
                <a:rPr lang="en-GB" sz="2400"/>
                <a:t> </a:t>
              </a:r>
              <a:r>
                <a:rPr lang="bg-BG" sz="2400" smtClean="0"/>
                <a:t>    </a:t>
              </a:r>
              <a:r>
                <a:rPr lang="en-GB" sz="1600" smtClean="0"/>
                <a:t>MW </a:t>
              </a:r>
              <a:r>
                <a:rPr lang="en-GB" sz="1600"/>
                <a:t>or US</a:t>
              </a:r>
              <a:endParaRPr lang="en-US" sz="1600"/>
            </a:p>
          </p:txBody>
        </p:sp>
      </p:grpSp>
      <p:grpSp>
        <p:nvGrpSpPr>
          <p:cNvPr id="5" name="Group 26"/>
          <p:cNvGrpSpPr>
            <a:grpSpLocks/>
          </p:cNvGrpSpPr>
          <p:nvPr/>
        </p:nvGrpSpPr>
        <p:grpSpPr bwMode="auto">
          <a:xfrm>
            <a:off x="1405304" y="2536826"/>
            <a:ext cx="1692519" cy="747713"/>
            <a:chOff x="885" y="1054"/>
            <a:chExt cx="1066" cy="471"/>
          </a:xfrm>
        </p:grpSpPr>
        <p:grpSp>
          <p:nvGrpSpPr>
            <p:cNvPr id="6" name="Group 27"/>
            <p:cNvGrpSpPr>
              <a:grpSpLocks/>
            </p:cNvGrpSpPr>
            <p:nvPr/>
          </p:nvGrpSpPr>
          <p:grpSpPr bwMode="auto">
            <a:xfrm>
              <a:off x="1543" y="1162"/>
              <a:ext cx="408" cy="363"/>
              <a:chOff x="1543" y="1162"/>
              <a:chExt cx="408" cy="363"/>
            </a:xfrm>
          </p:grpSpPr>
          <p:sp>
            <p:nvSpPr>
              <p:cNvPr id="4051996" name="Line 28"/>
              <p:cNvSpPr>
                <a:spLocks noChangeShapeType="1"/>
              </p:cNvSpPr>
              <p:nvPr/>
            </p:nvSpPr>
            <p:spPr bwMode="auto">
              <a:xfrm>
                <a:off x="1935" y="1162"/>
                <a:ext cx="0" cy="363"/>
              </a:xfrm>
              <a:prstGeom prst="line">
                <a:avLst/>
              </a:prstGeom>
              <a:noFill/>
              <a:ln w="76200">
                <a:solidFill>
                  <a:schemeClr val="tx1"/>
                </a:solidFill>
                <a:round/>
                <a:headEnd/>
                <a:tailEnd type="triangle" w="med" len="med"/>
              </a:ln>
              <a:effectLst/>
            </p:spPr>
            <p:txBody>
              <a:bodyPr wrap="none"/>
              <a:lstStyle/>
              <a:p>
                <a:endParaRPr lang="en-US"/>
              </a:p>
            </p:txBody>
          </p:sp>
          <p:sp>
            <p:nvSpPr>
              <p:cNvPr id="4051997" name="Line 29"/>
              <p:cNvSpPr>
                <a:spLocks noChangeShapeType="1"/>
              </p:cNvSpPr>
              <p:nvPr/>
            </p:nvSpPr>
            <p:spPr bwMode="auto">
              <a:xfrm>
                <a:off x="1543" y="1170"/>
                <a:ext cx="408" cy="0"/>
              </a:xfrm>
              <a:prstGeom prst="line">
                <a:avLst/>
              </a:prstGeom>
              <a:noFill/>
              <a:ln w="57150">
                <a:solidFill>
                  <a:schemeClr val="tx1"/>
                </a:solidFill>
                <a:round/>
                <a:headEnd/>
                <a:tailEnd/>
              </a:ln>
              <a:effectLst/>
            </p:spPr>
            <p:txBody>
              <a:bodyPr wrap="none"/>
              <a:lstStyle/>
              <a:p>
                <a:endParaRPr lang="en-US"/>
              </a:p>
            </p:txBody>
          </p:sp>
        </p:grpSp>
        <p:sp>
          <p:nvSpPr>
            <p:cNvPr id="4051998" name="Text Box 30"/>
            <p:cNvSpPr txBox="1">
              <a:spLocks noChangeArrowheads="1"/>
            </p:cNvSpPr>
            <p:nvPr/>
          </p:nvSpPr>
          <p:spPr bwMode="auto">
            <a:xfrm>
              <a:off x="885" y="1054"/>
              <a:ext cx="680" cy="212"/>
            </a:xfrm>
            <a:prstGeom prst="rect">
              <a:avLst/>
            </a:prstGeom>
            <a:noFill/>
            <a:ln w="9525">
              <a:noFill/>
              <a:miter lim="800000"/>
              <a:headEnd/>
              <a:tailEnd/>
            </a:ln>
            <a:effectLst/>
          </p:spPr>
          <p:txBody>
            <a:bodyPr>
              <a:spAutoFit/>
            </a:bodyPr>
            <a:lstStyle/>
            <a:p>
              <a:pPr algn="r" eaLnBrk="1" hangingPunct="1">
                <a:lnSpc>
                  <a:spcPct val="100000"/>
                </a:lnSpc>
                <a:spcBef>
                  <a:spcPct val="50000"/>
                </a:spcBef>
              </a:pPr>
              <a:r>
                <a:rPr lang="en-GB" sz="1600" b="0"/>
                <a:t>acids</a:t>
              </a:r>
              <a:endParaRPr lang="en-US" sz="1600" b="0"/>
            </a:p>
          </p:txBody>
        </p:sp>
      </p:grpSp>
      <p:graphicFrame>
        <p:nvGraphicFramePr>
          <p:cNvPr id="4051999" name="Object 31"/>
          <p:cNvGraphicFramePr>
            <a:graphicFrameLocks noChangeAspect="1"/>
          </p:cNvGraphicFramePr>
          <p:nvPr/>
        </p:nvGraphicFramePr>
        <p:xfrm>
          <a:off x="6516216" y="1844824"/>
          <a:ext cx="2031023" cy="492125"/>
        </p:xfrm>
        <a:graphic>
          <a:graphicData uri="http://schemas.openxmlformats.org/presentationml/2006/ole">
            <p:oleObj spid="_x0000_s11267" name="Equation" r:id="rId5" imgW="939600" imgH="228600" progId="Equation.3">
              <p:embed/>
            </p:oleObj>
          </a:graphicData>
        </a:graphic>
      </p:graphicFrame>
      <p:grpSp>
        <p:nvGrpSpPr>
          <p:cNvPr id="7" name="Group 32"/>
          <p:cNvGrpSpPr>
            <a:grpSpLocks/>
          </p:cNvGrpSpPr>
          <p:nvPr/>
        </p:nvGrpSpPr>
        <p:grpSpPr bwMode="auto">
          <a:xfrm>
            <a:off x="6012474" y="4184651"/>
            <a:ext cx="1740877" cy="1152525"/>
            <a:chOff x="3787" y="2296"/>
            <a:chExt cx="1097" cy="726"/>
          </a:xfrm>
        </p:grpSpPr>
        <p:sp>
          <p:nvSpPr>
            <p:cNvPr id="4052001" name="AutoShape 33"/>
            <p:cNvSpPr>
              <a:spLocks noChangeArrowheads="1"/>
            </p:cNvSpPr>
            <p:nvPr/>
          </p:nvSpPr>
          <p:spPr bwMode="auto">
            <a:xfrm>
              <a:off x="3787" y="2296"/>
              <a:ext cx="726" cy="726"/>
            </a:xfrm>
            <a:prstGeom prst="flowChartMagneticDisk">
              <a:avLst/>
            </a:prstGeom>
            <a:solidFill>
              <a:schemeClr val="folHlink"/>
            </a:solidFill>
            <a:ln w="9525">
              <a:solidFill>
                <a:schemeClr val="tx1"/>
              </a:solidFill>
              <a:round/>
              <a:headEnd/>
              <a:tailEnd/>
            </a:ln>
            <a:effectLst/>
          </p:spPr>
          <p:txBody>
            <a:bodyPr wrap="none" anchor="ctr"/>
            <a:lstStyle/>
            <a:p>
              <a:endParaRPr lang="en-US"/>
            </a:p>
          </p:txBody>
        </p:sp>
        <p:sp>
          <p:nvSpPr>
            <p:cNvPr id="4052002" name="Line 34"/>
            <p:cNvSpPr>
              <a:spLocks noChangeShapeType="1"/>
            </p:cNvSpPr>
            <p:nvPr/>
          </p:nvSpPr>
          <p:spPr bwMode="auto">
            <a:xfrm>
              <a:off x="4476" y="2786"/>
              <a:ext cx="408" cy="1"/>
            </a:xfrm>
            <a:prstGeom prst="line">
              <a:avLst/>
            </a:prstGeom>
            <a:noFill/>
            <a:ln w="57150">
              <a:solidFill>
                <a:schemeClr val="tx1"/>
              </a:solidFill>
              <a:round/>
              <a:headEnd/>
              <a:tailEnd type="triangle" w="med" len="med"/>
            </a:ln>
            <a:effectLst/>
          </p:spPr>
          <p:txBody>
            <a:bodyPr wrap="none"/>
            <a:lstStyle/>
            <a:p>
              <a:endParaRPr lang="en-US"/>
            </a:p>
          </p:txBody>
        </p:sp>
        <p:sp>
          <p:nvSpPr>
            <p:cNvPr id="4052003" name="Text Box 35"/>
            <p:cNvSpPr txBox="1">
              <a:spLocks noChangeArrowheads="1"/>
            </p:cNvSpPr>
            <p:nvPr/>
          </p:nvSpPr>
          <p:spPr bwMode="auto">
            <a:xfrm>
              <a:off x="3878" y="2643"/>
              <a:ext cx="643" cy="288"/>
            </a:xfrm>
            <a:prstGeom prst="rect">
              <a:avLst/>
            </a:prstGeom>
            <a:noFill/>
            <a:ln w="9525">
              <a:noFill/>
              <a:miter lim="800000"/>
              <a:headEnd/>
              <a:tailEnd/>
            </a:ln>
            <a:effectLst/>
          </p:spPr>
          <p:txBody>
            <a:bodyPr>
              <a:spAutoFit/>
            </a:bodyPr>
            <a:lstStyle/>
            <a:p>
              <a:pPr algn="l" eaLnBrk="1" hangingPunct="1">
                <a:lnSpc>
                  <a:spcPct val="100000"/>
                </a:lnSpc>
                <a:spcBef>
                  <a:spcPct val="50000"/>
                </a:spcBef>
              </a:pPr>
              <a:r>
                <a:rPr lang="en-GB" sz="2400" b="0" i="1">
                  <a:latin typeface="Times New Roman" pitchFamily="18" charset="0"/>
                </a:rPr>
                <a:t>C</a:t>
              </a:r>
              <a:r>
                <a:rPr lang="en-GB" sz="2400" b="0" i="1" baseline="-25000">
                  <a:latin typeface="Times New Roman" pitchFamily="18" charset="0"/>
                </a:rPr>
                <a:t>M</a:t>
              </a:r>
              <a:endParaRPr lang="en-US" sz="2400" b="0" i="1" baseline="-25000">
                <a:latin typeface="Times New Roman" pitchFamily="18" charset="0"/>
              </a:endParaRPr>
            </a:p>
          </p:txBody>
        </p:sp>
        <p:sp>
          <p:nvSpPr>
            <p:cNvPr id="4052004" name="Text Box 36"/>
            <p:cNvSpPr txBox="1">
              <a:spLocks noChangeArrowheads="1"/>
            </p:cNvSpPr>
            <p:nvPr/>
          </p:nvSpPr>
          <p:spPr bwMode="auto">
            <a:xfrm>
              <a:off x="4195" y="2462"/>
              <a:ext cx="363" cy="288"/>
            </a:xfrm>
            <a:prstGeom prst="rect">
              <a:avLst/>
            </a:prstGeom>
            <a:noFill/>
            <a:ln w="9525">
              <a:noFill/>
              <a:miter lim="800000"/>
              <a:headEnd/>
              <a:tailEnd/>
            </a:ln>
            <a:effectLst/>
          </p:spPr>
          <p:txBody>
            <a:bodyPr>
              <a:spAutoFit/>
            </a:bodyPr>
            <a:lstStyle/>
            <a:p>
              <a:pPr algn="l" eaLnBrk="1" hangingPunct="1">
                <a:lnSpc>
                  <a:spcPct val="100000"/>
                </a:lnSpc>
                <a:spcBef>
                  <a:spcPct val="50000"/>
                </a:spcBef>
              </a:pPr>
              <a:r>
                <a:rPr lang="en-GB" sz="2400" b="0" i="1">
                  <a:latin typeface="Times New Roman" pitchFamily="18" charset="0"/>
                </a:rPr>
                <a:t>V</a:t>
              </a:r>
              <a:r>
                <a:rPr lang="en-GB" sz="2400" b="0" i="1" baseline="-25000">
                  <a:latin typeface="Times New Roman" pitchFamily="18" charset="0"/>
                </a:rPr>
                <a:t>M</a:t>
              </a:r>
              <a:endParaRPr lang="en-US" sz="2400" b="0" i="1" baseline="-25000">
                <a:latin typeface="Times New Roman" pitchFamily="18" charset="0"/>
              </a:endParaRPr>
            </a:p>
          </p:txBody>
        </p:sp>
      </p:grpSp>
      <p:sp>
        <p:nvSpPr>
          <p:cNvPr id="4052005" name="Line 37"/>
          <p:cNvSpPr>
            <a:spLocks noChangeShapeType="1"/>
          </p:cNvSpPr>
          <p:nvPr/>
        </p:nvSpPr>
        <p:spPr bwMode="auto">
          <a:xfrm flipH="1" flipV="1">
            <a:off x="1907931" y="3860800"/>
            <a:ext cx="1512277" cy="1944688"/>
          </a:xfrm>
          <a:prstGeom prst="line">
            <a:avLst/>
          </a:prstGeom>
          <a:noFill/>
          <a:ln w="9525">
            <a:solidFill>
              <a:schemeClr val="tx1"/>
            </a:solidFill>
            <a:round/>
            <a:headEnd/>
            <a:tailEnd type="triangle" w="med" len="med"/>
          </a:ln>
          <a:effectLst/>
        </p:spPr>
        <p:txBody>
          <a:bodyPr wrap="none"/>
          <a:lstStyle/>
          <a:p>
            <a:endParaRPr lang="en-US"/>
          </a:p>
        </p:txBody>
      </p:sp>
      <p:sp>
        <p:nvSpPr>
          <p:cNvPr id="4052006" name="Rectangle 38"/>
          <p:cNvSpPr>
            <a:spLocks noGrp="1" noChangeArrowheads="1"/>
          </p:cNvSpPr>
          <p:nvPr>
            <p:ph type="title"/>
          </p:nvPr>
        </p:nvSpPr>
        <p:spPr>
          <a:xfrm>
            <a:off x="2339752" y="764704"/>
            <a:ext cx="6624736" cy="822325"/>
          </a:xfrm>
          <a:noFill/>
          <a:ln/>
        </p:spPr>
        <p:txBody>
          <a:bodyPr>
            <a:normAutofit fontScale="90000"/>
          </a:bodyPr>
          <a:lstStyle/>
          <a:p>
            <a:pPr algn="r"/>
            <a:r>
              <a:rPr lang="bg-BG" sz="2800"/>
              <a:t>ЕКСТРАКЦИОНЕН</a:t>
            </a:r>
            <a:r>
              <a:rPr lang="en-US" sz="2800"/>
              <a:t> – </a:t>
            </a:r>
            <a:r>
              <a:rPr lang="bg-BG" sz="2800" smtClean="0"/>
              <a:t/>
            </a:r>
            <a:br>
              <a:rPr lang="bg-BG" sz="2800" smtClean="0"/>
            </a:br>
            <a:r>
              <a:rPr lang="bg-BG" sz="2800" smtClean="0"/>
              <a:t>аналитичен </a:t>
            </a:r>
            <a:r>
              <a:rPr lang="bg-BG" sz="2800"/>
              <a:t>процес</a:t>
            </a:r>
            <a:endParaRPr lang="en-GB" sz="2800"/>
          </a:p>
        </p:txBody>
      </p:sp>
      <p:graphicFrame>
        <p:nvGraphicFramePr>
          <p:cNvPr id="4052007" name="Object 39"/>
          <p:cNvGraphicFramePr>
            <a:graphicFrameLocks noChangeAspect="1"/>
          </p:cNvGraphicFramePr>
          <p:nvPr/>
        </p:nvGraphicFramePr>
        <p:xfrm>
          <a:off x="5724128" y="2996952"/>
          <a:ext cx="3061188" cy="803275"/>
        </p:xfrm>
        <a:graphic>
          <a:graphicData uri="http://schemas.openxmlformats.org/presentationml/2006/ole">
            <p:oleObj spid="_x0000_s11268" name="Equation" r:id="rId6" imgW="2120760" imgH="558720" progId="Equation.3">
              <p:embed/>
            </p:oleObj>
          </a:graphicData>
        </a:graphic>
      </p:graphicFrame>
      <p:sp>
        <p:nvSpPr>
          <p:cNvPr id="4052008" name="Text Box 40"/>
          <p:cNvSpPr txBox="1">
            <a:spLocks noChangeArrowheads="1"/>
          </p:cNvSpPr>
          <p:nvPr/>
        </p:nvSpPr>
        <p:spPr bwMode="auto">
          <a:xfrm>
            <a:off x="1043608" y="836712"/>
            <a:ext cx="4392488" cy="1569660"/>
          </a:xfrm>
          <a:prstGeom prst="rect">
            <a:avLst/>
          </a:prstGeom>
          <a:noFill/>
          <a:ln w="9525">
            <a:noFill/>
            <a:miter lim="800000"/>
            <a:headEnd/>
            <a:tailEnd/>
          </a:ln>
          <a:effectLst/>
        </p:spPr>
        <p:txBody>
          <a:bodyPr wrap="square">
            <a:spAutoFit/>
          </a:bodyPr>
          <a:lstStyle/>
          <a:p>
            <a:pPr algn="l" eaLnBrk="1" hangingPunct="1">
              <a:lnSpc>
                <a:spcPct val="100000"/>
              </a:lnSpc>
            </a:pPr>
            <a:r>
              <a:rPr lang="bg-BG" sz="1600"/>
              <a:t>ЦЕЛИ </a:t>
            </a:r>
            <a:r>
              <a:rPr lang="en-GB" sz="1600" smtClean="0"/>
              <a:t>:</a:t>
            </a:r>
            <a:endParaRPr lang="en-GB" sz="1600"/>
          </a:p>
          <a:p>
            <a:pPr algn="l" eaLnBrk="1" hangingPunct="1">
              <a:lnSpc>
                <a:spcPct val="100000"/>
              </a:lnSpc>
              <a:buFontTx/>
              <a:buBlip>
                <a:blip r:embed="rId7"/>
              </a:buBlip>
            </a:pPr>
            <a:r>
              <a:rPr lang="en-GB" sz="1600" b="0"/>
              <a:t> </a:t>
            </a:r>
            <a:r>
              <a:rPr lang="bg-BG" sz="1600" b="0"/>
              <a:t>намаляване на </a:t>
            </a:r>
            <a:r>
              <a:rPr lang="en-GB" sz="1600" b="0"/>
              <a:t>DF </a:t>
            </a:r>
            <a:r>
              <a:rPr lang="bg-BG" sz="1600" b="0"/>
              <a:t>чрез концентриране </a:t>
            </a:r>
            <a:endParaRPr lang="en-GB" sz="1600" b="0"/>
          </a:p>
          <a:p>
            <a:pPr algn="l" eaLnBrk="1" hangingPunct="1">
              <a:lnSpc>
                <a:spcPct val="100000"/>
              </a:lnSpc>
              <a:buFontTx/>
              <a:buBlip>
                <a:blip r:embed="rId7"/>
              </a:buBlip>
            </a:pPr>
            <a:r>
              <a:rPr lang="en-GB" sz="1600" b="0"/>
              <a:t> </a:t>
            </a:r>
            <a:r>
              <a:rPr lang="bg-BG" sz="1600" b="0"/>
              <a:t>Разделяне от матрицата и превръщане в разтвор подходящ за измервателната техника </a:t>
            </a:r>
            <a:endParaRPr lang="en-GB" sz="1600" b="0"/>
          </a:p>
          <a:p>
            <a:pPr algn="l" eaLnBrk="1" hangingPunct="1">
              <a:lnSpc>
                <a:spcPct val="100000"/>
              </a:lnSpc>
              <a:buFontTx/>
              <a:buBlip>
                <a:blip r:embed="rId7"/>
              </a:buBlip>
            </a:pPr>
            <a:r>
              <a:rPr lang="en-GB" sz="1600" b="0"/>
              <a:t> R = 1 </a:t>
            </a:r>
          </a:p>
          <a:p>
            <a:pPr algn="l" eaLnBrk="1" hangingPunct="1">
              <a:lnSpc>
                <a:spcPct val="100000"/>
              </a:lnSpc>
              <a:buFontTx/>
              <a:buBlip>
                <a:blip r:embed="rId7"/>
              </a:buBlip>
            </a:pPr>
            <a:r>
              <a:rPr lang="en-GB" sz="1600" b="0"/>
              <a:t> </a:t>
            </a:r>
            <a:r>
              <a:rPr lang="bg-BG" sz="1600" b="0"/>
              <a:t>Ниска неопределеност </a:t>
            </a:r>
            <a:endParaRPr lang="en-US" sz="1600" b="0"/>
          </a:p>
        </p:txBody>
      </p:sp>
      <p:sp>
        <p:nvSpPr>
          <p:cNvPr id="4052009" name="Line 41"/>
          <p:cNvSpPr>
            <a:spLocks noChangeShapeType="1"/>
          </p:cNvSpPr>
          <p:nvPr/>
        </p:nvSpPr>
        <p:spPr bwMode="auto">
          <a:xfrm flipV="1">
            <a:off x="4182208" y="4430714"/>
            <a:ext cx="153866" cy="1303337"/>
          </a:xfrm>
          <a:prstGeom prst="line">
            <a:avLst/>
          </a:prstGeom>
          <a:noFill/>
          <a:ln w="9525">
            <a:solidFill>
              <a:schemeClr val="tx1"/>
            </a:solidFill>
            <a:round/>
            <a:headEnd/>
            <a:tailEnd type="triangle" w="med" len="med"/>
          </a:ln>
          <a:effectLst/>
        </p:spPr>
        <p:txBody>
          <a:bodyPr wrap="none"/>
          <a:lstStyle/>
          <a:p>
            <a:endParaRPr lang="en-US"/>
          </a:p>
        </p:txBody>
      </p:sp>
      <p:sp>
        <p:nvSpPr>
          <p:cNvPr id="4052010" name="Line 42"/>
          <p:cNvSpPr>
            <a:spLocks noChangeShapeType="1"/>
          </p:cNvSpPr>
          <p:nvPr/>
        </p:nvSpPr>
        <p:spPr bwMode="auto">
          <a:xfrm flipV="1">
            <a:off x="5210908" y="4508500"/>
            <a:ext cx="153866" cy="1303338"/>
          </a:xfrm>
          <a:prstGeom prst="line">
            <a:avLst/>
          </a:prstGeom>
          <a:noFill/>
          <a:ln w="9525">
            <a:solidFill>
              <a:schemeClr val="tx1"/>
            </a:solidFill>
            <a:round/>
            <a:headEnd/>
            <a:tailEnd type="triangle" w="med" len="med"/>
          </a:ln>
          <a:effectLst/>
        </p:spPr>
        <p:txBody>
          <a:bodyPr wrap="none"/>
          <a:lstStyle/>
          <a:p>
            <a:endParaRPr lang="en-US"/>
          </a:p>
        </p:txBody>
      </p:sp>
      <p:graphicFrame>
        <p:nvGraphicFramePr>
          <p:cNvPr id="4052012" name="Object 44"/>
          <p:cNvGraphicFramePr>
            <a:graphicFrameLocks noChangeAspect="1"/>
          </p:cNvGraphicFramePr>
          <p:nvPr/>
        </p:nvGraphicFramePr>
        <p:xfrm>
          <a:off x="6084277" y="5811838"/>
          <a:ext cx="2933700" cy="696912"/>
        </p:xfrm>
        <a:graphic>
          <a:graphicData uri="http://schemas.openxmlformats.org/presentationml/2006/ole">
            <p:oleObj spid="_x0000_s11269" name="Equation" r:id="rId8" imgW="3743280" imgH="666720" progId="Equation.3">
              <p:embed/>
            </p:oleObj>
          </a:graphicData>
        </a:graphic>
      </p:graphicFrame>
      <p:sp>
        <p:nvSpPr>
          <p:cNvPr id="4052013" name="Line 45"/>
          <p:cNvSpPr>
            <a:spLocks noChangeShapeType="1"/>
          </p:cNvSpPr>
          <p:nvPr/>
        </p:nvSpPr>
        <p:spPr bwMode="auto">
          <a:xfrm flipV="1">
            <a:off x="3097823" y="5811838"/>
            <a:ext cx="322385" cy="209550"/>
          </a:xfrm>
          <a:prstGeom prst="line">
            <a:avLst/>
          </a:prstGeom>
          <a:noFill/>
          <a:ln w="38100">
            <a:solidFill>
              <a:srgbClr val="FF0000"/>
            </a:solidFill>
            <a:round/>
            <a:headEnd/>
            <a:tailEnd/>
          </a:ln>
          <a:effectLst/>
        </p:spPr>
        <p:txBody>
          <a:bodyPr lIns="92075" tIns="46038" rIns="92075" bIns="46038">
            <a:spAutoFit/>
          </a:bodyPr>
          <a:lstStyle/>
          <a:p>
            <a:endParaRPr lang="en-US"/>
          </a:p>
        </p:txBody>
      </p:sp>
      <p:sp>
        <p:nvSpPr>
          <p:cNvPr id="4052014" name="Line 46"/>
          <p:cNvSpPr>
            <a:spLocks noChangeShapeType="1"/>
          </p:cNvSpPr>
          <p:nvPr/>
        </p:nvSpPr>
        <p:spPr bwMode="auto">
          <a:xfrm flipV="1">
            <a:off x="4076700" y="6249988"/>
            <a:ext cx="322385" cy="209550"/>
          </a:xfrm>
          <a:prstGeom prst="line">
            <a:avLst/>
          </a:prstGeom>
          <a:noFill/>
          <a:ln w="38100">
            <a:solidFill>
              <a:srgbClr val="FF0000"/>
            </a:solidFill>
            <a:round/>
            <a:headEnd/>
            <a:tailEnd/>
          </a:ln>
          <a:effectLst/>
        </p:spPr>
        <p:txBody>
          <a:bodyPr lIns="92075" tIns="46038" rIns="92075" bIns="46038">
            <a:spAutoFit/>
          </a:bodyPr>
          <a:lstStyle/>
          <a:p>
            <a:endParaRPr lang="en-US"/>
          </a:p>
        </p:txBody>
      </p:sp>
      <p:sp>
        <p:nvSpPr>
          <p:cNvPr id="4052015" name="Line 47"/>
          <p:cNvSpPr>
            <a:spLocks noChangeShapeType="1"/>
          </p:cNvSpPr>
          <p:nvPr/>
        </p:nvSpPr>
        <p:spPr bwMode="auto">
          <a:xfrm flipV="1">
            <a:off x="4076700" y="5916613"/>
            <a:ext cx="322385" cy="209550"/>
          </a:xfrm>
          <a:prstGeom prst="line">
            <a:avLst/>
          </a:prstGeom>
          <a:noFill/>
          <a:ln w="38100">
            <a:solidFill>
              <a:srgbClr val="FF0000"/>
            </a:solidFill>
            <a:round/>
            <a:headEnd/>
            <a:tailEnd/>
          </a:ln>
          <a:effectLst/>
        </p:spPr>
        <p:txBody>
          <a:bodyPr lIns="92075" tIns="46038" rIns="92075" bIns="46038">
            <a:spAutoFit/>
          </a:bodyPr>
          <a:lstStyle/>
          <a:p>
            <a:endParaRPr lang="en-US"/>
          </a:p>
        </p:txBody>
      </p:sp>
      <p:sp>
        <p:nvSpPr>
          <p:cNvPr id="4052016" name="Line 48"/>
          <p:cNvSpPr>
            <a:spLocks noChangeShapeType="1"/>
          </p:cNvSpPr>
          <p:nvPr/>
        </p:nvSpPr>
        <p:spPr bwMode="auto">
          <a:xfrm flipV="1">
            <a:off x="4986704" y="6249988"/>
            <a:ext cx="322385" cy="209550"/>
          </a:xfrm>
          <a:prstGeom prst="line">
            <a:avLst/>
          </a:prstGeom>
          <a:noFill/>
          <a:ln w="38100">
            <a:solidFill>
              <a:srgbClr val="FF0000"/>
            </a:solidFill>
            <a:round/>
            <a:headEnd/>
            <a:tailEnd/>
          </a:ln>
          <a:effectLst/>
        </p:spPr>
        <p:txBody>
          <a:bodyPr lIns="92075" tIns="46038" rIns="92075" bIns="46038">
            <a:sp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052013"/>
                                        </p:tgtEl>
                                        <p:attrNameLst>
                                          <p:attrName>style.visibility</p:attrName>
                                        </p:attrNameLst>
                                      </p:cBhvr>
                                      <p:to>
                                        <p:strVal val="visible"/>
                                      </p:to>
                                    </p:set>
                                    <p:animEffect transition="in" filter="box(in)">
                                      <p:cBhvr>
                                        <p:cTn id="7" dur="500"/>
                                        <p:tgtEl>
                                          <p:spTgt spid="4052013"/>
                                        </p:tgtEl>
                                      </p:cBhvr>
                                    </p:animEffect>
                                  </p:childTnLst>
                                </p:cTn>
                              </p:par>
                            </p:childTnLst>
                          </p:cTn>
                        </p:par>
                        <p:par>
                          <p:cTn id="8" fill="hold">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4052015"/>
                                        </p:tgtEl>
                                        <p:attrNameLst>
                                          <p:attrName>style.visibility</p:attrName>
                                        </p:attrNameLst>
                                      </p:cBhvr>
                                      <p:to>
                                        <p:strVal val="visible"/>
                                      </p:to>
                                    </p:set>
                                    <p:animEffect transition="in" filter="box(in)">
                                      <p:cBhvr>
                                        <p:cTn id="11" dur="500"/>
                                        <p:tgtEl>
                                          <p:spTgt spid="4052015"/>
                                        </p:tgtEl>
                                      </p:cBhvr>
                                    </p:animEffect>
                                  </p:childTnLst>
                                </p:cTn>
                              </p:par>
                            </p:childTnLst>
                          </p:cTn>
                        </p:par>
                        <p:par>
                          <p:cTn id="12" fill="hold">
                            <p:stCondLst>
                              <p:cond delay="1000"/>
                            </p:stCondLst>
                            <p:childTnLst>
                              <p:par>
                                <p:cTn id="13" presetID="4" presetClass="entr" presetSubtype="16" fill="hold" grpId="0" nodeType="afterEffect">
                                  <p:stCondLst>
                                    <p:cond delay="0"/>
                                  </p:stCondLst>
                                  <p:childTnLst>
                                    <p:set>
                                      <p:cBhvr>
                                        <p:cTn id="14" dur="1" fill="hold">
                                          <p:stCondLst>
                                            <p:cond delay="0"/>
                                          </p:stCondLst>
                                        </p:cTn>
                                        <p:tgtEl>
                                          <p:spTgt spid="4052014"/>
                                        </p:tgtEl>
                                        <p:attrNameLst>
                                          <p:attrName>style.visibility</p:attrName>
                                        </p:attrNameLst>
                                      </p:cBhvr>
                                      <p:to>
                                        <p:strVal val="visible"/>
                                      </p:to>
                                    </p:set>
                                    <p:animEffect transition="in" filter="box(in)">
                                      <p:cBhvr>
                                        <p:cTn id="15" dur="500"/>
                                        <p:tgtEl>
                                          <p:spTgt spid="4052014"/>
                                        </p:tgtEl>
                                      </p:cBhvr>
                                    </p:animEffect>
                                  </p:childTnLst>
                                </p:cTn>
                              </p:par>
                            </p:childTnLst>
                          </p:cTn>
                        </p:par>
                        <p:par>
                          <p:cTn id="16" fill="hold">
                            <p:stCondLst>
                              <p:cond delay="1500"/>
                            </p:stCondLst>
                            <p:childTnLst>
                              <p:par>
                                <p:cTn id="17" presetID="4" presetClass="entr" presetSubtype="16" fill="hold" grpId="0" nodeType="afterEffect">
                                  <p:stCondLst>
                                    <p:cond delay="0"/>
                                  </p:stCondLst>
                                  <p:childTnLst>
                                    <p:set>
                                      <p:cBhvr>
                                        <p:cTn id="18" dur="1" fill="hold">
                                          <p:stCondLst>
                                            <p:cond delay="0"/>
                                          </p:stCondLst>
                                        </p:cTn>
                                        <p:tgtEl>
                                          <p:spTgt spid="4052016"/>
                                        </p:tgtEl>
                                        <p:attrNameLst>
                                          <p:attrName>style.visibility</p:attrName>
                                        </p:attrNameLst>
                                      </p:cBhvr>
                                      <p:to>
                                        <p:strVal val="visible"/>
                                      </p:to>
                                    </p:set>
                                    <p:animEffect transition="in" filter="box(in)">
                                      <p:cBhvr>
                                        <p:cTn id="19" dur="500"/>
                                        <p:tgtEl>
                                          <p:spTgt spid="4052016"/>
                                        </p:tgtEl>
                                      </p:cBhvr>
                                    </p:animEffect>
                                  </p:childTnLst>
                                </p:cTn>
                              </p:par>
                            </p:childTnLst>
                          </p:cTn>
                        </p:par>
                      </p:childTnLst>
                    </p:cTn>
                  </p:par>
                  <p:par>
                    <p:cTn id="20" fill="hold">
                      <p:stCondLst>
                        <p:cond delay="indefinite"/>
                      </p:stCondLst>
                      <p:childTnLst>
                        <p:par>
                          <p:cTn id="21" fill="hold">
                            <p:stCondLst>
                              <p:cond delay="0"/>
                            </p:stCondLst>
                            <p:childTnLst>
                              <p:par>
                                <p:cTn id="22" presetID="8" presetClass="entr" presetSubtype="16" fill="hold" nodeType="clickEffect">
                                  <p:stCondLst>
                                    <p:cond delay="0"/>
                                  </p:stCondLst>
                                  <p:childTnLst>
                                    <p:set>
                                      <p:cBhvr>
                                        <p:cTn id="23" dur="1" fill="hold">
                                          <p:stCondLst>
                                            <p:cond delay="0"/>
                                          </p:stCondLst>
                                        </p:cTn>
                                        <p:tgtEl>
                                          <p:spTgt spid="4052012"/>
                                        </p:tgtEl>
                                        <p:attrNameLst>
                                          <p:attrName>style.visibility</p:attrName>
                                        </p:attrNameLst>
                                      </p:cBhvr>
                                      <p:to>
                                        <p:strVal val="visible"/>
                                      </p:to>
                                    </p:set>
                                    <p:animEffect transition="in" filter="diamond(in)">
                                      <p:cBhvr>
                                        <p:cTn id="24" dur="500"/>
                                        <p:tgtEl>
                                          <p:spTgt spid="40520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2013" grpId="0" animBg="1"/>
      <p:bldP spid="4052014" grpId="0" animBg="1"/>
      <p:bldP spid="4052015" grpId="0" animBg="1"/>
      <p:bldP spid="40520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7586" name="Rectangle 2"/>
          <p:cNvSpPr>
            <a:spLocks noGrp="1" noChangeArrowheads="1"/>
          </p:cNvSpPr>
          <p:nvPr>
            <p:ph type="title"/>
          </p:nvPr>
        </p:nvSpPr>
        <p:spPr/>
        <p:txBody>
          <a:bodyPr/>
          <a:lstStyle/>
          <a:p>
            <a:endParaRPr lang="bg-BG"/>
          </a:p>
        </p:txBody>
      </p:sp>
      <p:pic>
        <p:nvPicPr>
          <p:cNvPr id="3907587" name="Picture 3"/>
          <p:cNvPicPr>
            <a:picLocks noGrp="1" noChangeAspect="1" noChangeArrowheads="1"/>
          </p:cNvPicPr>
          <p:nvPr>
            <p:ph idx="1"/>
          </p:nvPr>
        </p:nvPicPr>
        <p:blipFill>
          <a:blip r:embed="rId2" cstate="print"/>
          <a:srcRect/>
          <a:stretch>
            <a:fillRect/>
          </a:stretch>
        </p:blipFill>
        <p:spPr>
          <a:xfrm>
            <a:off x="826477" y="836712"/>
            <a:ext cx="8317523" cy="6238875"/>
          </a:xfrm>
          <a:noFill/>
          <a:ln/>
        </p:spPr>
      </p:pic>
      <p:pic>
        <p:nvPicPr>
          <p:cNvPr id="4" name="Picture 43" descr="dator"/>
          <p:cNvPicPr>
            <a:picLocks noChangeAspect="1" noChangeArrowheads="1"/>
          </p:cNvPicPr>
          <p:nvPr/>
        </p:nvPicPr>
        <p:blipFill>
          <a:blip r:embed="rId3" cstate="print"/>
          <a:srcRect/>
          <a:stretch>
            <a:fillRect/>
          </a:stretch>
        </p:blipFill>
        <p:spPr bwMode="auto">
          <a:xfrm>
            <a:off x="395654" y="5734050"/>
            <a:ext cx="825012" cy="8255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xit" presetSubtype="2" fill="hold" nodeType="clickEffect">
                                  <p:stCondLst>
                                    <p:cond delay="0"/>
                                  </p:stCondLst>
                                  <p:childTnLst>
                                    <p:anim calcmode="lin" valueType="num">
                                      <p:cBhvr additive="base">
                                        <p:cTn id="10" dur="500"/>
                                        <p:tgtEl>
                                          <p:spTgt spid="4"/>
                                        </p:tgtEl>
                                        <p:attrNameLst>
                                          <p:attrName>ppt_x</p:attrName>
                                        </p:attrNameLst>
                                      </p:cBhvr>
                                      <p:tavLst>
                                        <p:tav tm="0">
                                          <p:val>
                                            <p:strVal val="ppt_x"/>
                                          </p:val>
                                        </p:tav>
                                        <p:tav tm="100000">
                                          <p:val>
                                            <p:strVal val="1+ppt_w/2"/>
                                          </p:val>
                                        </p:tav>
                                      </p:tavLst>
                                    </p:anim>
                                    <p:anim calcmode="lin" valueType="num">
                                      <p:cBhvr additive="base">
                                        <p:cTn id="11" dur="500"/>
                                        <p:tgtEl>
                                          <p:spTgt spid="4"/>
                                        </p:tgtEl>
                                        <p:attrNameLst>
                                          <p:attrName>ppt_y</p:attrName>
                                        </p:attrNameLst>
                                      </p:cBhvr>
                                      <p:tavLst>
                                        <p:tav tm="0">
                                          <p:val>
                                            <p:strVal val="ppt_y"/>
                                          </p:val>
                                        </p:tav>
                                        <p:tav tm="100000">
                                          <p:val>
                                            <p:strVal val="ppt_y"/>
                                          </p:val>
                                        </p:tav>
                                      </p:tavLst>
                                    </p:anim>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cstate="print"/>
          <a:srcRect l="23358" t="15640" r="21517" b="23041"/>
          <a:stretch>
            <a:fillRect/>
          </a:stretch>
        </p:blipFill>
        <p:spPr bwMode="auto">
          <a:xfrm>
            <a:off x="0" y="1556792"/>
            <a:ext cx="6214389" cy="4320480"/>
          </a:xfrm>
          <a:prstGeom prst="rect">
            <a:avLst/>
          </a:prstGeom>
          <a:noFill/>
          <a:ln w="9525">
            <a:noFill/>
            <a:miter lim="800000"/>
            <a:headEnd/>
            <a:tailEnd/>
          </a:ln>
        </p:spPr>
      </p:pic>
      <p:sp>
        <p:nvSpPr>
          <p:cNvPr id="2" name="Title 1"/>
          <p:cNvSpPr>
            <a:spLocks noGrp="1"/>
          </p:cNvSpPr>
          <p:nvPr>
            <p:ph type="title"/>
          </p:nvPr>
        </p:nvSpPr>
        <p:spPr/>
        <p:txBody>
          <a:bodyPr/>
          <a:lstStyle/>
          <a:p>
            <a:endParaRPr lang="en-US"/>
          </a:p>
        </p:txBody>
      </p:sp>
      <p:pic>
        <p:nvPicPr>
          <p:cNvPr id="2050" name="Picture 2"/>
          <p:cNvPicPr>
            <a:picLocks noChangeAspect="1" noChangeArrowheads="1"/>
          </p:cNvPicPr>
          <p:nvPr/>
        </p:nvPicPr>
        <p:blipFill>
          <a:blip r:embed="rId3" cstate="print"/>
          <a:srcRect/>
          <a:stretch>
            <a:fillRect/>
          </a:stretch>
        </p:blipFill>
        <p:spPr bwMode="auto">
          <a:xfrm>
            <a:off x="4796777" y="908721"/>
            <a:ext cx="4455743" cy="5184576"/>
          </a:xfrm>
          <a:prstGeom prst="rect">
            <a:avLst/>
          </a:prstGeom>
          <a:noFill/>
          <a:ln w="9525">
            <a:noFill/>
            <a:miter lim="800000"/>
            <a:headEnd/>
            <a:tailEnd/>
          </a:ln>
          <a:effectLst/>
        </p:spPr>
      </p:pic>
      <p:pic>
        <p:nvPicPr>
          <p:cNvPr id="2051" name="Picture 3"/>
          <p:cNvPicPr>
            <a:picLocks noChangeAspect="1" noChangeArrowheads="1"/>
          </p:cNvPicPr>
          <p:nvPr/>
        </p:nvPicPr>
        <p:blipFill>
          <a:blip r:embed="rId4" cstate="print"/>
          <a:srcRect/>
          <a:stretch>
            <a:fillRect/>
          </a:stretch>
        </p:blipFill>
        <p:spPr bwMode="auto">
          <a:xfrm>
            <a:off x="5148064" y="1412776"/>
            <a:ext cx="3993626" cy="4497437"/>
          </a:xfrm>
          <a:prstGeom prst="rect">
            <a:avLst/>
          </a:prstGeom>
          <a:noFill/>
          <a:ln w="9525">
            <a:noFill/>
            <a:miter lim="800000"/>
            <a:headEnd/>
            <a:tailEnd/>
          </a:ln>
          <a:effectLst/>
        </p:spPr>
      </p:pic>
      <p:sp>
        <p:nvSpPr>
          <p:cNvPr id="6" name="TextBox 5"/>
          <p:cNvSpPr txBox="1"/>
          <p:nvPr/>
        </p:nvSpPr>
        <p:spPr>
          <a:xfrm>
            <a:off x="1619672" y="6023029"/>
            <a:ext cx="5976664" cy="646331"/>
          </a:xfrm>
          <a:prstGeom prst="rect">
            <a:avLst/>
          </a:prstGeom>
          <a:noFill/>
        </p:spPr>
        <p:txBody>
          <a:bodyPr wrap="square" rtlCol="0">
            <a:spAutoFit/>
          </a:bodyPr>
          <a:lstStyle/>
          <a:p>
            <a:pPr algn="ctr"/>
            <a:r>
              <a:rPr lang="bg-BG" dirty="0" smtClean="0">
                <a:effectLst>
                  <a:outerShdw blurRad="38100" dist="38100" dir="2700000" algn="tl">
                    <a:srgbClr val="000000">
                      <a:alpha val="43137"/>
                    </a:srgbClr>
                  </a:outerShdw>
                </a:effectLst>
              </a:rPr>
              <a:t>Метрологично обучение – минимум 8 и 20 учебни часа в бакалавърската и магистърската степен</a:t>
            </a:r>
            <a:endParaRPr 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box(out)">
                                      <p:cBhvr>
                                        <p:cTn id="7" dur="500"/>
                                        <p:tgtEl>
                                          <p:spTgt spid="2051"/>
                                        </p:tgtEl>
                                      </p:cBhvr>
                                    </p:animEffect>
                                  </p:childTnLst>
                                </p:cTn>
                              </p:par>
                              <p:par>
                                <p:cTn id="8" presetID="4" presetClass="entr" presetSubtype="32"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ox(out)">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5"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heckerboard(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3" name="Picture 3"/>
          <p:cNvPicPr>
            <a:picLocks noChangeAspect="1" noChangeArrowheads="1"/>
          </p:cNvPicPr>
          <p:nvPr/>
        </p:nvPicPr>
        <p:blipFill>
          <a:blip r:embed="rId2" cstate="print"/>
          <a:srcRect r="25325" b="-399"/>
          <a:stretch>
            <a:fillRect/>
          </a:stretch>
        </p:blipFill>
        <p:spPr bwMode="auto">
          <a:xfrm>
            <a:off x="827584" y="548681"/>
            <a:ext cx="7948220" cy="63093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Left Arrow Callout 17"/>
          <p:cNvSpPr/>
          <p:nvPr/>
        </p:nvSpPr>
        <p:spPr>
          <a:xfrm>
            <a:off x="3059832" y="4581128"/>
            <a:ext cx="5400600" cy="576064"/>
          </a:xfrm>
          <a:prstGeom prst="leftArrowCallout">
            <a:avLst>
              <a:gd name="adj1" fmla="val 25000"/>
              <a:gd name="adj2" fmla="val 25000"/>
              <a:gd name="adj3" fmla="val 25000"/>
              <a:gd name="adj4" fmla="val 455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g-BG" sz="1600" dirty="0" smtClean="0"/>
              <a:t>СТАТИСТИКА И МЕТРОЛОГИЯ В ХИМИЯТА</a:t>
            </a:r>
            <a:endParaRPr lang="en-US" sz="1600" dirty="0"/>
          </a:p>
        </p:txBody>
      </p:sp>
      <p:sp>
        <p:nvSpPr>
          <p:cNvPr id="5" name="Flowchart: Extract 4"/>
          <p:cNvSpPr/>
          <p:nvPr/>
        </p:nvSpPr>
        <p:spPr>
          <a:xfrm>
            <a:off x="216024" y="2204864"/>
            <a:ext cx="2880320" cy="2808312"/>
          </a:xfrm>
          <a:prstGeom prst="flowChartExtract">
            <a:avLst/>
          </a:prstGeom>
          <a:solidFill>
            <a:schemeClr val="bg1"/>
          </a:solidFill>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683568" y="4077072"/>
            <a:ext cx="194421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115616" y="3212976"/>
            <a:ext cx="1080120"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99592" y="4437112"/>
            <a:ext cx="1656184" cy="369332"/>
          </a:xfrm>
          <a:prstGeom prst="rect">
            <a:avLst/>
          </a:prstGeom>
          <a:noFill/>
        </p:spPr>
        <p:txBody>
          <a:bodyPr wrap="square" rtlCol="0">
            <a:spAutoFit/>
          </a:bodyPr>
          <a:lstStyle/>
          <a:p>
            <a:r>
              <a:rPr lang="bg-BG" b="1" smtClean="0"/>
              <a:t>БАКАЛАВЪР</a:t>
            </a:r>
            <a:endParaRPr lang="en-US" b="1"/>
          </a:p>
        </p:txBody>
      </p:sp>
      <p:sp>
        <p:nvSpPr>
          <p:cNvPr id="14" name="TextBox 13"/>
          <p:cNvSpPr txBox="1"/>
          <p:nvPr/>
        </p:nvSpPr>
        <p:spPr>
          <a:xfrm>
            <a:off x="827584" y="3573016"/>
            <a:ext cx="1656184" cy="369332"/>
          </a:xfrm>
          <a:prstGeom prst="rect">
            <a:avLst/>
          </a:prstGeom>
          <a:noFill/>
        </p:spPr>
        <p:txBody>
          <a:bodyPr wrap="square" rtlCol="0">
            <a:spAutoFit/>
          </a:bodyPr>
          <a:lstStyle/>
          <a:p>
            <a:pPr algn="ctr"/>
            <a:r>
              <a:rPr lang="bg-BG" b="1" smtClean="0"/>
              <a:t>МАГИСТЪР</a:t>
            </a:r>
            <a:endParaRPr lang="en-US" b="1"/>
          </a:p>
        </p:txBody>
      </p:sp>
      <p:sp>
        <p:nvSpPr>
          <p:cNvPr id="15" name="TextBox 14"/>
          <p:cNvSpPr txBox="1"/>
          <p:nvPr/>
        </p:nvSpPr>
        <p:spPr>
          <a:xfrm>
            <a:off x="827584" y="2708920"/>
            <a:ext cx="1656184" cy="369332"/>
          </a:xfrm>
          <a:prstGeom prst="rect">
            <a:avLst/>
          </a:prstGeom>
          <a:noFill/>
        </p:spPr>
        <p:txBody>
          <a:bodyPr wrap="square" rtlCol="0">
            <a:spAutoFit/>
          </a:bodyPr>
          <a:lstStyle/>
          <a:p>
            <a:pPr algn="ctr"/>
            <a:r>
              <a:rPr lang="bg-BG" b="1" smtClean="0"/>
              <a:t>доктор</a:t>
            </a:r>
            <a:endParaRPr lang="en-US" b="1"/>
          </a:p>
        </p:txBody>
      </p:sp>
      <p:sp>
        <p:nvSpPr>
          <p:cNvPr id="16" name="Left Arrow Callout 15"/>
          <p:cNvSpPr/>
          <p:nvPr/>
        </p:nvSpPr>
        <p:spPr>
          <a:xfrm>
            <a:off x="3059832" y="4581128"/>
            <a:ext cx="2736304" cy="576064"/>
          </a:xfrm>
          <a:prstGeom prst="leftArrowCallout">
            <a:avLst>
              <a:gd name="adj1" fmla="val 25000"/>
              <a:gd name="adj2" fmla="val 25000"/>
              <a:gd name="adj3" fmla="val 25000"/>
              <a:gd name="adj4" fmla="val 861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g-BG" sz="1600" smtClean="0"/>
              <a:t>МЕТРОЛОГИЯ И СТАТИСТИКА В ХИМИЯТА</a:t>
            </a:r>
            <a:endParaRPr lang="en-US" sz="1600"/>
          </a:p>
        </p:txBody>
      </p:sp>
      <p:sp>
        <p:nvSpPr>
          <p:cNvPr id="19" name="Left Arrow Callout 18"/>
          <p:cNvSpPr/>
          <p:nvPr/>
        </p:nvSpPr>
        <p:spPr>
          <a:xfrm>
            <a:off x="2699792" y="3933056"/>
            <a:ext cx="4320480" cy="504056"/>
          </a:xfrm>
          <a:prstGeom prst="leftArrowCallout">
            <a:avLst>
              <a:gd name="adj1" fmla="val 25000"/>
              <a:gd name="adj2" fmla="val 25000"/>
              <a:gd name="adj3" fmla="val 25000"/>
              <a:gd name="adj4" fmla="val 5641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g-BG" sz="1600" smtClean="0"/>
              <a:t>КОМПЮТЪРНА КВАЛИМЕТРИЯ</a:t>
            </a:r>
            <a:endParaRPr lang="en-US" sz="1600"/>
          </a:p>
        </p:txBody>
      </p:sp>
      <p:sp>
        <p:nvSpPr>
          <p:cNvPr id="20" name="Left Arrow Callout 19"/>
          <p:cNvSpPr/>
          <p:nvPr/>
        </p:nvSpPr>
        <p:spPr>
          <a:xfrm>
            <a:off x="2339752" y="3068960"/>
            <a:ext cx="4680520" cy="720080"/>
          </a:xfrm>
          <a:prstGeom prst="leftArrowCallout">
            <a:avLst>
              <a:gd name="adj1" fmla="val 25000"/>
              <a:gd name="adj2" fmla="val 25000"/>
              <a:gd name="adj3" fmla="val 25000"/>
              <a:gd name="adj4" fmla="val 5299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g-BG" sz="1600" dirty="0" smtClean="0"/>
              <a:t>МЕТРОЛОГИЯ И УПРАВЛЕНИЕ НА КАЧЕСТВОТО</a:t>
            </a:r>
            <a:endParaRPr lang="en-US" sz="1600" dirty="0"/>
          </a:p>
        </p:txBody>
      </p:sp>
      <p:pic>
        <p:nvPicPr>
          <p:cNvPr id="17" name="Picture 16"/>
          <p:cNvPicPr/>
          <p:nvPr/>
        </p:nvPicPr>
        <p:blipFill>
          <a:blip r:embed="rId2" cstate="print"/>
          <a:srcRect l="5156" t="18269" r="9602" b="18653"/>
          <a:stretch>
            <a:fillRect/>
          </a:stretch>
        </p:blipFill>
        <p:spPr bwMode="auto">
          <a:xfrm>
            <a:off x="7092280" y="692696"/>
            <a:ext cx="1787856" cy="1119116"/>
          </a:xfrm>
          <a:prstGeom prst="rect">
            <a:avLst/>
          </a:prstGeom>
          <a:noFill/>
        </p:spPr>
      </p:pic>
      <p:sp>
        <p:nvSpPr>
          <p:cNvPr id="21" name="Title 20"/>
          <p:cNvSpPr>
            <a:spLocks noGrp="1"/>
          </p:cNvSpPr>
          <p:nvPr>
            <p:ph type="title"/>
          </p:nvPr>
        </p:nvSpPr>
        <p:spPr/>
        <p:txBody>
          <a:bodyPr/>
          <a:lstStyle/>
          <a:p>
            <a:endParaRPr lang="en-US"/>
          </a:p>
        </p:txBody>
      </p:sp>
      <p:sp>
        <p:nvSpPr>
          <p:cNvPr id="23" name="Title 1"/>
          <p:cNvSpPr txBox="1">
            <a:spLocks/>
          </p:cNvSpPr>
          <p:nvPr/>
        </p:nvSpPr>
        <p:spPr>
          <a:xfrm>
            <a:off x="1331640" y="548680"/>
            <a:ext cx="5472608" cy="922114"/>
          </a:xfrm>
          <a:prstGeom prst="rect">
            <a:avLst/>
          </a:prstGeom>
        </p:spPr>
        <p:txBody>
          <a:bodyPr vert="horz" lIns="91440" tIns="45720" rIns="91440" bIns="45720" rtlCol="0" anchor="ctr">
            <a:norm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bg-BG" sz="3200" b="0" i="0" u="none" strike="noStrike" kern="1200" cap="none" spc="0" normalizeH="0" baseline="0" noProof="0" smtClean="0">
                <a:ln>
                  <a:noFill/>
                </a:ln>
                <a:solidFill>
                  <a:schemeClr val="tx1"/>
                </a:solidFill>
                <a:effectLst/>
                <a:uLnTx/>
                <a:uFillTx/>
                <a:latin typeface="+mj-lt"/>
                <a:ea typeface="+mj-ea"/>
                <a:cs typeface="+mj-cs"/>
              </a:rPr>
              <a:t>ОБУЧЕНИЕ ПО МЕТРОЛОГИЯ  </a:t>
            </a:r>
            <a:endParaRPr kumimoji="0" lang="en-US" sz="32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strips(down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strips(downLef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strips(downLeft)">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6" grpId="0" animBg="1"/>
      <p:bldP spid="19" grpId="0" animBg="1"/>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1640" y="548680"/>
            <a:ext cx="5472608" cy="922114"/>
          </a:xfrm>
        </p:spPr>
        <p:txBody>
          <a:bodyPr/>
          <a:lstStyle/>
          <a:p>
            <a:pPr algn="r"/>
            <a:r>
              <a:rPr lang="bg-BG" dirty="0" smtClean="0"/>
              <a:t>ОБУЧЕНИЕ ПО МЕТРОЛОГИЯ </a:t>
            </a:r>
            <a:r>
              <a:rPr lang="bg-BG" dirty="0" smtClean="0"/>
              <a:t> </a:t>
            </a:r>
            <a:endParaRPr lang="en-US" dirty="0"/>
          </a:p>
        </p:txBody>
      </p:sp>
      <p:sp>
        <p:nvSpPr>
          <p:cNvPr id="18" name="Left Arrow Callout 17"/>
          <p:cNvSpPr/>
          <p:nvPr/>
        </p:nvSpPr>
        <p:spPr>
          <a:xfrm>
            <a:off x="3059832" y="4581128"/>
            <a:ext cx="5400600" cy="576064"/>
          </a:xfrm>
          <a:prstGeom prst="leftArrowCallout">
            <a:avLst>
              <a:gd name="adj1" fmla="val 25000"/>
              <a:gd name="adj2" fmla="val 25000"/>
              <a:gd name="adj3" fmla="val 25000"/>
              <a:gd name="adj4" fmla="val 455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g-BG" sz="1600" dirty="0" smtClean="0"/>
              <a:t>СТАТИСТИКА И МЕТРОЛОГИЯ В ХИМИЯТА</a:t>
            </a:r>
            <a:endParaRPr lang="en-US" sz="1600" dirty="0"/>
          </a:p>
        </p:txBody>
      </p:sp>
      <p:sp>
        <p:nvSpPr>
          <p:cNvPr id="16" name="Left Arrow Callout 15"/>
          <p:cNvSpPr/>
          <p:nvPr/>
        </p:nvSpPr>
        <p:spPr>
          <a:xfrm>
            <a:off x="3059832" y="4581128"/>
            <a:ext cx="2736304" cy="576064"/>
          </a:xfrm>
          <a:prstGeom prst="leftArrowCallout">
            <a:avLst>
              <a:gd name="adj1" fmla="val 25000"/>
              <a:gd name="adj2" fmla="val 25000"/>
              <a:gd name="adj3" fmla="val 25000"/>
              <a:gd name="adj4" fmla="val 861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g-BG" sz="1600" dirty="0" smtClean="0"/>
              <a:t>МЕТРОЛОГИЯ И СТАТИСТИКА В ХИМИЯТА</a:t>
            </a:r>
            <a:endParaRPr lang="en-US" sz="1600" dirty="0"/>
          </a:p>
        </p:txBody>
      </p:sp>
      <p:pic>
        <p:nvPicPr>
          <p:cNvPr id="17" name="Picture 16"/>
          <p:cNvPicPr/>
          <p:nvPr/>
        </p:nvPicPr>
        <p:blipFill>
          <a:blip r:embed="rId2" cstate="print"/>
          <a:srcRect l="5156" t="18269" r="9602" b="18653"/>
          <a:stretch>
            <a:fillRect/>
          </a:stretch>
        </p:blipFill>
        <p:spPr bwMode="auto">
          <a:xfrm>
            <a:off x="7092280" y="692696"/>
            <a:ext cx="1787856" cy="1119116"/>
          </a:xfrm>
          <a:prstGeom prst="rect">
            <a:avLst/>
          </a:prstGeom>
          <a:noFill/>
        </p:spPr>
      </p:pic>
      <p:pic>
        <p:nvPicPr>
          <p:cNvPr id="54274" name="Picture 2"/>
          <p:cNvPicPr>
            <a:picLocks noGrp="1" noChangeAspect="1" noChangeArrowheads="1"/>
          </p:cNvPicPr>
          <p:nvPr>
            <p:ph sz="half" idx="1"/>
          </p:nvPr>
        </p:nvPicPr>
        <p:blipFill>
          <a:blip r:embed="rId3" cstate="print"/>
          <a:srcRect/>
          <a:stretch>
            <a:fillRect/>
          </a:stretch>
        </p:blipFill>
        <p:spPr bwMode="auto">
          <a:xfrm>
            <a:off x="0" y="1346543"/>
            <a:ext cx="4166140" cy="5511457"/>
          </a:xfrm>
          <a:prstGeom prst="rect">
            <a:avLst/>
          </a:prstGeom>
          <a:noFill/>
          <a:ln w="9525">
            <a:noFill/>
            <a:miter lim="800000"/>
            <a:headEnd/>
            <a:tailEnd/>
          </a:ln>
        </p:spPr>
      </p:pic>
      <p:pic>
        <p:nvPicPr>
          <p:cNvPr id="10" name="Picture 2"/>
          <p:cNvPicPr>
            <a:picLocks noChangeAspect="1" noChangeArrowheads="1"/>
          </p:cNvPicPr>
          <p:nvPr/>
        </p:nvPicPr>
        <p:blipFill>
          <a:blip r:embed="rId4" cstate="print"/>
          <a:srcRect b="60"/>
          <a:stretch>
            <a:fillRect/>
          </a:stretch>
        </p:blipFill>
        <p:spPr bwMode="auto">
          <a:xfrm>
            <a:off x="4436194" y="1412776"/>
            <a:ext cx="4592982" cy="576064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1.38889E-6 -3.7037E-6 L -0.20469 -0.55648 " pathEditMode="relative" rAng="0" ptsTypes="AA">
                                      <p:cBhvr>
                                        <p:cTn id="6" dur="500" fill="hold"/>
                                        <p:tgtEl>
                                          <p:spTgt spid="16"/>
                                        </p:tgtEl>
                                        <p:attrNameLst>
                                          <p:attrName>ppt_x</p:attrName>
                                          <p:attrName>ppt_y</p:attrName>
                                        </p:attrNameLst>
                                      </p:cBhvr>
                                      <p:rCtr x="-102" y="-278"/>
                                    </p:animMotion>
                                  </p:childTnLst>
                                </p:cTn>
                              </p:par>
                              <p:par>
                                <p:cTn id="7" presetID="0" presetClass="path" presetSubtype="0" accel="50000" decel="50000" fill="hold" grpId="0" nodeType="withEffect">
                                  <p:stCondLst>
                                    <p:cond delay="0"/>
                                  </p:stCondLst>
                                  <p:childTnLst>
                                    <p:animMotion origin="layout" path="M -1.11111E-6 -3.7037E-6 L -0.20868 -0.55648 " pathEditMode="relative" rAng="0" ptsTypes="AA">
                                      <p:cBhvr>
                                        <p:cTn id="8" dur="500" fill="hold"/>
                                        <p:tgtEl>
                                          <p:spTgt spid="18"/>
                                        </p:tgtEl>
                                        <p:attrNameLst>
                                          <p:attrName>ppt_x</p:attrName>
                                          <p:attrName>ppt_y</p:attrName>
                                        </p:attrNameLst>
                                      </p:cBhvr>
                                      <p:rCtr x="-104" y="-278"/>
                                    </p:animMotion>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427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Left Arrow Callout 17"/>
          <p:cNvSpPr/>
          <p:nvPr/>
        </p:nvSpPr>
        <p:spPr>
          <a:xfrm>
            <a:off x="3059832" y="4581128"/>
            <a:ext cx="5400600" cy="576064"/>
          </a:xfrm>
          <a:prstGeom prst="leftArrowCallout">
            <a:avLst>
              <a:gd name="adj1" fmla="val 25000"/>
              <a:gd name="adj2" fmla="val 25000"/>
              <a:gd name="adj3" fmla="val 25000"/>
              <a:gd name="adj4" fmla="val 45549"/>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g-BG" sz="1600" dirty="0" smtClean="0"/>
              <a:t>СТАТИСТИКА И МЕТРОЛОГИЯ В ХИМИЯТА</a:t>
            </a:r>
            <a:endParaRPr lang="en-US" sz="1600" dirty="0"/>
          </a:p>
        </p:txBody>
      </p:sp>
      <p:sp>
        <p:nvSpPr>
          <p:cNvPr id="5" name="Flowchart: Extract 4"/>
          <p:cNvSpPr/>
          <p:nvPr/>
        </p:nvSpPr>
        <p:spPr>
          <a:xfrm>
            <a:off x="216024" y="2204864"/>
            <a:ext cx="2880320" cy="2808312"/>
          </a:xfrm>
          <a:prstGeom prst="flowChartExtract">
            <a:avLst/>
          </a:prstGeom>
          <a:solidFill>
            <a:schemeClr val="bg1"/>
          </a:solidFill>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683568" y="4077072"/>
            <a:ext cx="194421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115616" y="3212976"/>
            <a:ext cx="1080120"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99592" y="4437112"/>
            <a:ext cx="1656184" cy="369332"/>
          </a:xfrm>
          <a:prstGeom prst="rect">
            <a:avLst/>
          </a:prstGeom>
          <a:noFill/>
        </p:spPr>
        <p:txBody>
          <a:bodyPr wrap="square" rtlCol="0">
            <a:spAutoFit/>
          </a:bodyPr>
          <a:lstStyle/>
          <a:p>
            <a:r>
              <a:rPr lang="bg-BG" b="1" smtClean="0"/>
              <a:t>БАКАЛАВЪР</a:t>
            </a:r>
            <a:endParaRPr lang="en-US" b="1"/>
          </a:p>
        </p:txBody>
      </p:sp>
      <p:sp>
        <p:nvSpPr>
          <p:cNvPr id="14" name="TextBox 13"/>
          <p:cNvSpPr txBox="1"/>
          <p:nvPr/>
        </p:nvSpPr>
        <p:spPr>
          <a:xfrm>
            <a:off x="827584" y="3573016"/>
            <a:ext cx="1656184" cy="369332"/>
          </a:xfrm>
          <a:prstGeom prst="rect">
            <a:avLst/>
          </a:prstGeom>
          <a:noFill/>
        </p:spPr>
        <p:txBody>
          <a:bodyPr wrap="square" rtlCol="0">
            <a:spAutoFit/>
          </a:bodyPr>
          <a:lstStyle/>
          <a:p>
            <a:pPr algn="ctr"/>
            <a:r>
              <a:rPr lang="bg-BG" b="1" smtClean="0"/>
              <a:t>МАГИСТЪР</a:t>
            </a:r>
            <a:endParaRPr lang="en-US" b="1"/>
          </a:p>
        </p:txBody>
      </p:sp>
      <p:sp>
        <p:nvSpPr>
          <p:cNvPr id="15" name="TextBox 14"/>
          <p:cNvSpPr txBox="1"/>
          <p:nvPr/>
        </p:nvSpPr>
        <p:spPr>
          <a:xfrm>
            <a:off x="827584" y="2708920"/>
            <a:ext cx="1656184" cy="369332"/>
          </a:xfrm>
          <a:prstGeom prst="rect">
            <a:avLst/>
          </a:prstGeom>
          <a:noFill/>
        </p:spPr>
        <p:txBody>
          <a:bodyPr wrap="square" rtlCol="0">
            <a:spAutoFit/>
          </a:bodyPr>
          <a:lstStyle/>
          <a:p>
            <a:pPr algn="ctr"/>
            <a:r>
              <a:rPr lang="bg-BG" b="1" smtClean="0"/>
              <a:t>доктор</a:t>
            </a:r>
            <a:endParaRPr lang="en-US" b="1"/>
          </a:p>
        </p:txBody>
      </p:sp>
      <p:sp>
        <p:nvSpPr>
          <p:cNvPr id="16" name="Left Arrow Callout 15"/>
          <p:cNvSpPr/>
          <p:nvPr/>
        </p:nvSpPr>
        <p:spPr>
          <a:xfrm>
            <a:off x="3059832" y="4581128"/>
            <a:ext cx="2736304" cy="576064"/>
          </a:xfrm>
          <a:prstGeom prst="leftArrowCallout">
            <a:avLst>
              <a:gd name="adj1" fmla="val 25000"/>
              <a:gd name="adj2" fmla="val 25000"/>
              <a:gd name="adj3" fmla="val 25000"/>
              <a:gd name="adj4" fmla="val 8610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g-BG" sz="1600" dirty="0" smtClean="0"/>
              <a:t>МЕТРОЛОГИЯ И СТАТИСТИКА В ХИМИЯТА</a:t>
            </a:r>
            <a:endParaRPr lang="en-US" sz="1600" dirty="0"/>
          </a:p>
        </p:txBody>
      </p:sp>
      <p:sp>
        <p:nvSpPr>
          <p:cNvPr id="19" name="Left Arrow Callout 18"/>
          <p:cNvSpPr/>
          <p:nvPr/>
        </p:nvSpPr>
        <p:spPr>
          <a:xfrm>
            <a:off x="2699792" y="3933056"/>
            <a:ext cx="4320480" cy="504056"/>
          </a:xfrm>
          <a:prstGeom prst="leftArrowCallout">
            <a:avLst>
              <a:gd name="adj1" fmla="val 25000"/>
              <a:gd name="adj2" fmla="val 25000"/>
              <a:gd name="adj3" fmla="val 25000"/>
              <a:gd name="adj4" fmla="val 5641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g-BG" sz="1600" smtClean="0"/>
              <a:t>КОМПЮТЪРНА КВАЛИМЕТРИЯ</a:t>
            </a:r>
            <a:endParaRPr lang="en-US" sz="1600"/>
          </a:p>
        </p:txBody>
      </p:sp>
      <p:sp>
        <p:nvSpPr>
          <p:cNvPr id="20" name="Left Arrow Callout 19"/>
          <p:cNvSpPr/>
          <p:nvPr/>
        </p:nvSpPr>
        <p:spPr>
          <a:xfrm>
            <a:off x="2339752" y="3068960"/>
            <a:ext cx="4680520" cy="720080"/>
          </a:xfrm>
          <a:prstGeom prst="leftArrowCallout">
            <a:avLst>
              <a:gd name="adj1" fmla="val 25000"/>
              <a:gd name="adj2" fmla="val 25000"/>
              <a:gd name="adj3" fmla="val 25000"/>
              <a:gd name="adj4" fmla="val 5299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g-BG" sz="1600" dirty="0" smtClean="0"/>
              <a:t>МЕТРОЛОГИЯ И УПРАВЛЕНИЕ НА КАЧЕСТВОТО</a:t>
            </a:r>
            <a:endParaRPr lang="en-US" sz="1600" dirty="0"/>
          </a:p>
        </p:txBody>
      </p:sp>
      <p:pic>
        <p:nvPicPr>
          <p:cNvPr id="17" name="Picture 16"/>
          <p:cNvPicPr/>
          <p:nvPr/>
        </p:nvPicPr>
        <p:blipFill>
          <a:blip r:embed="rId2" cstate="print"/>
          <a:srcRect l="5156" t="18269" r="9602" b="18653"/>
          <a:stretch>
            <a:fillRect/>
          </a:stretch>
        </p:blipFill>
        <p:spPr bwMode="auto">
          <a:xfrm>
            <a:off x="7092280" y="692696"/>
            <a:ext cx="1787856" cy="1119116"/>
          </a:xfrm>
          <a:prstGeom prst="rect">
            <a:avLst/>
          </a:prstGeom>
          <a:noFill/>
        </p:spPr>
      </p:pic>
      <p:sp>
        <p:nvSpPr>
          <p:cNvPr id="21" name="Title 20"/>
          <p:cNvSpPr>
            <a:spLocks noGrp="1"/>
          </p:cNvSpPr>
          <p:nvPr>
            <p:ph type="title"/>
          </p:nvPr>
        </p:nvSpPr>
        <p:spPr/>
        <p:txBody>
          <a:bodyPr/>
          <a:lstStyle/>
          <a:p>
            <a:endParaRPr lang="en-US"/>
          </a:p>
        </p:txBody>
      </p:sp>
      <p:sp>
        <p:nvSpPr>
          <p:cNvPr id="23" name="Title 1"/>
          <p:cNvSpPr txBox="1">
            <a:spLocks/>
          </p:cNvSpPr>
          <p:nvPr/>
        </p:nvSpPr>
        <p:spPr>
          <a:xfrm>
            <a:off x="1331640" y="548680"/>
            <a:ext cx="5472608" cy="922114"/>
          </a:xfrm>
          <a:prstGeom prst="rect">
            <a:avLst/>
          </a:prstGeom>
        </p:spPr>
        <p:txBody>
          <a:bodyPr vert="horz" lIns="91440" tIns="45720" rIns="91440" bIns="45720" rtlCol="0" anchor="ctr">
            <a:norm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bg-BG" sz="3200" b="0" i="0" u="none" strike="noStrike" kern="1200" cap="none" spc="0" normalizeH="0" baseline="0" noProof="0" smtClean="0">
                <a:ln>
                  <a:noFill/>
                </a:ln>
                <a:solidFill>
                  <a:schemeClr val="tx1"/>
                </a:solidFill>
                <a:effectLst/>
                <a:uLnTx/>
                <a:uFillTx/>
                <a:latin typeface="+mj-lt"/>
                <a:ea typeface="+mj-ea"/>
                <a:cs typeface="+mj-cs"/>
              </a:rPr>
              <a:t>ОБУЧЕНИЕ ПО МЕТРОЛОГИЯ  </a:t>
            </a:r>
            <a:endParaRPr kumimoji="0" lang="en-US" sz="32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p:nvPr/>
        </p:nvPicPr>
        <p:blipFill>
          <a:blip r:embed="rId2" cstate="print"/>
          <a:srcRect l="5156" t="18269" r="9602" b="18653"/>
          <a:stretch>
            <a:fillRect/>
          </a:stretch>
        </p:blipFill>
        <p:spPr bwMode="auto">
          <a:xfrm>
            <a:off x="7092280" y="692696"/>
            <a:ext cx="1787856" cy="1119116"/>
          </a:xfrm>
          <a:prstGeom prst="rect">
            <a:avLst/>
          </a:prstGeom>
          <a:noFill/>
        </p:spPr>
      </p:pic>
      <p:sp>
        <p:nvSpPr>
          <p:cNvPr id="21" name="Title 20"/>
          <p:cNvSpPr>
            <a:spLocks noGrp="1"/>
          </p:cNvSpPr>
          <p:nvPr>
            <p:ph type="title"/>
          </p:nvPr>
        </p:nvSpPr>
        <p:spPr/>
        <p:txBody>
          <a:bodyPr/>
          <a:lstStyle/>
          <a:p>
            <a:endParaRPr lang="en-US"/>
          </a:p>
        </p:txBody>
      </p:sp>
      <p:sp>
        <p:nvSpPr>
          <p:cNvPr id="23" name="Title 1"/>
          <p:cNvSpPr txBox="1">
            <a:spLocks/>
          </p:cNvSpPr>
          <p:nvPr/>
        </p:nvSpPr>
        <p:spPr>
          <a:xfrm>
            <a:off x="1331640" y="548680"/>
            <a:ext cx="5472608" cy="922114"/>
          </a:xfrm>
          <a:prstGeom prst="rect">
            <a:avLst/>
          </a:prstGeom>
        </p:spPr>
        <p:txBody>
          <a:bodyPr vert="horz" lIns="91440" tIns="45720" rIns="91440" bIns="45720" rtlCol="0" anchor="ctr">
            <a:norm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bg-BG" sz="3200" b="0" i="0" u="none" strike="noStrike" kern="1200" cap="none" spc="0" normalizeH="0" baseline="0" noProof="0" smtClean="0">
                <a:ln>
                  <a:noFill/>
                </a:ln>
                <a:solidFill>
                  <a:schemeClr val="tx1"/>
                </a:solidFill>
                <a:effectLst/>
                <a:uLnTx/>
                <a:uFillTx/>
                <a:latin typeface="+mj-lt"/>
                <a:ea typeface="+mj-ea"/>
                <a:cs typeface="+mj-cs"/>
              </a:rPr>
              <a:t>ОБУЧЕНИЕ ПО МЕТРОЛОГИЯ  </a:t>
            </a:r>
            <a:endParaRPr kumimoji="0" lang="en-US" sz="3200" b="0" i="0" u="none" strike="noStrike" kern="1200" cap="none" spc="0" normalizeH="0" baseline="0" noProof="0" dirty="0">
              <a:ln>
                <a:noFill/>
              </a:ln>
              <a:solidFill>
                <a:schemeClr val="tx1"/>
              </a:solidFill>
              <a:effectLst/>
              <a:uLnTx/>
              <a:uFillTx/>
              <a:latin typeface="+mj-lt"/>
              <a:ea typeface="+mj-ea"/>
              <a:cs typeface="+mj-cs"/>
            </a:endParaRPr>
          </a:p>
        </p:txBody>
      </p:sp>
      <p:sp>
        <p:nvSpPr>
          <p:cNvPr id="19" name="Left Arrow Callout 18"/>
          <p:cNvSpPr/>
          <p:nvPr/>
        </p:nvSpPr>
        <p:spPr>
          <a:xfrm>
            <a:off x="2699792" y="3933056"/>
            <a:ext cx="4320480" cy="504056"/>
          </a:xfrm>
          <a:prstGeom prst="leftArrowCallout">
            <a:avLst>
              <a:gd name="adj1" fmla="val 25000"/>
              <a:gd name="adj2" fmla="val 25000"/>
              <a:gd name="adj3" fmla="val 25000"/>
              <a:gd name="adj4" fmla="val 5641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g-BG" sz="1600" smtClean="0"/>
              <a:t>КОМПЮТЪРНА КВАЛИМЕТРИЯ</a:t>
            </a:r>
            <a:endParaRPr lang="en-US" sz="1600"/>
          </a:p>
        </p:txBody>
      </p:sp>
      <p:sp>
        <p:nvSpPr>
          <p:cNvPr id="22" name="Rectangle 2"/>
          <p:cNvSpPr txBox="1">
            <a:spLocks noChangeArrowheads="1"/>
          </p:cNvSpPr>
          <p:nvPr/>
        </p:nvSpPr>
        <p:spPr>
          <a:xfrm>
            <a:off x="683568" y="1124744"/>
            <a:ext cx="5832648" cy="576064"/>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bg-BG" sz="2000" b="0" i="0" u="sng" strike="noStrike" kern="1200" cap="none" spc="0" normalizeH="0" baseline="0" noProof="0" dirty="0" smtClean="0">
                <a:ln>
                  <a:noFill/>
                </a:ln>
                <a:solidFill>
                  <a:schemeClr val="tx2"/>
                </a:solidFill>
                <a:effectLst>
                  <a:outerShdw blurRad="38100" dist="38100" dir="2700000" algn="tl">
                    <a:srgbClr val="000000">
                      <a:alpha val="43137"/>
                    </a:srgbClr>
                  </a:outerShdw>
                </a:effectLst>
                <a:uLnTx/>
                <a:uFillTx/>
                <a:latin typeface="+mj-lt"/>
                <a:ea typeface="+mj-ea"/>
                <a:cs typeface="+mj-cs"/>
              </a:rPr>
              <a:t>Що е то КВАЛИМЕТРИЯ ?</a:t>
            </a:r>
            <a:endParaRPr kumimoji="0" lang="en-US" sz="2000" b="0" i="0" u="sng" strike="noStrike" kern="1200" cap="none" spc="0" normalizeH="0" baseline="0" noProof="0" dirty="0">
              <a:ln>
                <a:noFill/>
              </a:ln>
              <a:solidFill>
                <a:schemeClr val="tx2"/>
              </a:solidFill>
              <a:effectLst>
                <a:outerShdw blurRad="38100" dist="38100" dir="2700000" algn="tl">
                  <a:srgbClr val="000000">
                    <a:alpha val="43137"/>
                  </a:srgbClr>
                </a:outerShdw>
              </a:effectLst>
              <a:uLnTx/>
              <a:uFillTx/>
              <a:latin typeface="+mj-lt"/>
              <a:ea typeface="+mj-ea"/>
              <a:cs typeface="+mj-cs"/>
            </a:endParaRPr>
          </a:p>
        </p:txBody>
      </p:sp>
      <p:sp>
        <p:nvSpPr>
          <p:cNvPr id="24" name="Rectangle 3"/>
          <p:cNvSpPr txBox="1">
            <a:spLocks noChangeArrowheads="1"/>
          </p:cNvSpPr>
          <p:nvPr/>
        </p:nvSpPr>
        <p:spPr>
          <a:xfrm>
            <a:off x="323528" y="1844824"/>
            <a:ext cx="8568952" cy="4104456"/>
          </a:xfrm>
          <a:prstGeom prst="rect">
            <a:avLst/>
          </a:prstGeom>
          <a:ln w="38100">
            <a:noFill/>
          </a:ln>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bg-BG" sz="2000" b="0" i="0" u="none" strike="noStrike" kern="1200" cap="none" spc="0" normalizeH="0" baseline="0" noProof="0" dirty="0" smtClean="0">
                <a:ln>
                  <a:noFill/>
                </a:ln>
                <a:solidFill>
                  <a:schemeClr val="tx1"/>
                </a:solidFill>
                <a:effectLst/>
                <a:uLnTx/>
                <a:uFillTx/>
                <a:latin typeface="+mn-lt"/>
                <a:ea typeface="+mn-ea"/>
                <a:cs typeface="+mn-cs"/>
              </a:rPr>
              <a:t>- дял на метрологичната наука, занимаваща се с ОЦЕНКА НА ПОКАЗАТЕЛИТЕ</a:t>
            </a:r>
            <a:r>
              <a:rPr kumimoji="0" lang="bg-BG" sz="2000" b="0" i="0" u="none" strike="noStrike" kern="1200" cap="none" spc="0" normalizeH="0" noProof="0" dirty="0" smtClean="0">
                <a:ln>
                  <a:noFill/>
                </a:ln>
                <a:solidFill>
                  <a:schemeClr val="tx1"/>
                </a:solidFill>
                <a:effectLst/>
                <a:uLnTx/>
                <a:uFillTx/>
                <a:latin typeface="+mn-lt"/>
                <a:ea typeface="+mn-ea"/>
                <a:cs typeface="+mn-cs"/>
              </a:rPr>
              <a:t> </a:t>
            </a:r>
            <a:r>
              <a:rPr kumimoji="0" lang="bg-BG" sz="2000" b="0" i="0" u="none" strike="noStrike" kern="1200" cap="none" spc="0" normalizeH="0" baseline="0" noProof="0" dirty="0" smtClean="0">
                <a:ln>
                  <a:noFill/>
                </a:ln>
                <a:solidFill>
                  <a:schemeClr val="tx1"/>
                </a:solidFill>
                <a:effectLst/>
                <a:uLnTx/>
                <a:uFillTx/>
                <a:latin typeface="+mn-lt"/>
                <a:ea typeface="+mn-ea"/>
                <a:cs typeface="+mn-cs"/>
              </a:rPr>
              <a:t> и управление на качеството на измерванията и (изпитванията), в това число и на химичните измервания и анализи. </a:t>
            </a:r>
            <a:endParaRPr kumimoji="0" lang="en-US" sz="2000" b="0" i="0" u="none" strike="noStrike" kern="1200" cap="none" spc="0" normalizeH="0" baseline="0" noProof="0" dirty="0">
              <a:ln>
                <a:noFill/>
              </a:ln>
              <a:solidFill>
                <a:schemeClr val="tx1"/>
              </a:solidFill>
              <a:effectLst/>
              <a:uLnTx/>
              <a:uFillTx/>
              <a:latin typeface="+mn-lt"/>
              <a:ea typeface="+mn-ea"/>
              <a:cs typeface="+mn-cs"/>
            </a:endParaRPr>
          </a:p>
        </p:txBody>
      </p:sp>
      <p:grpSp>
        <p:nvGrpSpPr>
          <p:cNvPr id="25" name="Group 10"/>
          <p:cNvGrpSpPr>
            <a:grpSpLocks/>
          </p:cNvGrpSpPr>
          <p:nvPr/>
        </p:nvGrpSpPr>
        <p:grpSpPr bwMode="auto">
          <a:xfrm>
            <a:off x="1185497" y="2852936"/>
            <a:ext cx="3853962" cy="2592288"/>
            <a:chOff x="355" y="1933"/>
            <a:chExt cx="2629" cy="1724"/>
          </a:xfrm>
        </p:grpSpPr>
        <p:sp>
          <p:nvSpPr>
            <p:cNvPr id="26" name="Oval 5"/>
            <p:cNvSpPr>
              <a:spLocks noChangeArrowheads="1"/>
            </p:cNvSpPr>
            <p:nvPr/>
          </p:nvSpPr>
          <p:spPr bwMode="auto">
            <a:xfrm>
              <a:off x="355" y="1933"/>
              <a:ext cx="2629" cy="1724"/>
            </a:xfrm>
            <a:prstGeom prst="ellipse">
              <a:avLst/>
            </a:prstGeom>
            <a:solidFill>
              <a:srgbClr val="00CC99">
                <a:alpha val="35001"/>
              </a:srgbClr>
            </a:solidFill>
            <a:ln w="28575" algn="ctr">
              <a:solidFill>
                <a:schemeClr val="tx1"/>
              </a:solidFill>
              <a:round/>
              <a:headEnd/>
              <a:tailEnd/>
            </a:ln>
            <a:effectLst/>
          </p:spPr>
          <p:txBody>
            <a:bodyPr wrap="none" lIns="92075" tIns="46038" rIns="92075" bIns="46038" anchor="ctr"/>
            <a:lstStyle/>
            <a:p>
              <a:endParaRPr lang="en-US"/>
            </a:p>
          </p:txBody>
        </p:sp>
        <p:sp>
          <p:nvSpPr>
            <p:cNvPr id="27" name="Text Box 6"/>
            <p:cNvSpPr txBox="1">
              <a:spLocks noChangeArrowheads="1"/>
            </p:cNvSpPr>
            <p:nvPr/>
          </p:nvSpPr>
          <p:spPr bwMode="auto">
            <a:xfrm>
              <a:off x="923" y="2296"/>
              <a:ext cx="1497" cy="1105"/>
            </a:xfrm>
            <a:prstGeom prst="rect">
              <a:avLst/>
            </a:prstGeom>
            <a:noFill/>
            <a:ln w="9525" algn="ctr">
              <a:noFill/>
              <a:miter lim="800000"/>
              <a:headEnd/>
              <a:tailEnd/>
            </a:ln>
            <a:effectLst/>
          </p:spPr>
          <p:txBody>
            <a:bodyPr lIns="92075" tIns="46038" rIns="92075" bIns="46038">
              <a:spAutoFit/>
            </a:bodyPr>
            <a:lstStyle/>
            <a:p>
              <a:pPr>
                <a:spcBef>
                  <a:spcPct val="50000"/>
                </a:spcBef>
              </a:pPr>
              <a:r>
                <a:rPr lang="bg-BG" dirty="0"/>
                <a:t>СИСТЕМИ ЗА УПРАВЛЕНИЕ И КОНТРОЛ НА КАЧЕСТВОТО НА ХИМИЧНИТЕ ИЗМЕРВАНИЯ</a:t>
              </a:r>
              <a:endParaRPr lang="en-US" dirty="0"/>
            </a:p>
          </p:txBody>
        </p:sp>
      </p:grpSp>
      <p:grpSp>
        <p:nvGrpSpPr>
          <p:cNvPr id="28" name="Group 9"/>
          <p:cNvGrpSpPr>
            <a:grpSpLocks/>
          </p:cNvGrpSpPr>
          <p:nvPr/>
        </p:nvGrpSpPr>
        <p:grpSpPr bwMode="auto">
          <a:xfrm>
            <a:off x="3906715" y="2852936"/>
            <a:ext cx="3852497" cy="2592288"/>
            <a:chOff x="2304" y="1933"/>
            <a:chExt cx="2629" cy="1724"/>
          </a:xfrm>
        </p:grpSpPr>
        <p:sp>
          <p:nvSpPr>
            <p:cNvPr id="29" name="Oval 7"/>
            <p:cNvSpPr>
              <a:spLocks noChangeArrowheads="1"/>
            </p:cNvSpPr>
            <p:nvPr/>
          </p:nvSpPr>
          <p:spPr bwMode="auto">
            <a:xfrm>
              <a:off x="2304" y="1933"/>
              <a:ext cx="2629" cy="1724"/>
            </a:xfrm>
            <a:prstGeom prst="ellipse">
              <a:avLst/>
            </a:prstGeom>
            <a:solidFill>
              <a:srgbClr val="426B78">
                <a:alpha val="41000"/>
              </a:srgbClr>
            </a:solidFill>
            <a:ln w="28575" algn="ctr">
              <a:solidFill>
                <a:schemeClr val="tx1"/>
              </a:solidFill>
              <a:round/>
              <a:headEnd/>
              <a:tailEnd/>
            </a:ln>
            <a:effectLst/>
          </p:spPr>
          <p:txBody>
            <a:bodyPr wrap="none" lIns="92075" tIns="46038" rIns="92075" bIns="46038" anchor="ctr"/>
            <a:lstStyle/>
            <a:p>
              <a:endParaRPr lang="en-US"/>
            </a:p>
          </p:txBody>
        </p:sp>
        <p:sp>
          <p:nvSpPr>
            <p:cNvPr id="30" name="Text Box 8"/>
            <p:cNvSpPr txBox="1">
              <a:spLocks noChangeArrowheads="1"/>
            </p:cNvSpPr>
            <p:nvPr/>
          </p:nvSpPr>
          <p:spPr bwMode="auto">
            <a:xfrm>
              <a:off x="3211" y="2387"/>
              <a:ext cx="1315" cy="1105"/>
            </a:xfrm>
            <a:prstGeom prst="rect">
              <a:avLst/>
            </a:prstGeom>
            <a:noFill/>
            <a:ln w="9525" algn="ctr">
              <a:noFill/>
              <a:miter lim="800000"/>
              <a:headEnd/>
              <a:tailEnd/>
            </a:ln>
            <a:effectLst/>
          </p:spPr>
          <p:txBody>
            <a:bodyPr lIns="92075" tIns="46038" rIns="92075" bIns="46038">
              <a:spAutoFit/>
            </a:bodyPr>
            <a:lstStyle/>
            <a:p>
              <a:pPr>
                <a:spcBef>
                  <a:spcPct val="50000"/>
                </a:spcBef>
              </a:pPr>
              <a:r>
                <a:rPr lang="bg-BG"/>
                <a:t>КОМПЮТЪРНИ ИЗЧИСЛЕНИЯ</a:t>
              </a:r>
            </a:p>
            <a:p>
              <a:pPr>
                <a:spcBef>
                  <a:spcPct val="50000"/>
                </a:spcBef>
              </a:pPr>
              <a:r>
                <a:rPr lang="en-GB"/>
                <a:t>EXCEL - </a:t>
              </a:r>
              <a:r>
                <a:rPr lang="bg-BG"/>
                <a:t>инструменти</a:t>
              </a:r>
            </a:p>
            <a:p>
              <a:pPr>
                <a:spcBef>
                  <a:spcPct val="50000"/>
                </a:spcBef>
              </a:pPr>
              <a:r>
                <a:rPr lang="bg-BG"/>
                <a:t> </a:t>
              </a:r>
              <a:endParaRPr lang="en-US"/>
            </a:p>
          </p:txBody>
        </p:sp>
      </p:grpSp>
      <p:sp>
        <p:nvSpPr>
          <p:cNvPr id="31" name="Text Box 11"/>
          <p:cNvSpPr txBox="1">
            <a:spLocks noChangeArrowheads="1"/>
          </p:cNvSpPr>
          <p:nvPr/>
        </p:nvSpPr>
        <p:spPr bwMode="auto">
          <a:xfrm>
            <a:off x="251520" y="5439601"/>
            <a:ext cx="8640960" cy="1373775"/>
          </a:xfrm>
          <a:prstGeom prst="rect">
            <a:avLst/>
          </a:prstGeom>
          <a:noFill/>
          <a:ln w="9525" algn="ctr">
            <a:noFill/>
            <a:miter lim="800000"/>
            <a:headEnd/>
            <a:tailEnd/>
          </a:ln>
          <a:effectLst/>
        </p:spPr>
        <p:txBody>
          <a:bodyPr wrap="square" lIns="92075" tIns="46038" rIns="92075" bIns="46038">
            <a:spAutoFit/>
          </a:bodyPr>
          <a:lstStyle/>
          <a:p>
            <a:pPr algn="l">
              <a:lnSpc>
                <a:spcPct val="110000"/>
              </a:lnSpc>
              <a:spcBef>
                <a:spcPct val="50000"/>
              </a:spcBef>
            </a:pPr>
            <a:r>
              <a:rPr lang="bg-BG" sz="1400" b="0" dirty="0"/>
              <a:t>Курсът по </a:t>
            </a:r>
            <a:r>
              <a:rPr lang="bg-BG" sz="1400" dirty="0"/>
              <a:t>КОМПЮТЪРНА КВАЛИМЕТРИЯ</a:t>
            </a:r>
            <a:r>
              <a:rPr lang="bg-BG" sz="1400" b="0" dirty="0"/>
              <a:t> </a:t>
            </a:r>
            <a:r>
              <a:rPr lang="bg-BG" sz="1400" b="0" dirty="0" smtClean="0"/>
              <a:t>подготвя </a:t>
            </a:r>
            <a:r>
              <a:rPr lang="bg-BG" sz="1400" b="0" dirty="0"/>
              <a:t>студентите да разработват и прилагат алгоритми за охарактеризиране и проверка на </a:t>
            </a:r>
            <a:r>
              <a:rPr lang="bg-BG" sz="1400" b="0" dirty="0" smtClean="0"/>
              <a:t>ПОКАЗАТЕЛИТЕ за качеството </a:t>
            </a:r>
            <a:r>
              <a:rPr lang="bg-BG" sz="1400" b="0" dirty="0"/>
              <a:t>на аналитичната информация чрез използване на персонални компютри и алгоритми на база електронни таблици на EXCEL. </a:t>
            </a:r>
            <a:endParaRPr lang="bg-BG" sz="1400" b="0" dirty="0" smtClean="0"/>
          </a:p>
          <a:p>
            <a:pPr algn="l">
              <a:lnSpc>
                <a:spcPct val="110000"/>
              </a:lnSpc>
              <a:spcBef>
                <a:spcPct val="50000"/>
              </a:spcBef>
            </a:pPr>
            <a:r>
              <a:rPr lang="bg-BG" sz="1400" b="0" dirty="0" smtClean="0"/>
              <a:t>Идеята </a:t>
            </a:r>
            <a:r>
              <a:rPr lang="bg-BG" sz="1400" b="0" dirty="0"/>
              <a:t>е да привлече студенти от компютърна химия, като им даде възможност да доразвият познанията си по приложение на статистическите методи в химията.</a:t>
            </a:r>
            <a:endParaRPr lang="en-US" sz="1400" b="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7882 -0.03658 L -0.00781 -0.37269 " pathEditMode="relative" rAng="0" ptsTypes="AA">
                                      <p:cBhvr>
                                        <p:cTn id="6" dur="500" fill="hold"/>
                                        <p:tgtEl>
                                          <p:spTgt spid="19"/>
                                        </p:tgtEl>
                                        <p:attrNameLst>
                                          <p:attrName>ppt_x</p:attrName>
                                          <p:attrName>ppt_y</p:attrName>
                                        </p:attrNameLst>
                                      </p:cBhvr>
                                      <p:rCtr x="-43" y="-168"/>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0-#ppt_w/2"/>
                                          </p:val>
                                        </p:tav>
                                        <p:tav tm="100000">
                                          <p:val>
                                            <p:strVal val="#ppt_x"/>
                                          </p:val>
                                        </p:tav>
                                      </p:tavLst>
                                    </p:anim>
                                    <p:anim calcmode="lin" valueType="num">
                                      <p:cBhvr additive="base">
                                        <p:cTn id="20"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1+#ppt_w/2"/>
                                          </p:val>
                                        </p:tav>
                                        <p:tav tm="100000">
                                          <p:val>
                                            <p:strVal val="#ppt_x"/>
                                          </p:val>
                                        </p:tav>
                                      </p:tavLst>
                                    </p:anim>
                                    <p:anim calcmode="lin" valueType="num">
                                      <p:cBhvr additive="base">
                                        <p:cTn id="26"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p:bldP spid="3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p:nvPr/>
        </p:nvPicPr>
        <p:blipFill>
          <a:blip r:embed="rId2" cstate="print"/>
          <a:srcRect l="5156" t="18269" r="9602" b="18653"/>
          <a:stretch>
            <a:fillRect/>
          </a:stretch>
        </p:blipFill>
        <p:spPr bwMode="auto">
          <a:xfrm>
            <a:off x="7092280" y="692696"/>
            <a:ext cx="1787856" cy="1119116"/>
          </a:xfrm>
          <a:prstGeom prst="rect">
            <a:avLst/>
          </a:prstGeom>
          <a:noFill/>
        </p:spPr>
      </p:pic>
      <p:sp>
        <p:nvSpPr>
          <p:cNvPr id="21" name="Title 20"/>
          <p:cNvSpPr>
            <a:spLocks noGrp="1"/>
          </p:cNvSpPr>
          <p:nvPr>
            <p:ph type="title"/>
          </p:nvPr>
        </p:nvSpPr>
        <p:spPr/>
        <p:txBody>
          <a:bodyPr/>
          <a:lstStyle/>
          <a:p>
            <a:endParaRPr lang="en-US"/>
          </a:p>
        </p:txBody>
      </p:sp>
      <p:sp>
        <p:nvSpPr>
          <p:cNvPr id="23" name="Title 1"/>
          <p:cNvSpPr txBox="1">
            <a:spLocks/>
          </p:cNvSpPr>
          <p:nvPr/>
        </p:nvSpPr>
        <p:spPr>
          <a:xfrm>
            <a:off x="1331640" y="548680"/>
            <a:ext cx="5472608" cy="922114"/>
          </a:xfrm>
          <a:prstGeom prst="rect">
            <a:avLst/>
          </a:prstGeom>
        </p:spPr>
        <p:txBody>
          <a:bodyPr vert="horz" lIns="91440" tIns="45720" rIns="91440" bIns="45720" rtlCol="0" anchor="ctr">
            <a:norm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bg-BG" sz="3200" b="0" i="0" u="none" strike="noStrike" kern="1200" cap="none" spc="0" normalizeH="0" baseline="0" noProof="0" smtClean="0">
                <a:ln>
                  <a:noFill/>
                </a:ln>
                <a:solidFill>
                  <a:schemeClr val="tx1"/>
                </a:solidFill>
                <a:effectLst/>
                <a:uLnTx/>
                <a:uFillTx/>
                <a:latin typeface="+mj-lt"/>
                <a:ea typeface="+mj-ea"/>
                <a:cs typeface="+mj-cs"/>
              </a:rPr>
              <a:t>ОБУЧЕНИЕ ПО МЕТРОЛОГИЯ  </a:t>
            </a:r>
            <a:endParaRPr kumimoji="0" lang="en-US" sz="3200" b="0" i="0" u="none" strike="noStrike" kern="1200" cap="none" spc="0" normalizeH="0" baseline="0" noProof="0" dirty="0">
              <a:ln>
                <a:noFill/>
              </a:ln>
              <a:solidFill>
                <a:schemeClr val="tx1"/>
              </a:solidFill>
              <a:effectLst/>
              <a:uLnTx/>
              <a:uFillTx/>
              <a:latin typeface="+mj-lt"/>
              <a:ea typeface="+mj-ea"/>
              <a:cs typeface="+mj-cs"/>
            </a:endParaRPr>
          </a:p>
        </p:txBody>
      </p:sp>
      <p:sp>
        <p:nvSpPr>
          <p:cNvPr id="19" name="Left Arrow Callout 18"/>
          <p:cNvSpPr/>
          <p:nvPr/>
        </p:nvSpPr>
        <p:spPr>
          <a:xfrm>
            <a:off x="2267744" y="1412776"/>
            <a:ext cx="4320480" cy="504056"/>
          </a:xfrm>
          <a:prstGeom prst="leftArrowCallout">
            <a:avLst>
              <a:gd name="adj1" fmla="val 25000"/>
              <a:gd name="adj2" fmla="val 25000"/>
              <a:gd name="adj3" fmla="val 25000"/>
              <a:gd name="adj4" fmla="val 5641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g-BG" sz="1600" dirty="0" smtClean="0"/>
              <a:t>КОМПЮТЪРНА КВАЛИМЕТРИЯ</a:t>
            </a:r>
            <a:endParaRPr lang="en-US" sz="1600" dirty="0"/>
          </a:p>
        </p:txBody>
      </p:sp>
      <p:sp>
        <p:nvSpPr>
          <p:cNvPr id="22" name="Rectangle 2"/>
          <p:cNvSpPr txBox="1">
            <a:spLocks noChangeArrowheads="1"/>
          </p:cNvSpPr>
          <p:nvPr/>
        </p:nvSpPr>
        <p:spPr>
          <a:xfrm>
            <a:off x="683568" y="1124744"/>
            <a:ext cx="5832648" cy="576064"/>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bg-BG" sz="2000" b="0" i="0" u="sng" strike="noStrike" kern="1200" cap="none" spc="0" normalizeH="0" baseline="0" noProof="0" dirty="0" smtClean="0">
                <a:ln>
                  <a:noFill/>
                </a:ln>
                <a:solidFill>
                  <a:schemeClr val="tx2"/>
                </a:solidFill>
                <a:effectLst>
                  <a:outerShdw blurRad="38100" dist="38100" dir="2700000" algn="tl">
                    <a:srgbClr val="000000">
                      <a:alpha val="43137"/>
                    </a:srgbClr>
                  </a:outerShdw>
                </a:effectLst>
                <a:uLnTx/>
                <a:uFillTx/>
                <a:latin typeface="+mj-lt"/>
                <a:ea typeface="+mj-ea"/>
                <a:cs typeface="+mj-cs"/>
              </a:rPr>
              <a:t>Що е то КВАЛИМЕТРИЯ ?</a:t>
            </a:r>
            <a:endParaRPr kumimoji="0" lang="en-US" sz="2000" b="0" i="0" u="sng" strike="noStrike" kern="1200" cap="none" spc="0" normalizeH="0" baseline="0" noProof="0" dirty="0">
              <a:ln>
                <a:noFill/>
              </a:ln>
              <a:solidFill>
                <a:schemeClr val="tx2"/>
              </a:solidFill>
              <a:effectLst>
                <a:outerShdw blurRad="38100" dist="38100" dir="2700000" algn="tl">
                  <a:srgbClr val="000000">
                    <a:alpha val="43137"/>
                  </a:srgbClr>
                </a:outerShdw>
              </a:effectLst>
              <a:uLnTx/>
              <a:uFillTx/>
              <a:latin typeface="+mj-lt"/>
              <a:ea typeface="+mj-ea"/>
              <a:cs typeface="+mj-cs"/>
            </a:endParaRPr>
          </a:p>
        </p:txBody>
      </p:sp>
      <p:pic>
        <p:nvPicPr>
          <p:cNvPr id="56322" name="Picture 2"/>
          <p:cNvPicPr>
            <a:picLocks noChangeAspect="1" noChangeArrowheads="1"/>
          </p:cNvPicPr>
          <p:nvPr/>
        </p:nvPicPr>
        <p:blipFill>
          <a:blip r:embed="rId3" cstate="print"/>
          <a:srcRect/>
          <a:stretch>
            <a:fillRect/>
          </a:stretch>
        </p:blipFill>
        <p:spPr bwMode="auto">
          <a:xfrm>
            <a:off x="1053455" y="1916832"/>
            <a:ext cx="6686897" cy="493628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Left Arrow Callout 17"/>
          <p:cNvSpPr/>
          <p:nvPr/>
        </p:nvSpPr>
        <p:spPr>
          <a:xfrm>
            <a:off x="3059832" y="4581128"/>
            <a:ext cx="5400600" cy="576064"/>
          </a:xfrm>
          <a:prstGeom prst="leftArrowCallout">
            <a:avLst>
              <a:gd name="adj1" fmla="val 25000"/>
              <a:gd name="adj2" fmla="val 25000"/>
              <a:gd name="adj3" fmla="val 25000"/>
              <a:gd name="adj4" fmla="val 45549"/>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g-BG" sz="1600" dirty="0" smtClean="0"/>
              <a:t>СТАТИСТИКА И МЕТРОЛОГИЯ В ХИМИЯТА</a:t>
            </a:r>
            <a:endParaRPr lang="en-US" sz="1600" dirty="0"/>
          </a:p>
        </p:txBody>
      </p:sp>
      <p:sp>
        <p:nvSpPr>
          <p:cNvPr id="5" name="Flowchart: Extract 4"/>
          <p:cNvSpPr/>
          <p:nvPr/>
        </p:nvSpPr>
        <p:spPr>
          <a:xfrm>
            <a:off x="216024" y="2204864"/>
            <a:ext cx="2880320" cy="2808312"/>
          </a:xfrm>
          <a:prstGeom prst="flowChartExtract">
            <a:avLst/>
          </a:prstGeom>
          <a:solidFill>
            <a:schemeClr val="bg1"/>
          </a:solidFill>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683568" y="4077072"/>
            <a:ext cx="194421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115616" y="3212976"/>
            <a:ext cx="1080120"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99592" y="4437112"/>
            <a:ext cx="1656184" cy="369332"/>
          </a:xfrm>
          <a:prstGeom prst="rect">
            <a:avLst/>
          </a:prstGeom>
          <a:noFill/>
        </p:spPr>
        <p:txBody>
          <a:bodyPr wrap="square" rtlCol="0">
            <a:spAutoFit/>
          </a:bodyPr>
          <a:lstStyle/>
          <a:p>
            <a:r>
              <a:rPr lang="bg-BG" b="1" smtClean="0"/>
              <a:t>БАКАЛАВЪР</a:t>
            </a:r>
            <a:endParaRPr lang="en-US" b="1"/>
          </a:p>
        </p:txBody>
      </p:sp>
      <p:sp>
        <p:nvSpPr>
          <p:cNvPr id="14" name="TextBox 13"/>
          <p:cNvSpPr txBox="1"/>
          <p:nvPr/>
        </p:nvSpPr>
        <p:spPr>
          <a:xfrm>
            <a:off x="827584" y="3573016"/>
            <a:ext cx="1656184" cy="369332"/>
          </a:xfrm>
          <a:prstGeom prst="rect">
            <a:avLst/>
          </a:prstGeom>
          <a:noFill/>
        </p:spPr>
        <p:txBody>
          <a:bodyPr wrap="square" rtlCol="0">
            <a:spAutoFit/>
          </a:bodyPr>
          <a:lstStyle/>
          <a:p>
            <a:pPr algn="ctr"/>
            <a:r>
              <a:rPr lang="bg-BG" b="1" smtClean="0"/>
              <a:t>МАГИСТЪР</a:t>
            </a:r>
            <a:endParaRPr lang="en-US" b="1"/>
          </a:p>
        </p:txBody>
      </p:sp>
      <p:sp>
        <p:nvSpPr>
          <p:cNvPr id="15" name="TextBox 14"/>
          <p:cNvSpPr txBox="1"/>
          <p:nvPr/>
        </p:nvSpPr>
        <p:spPr>
          <a:xfrm>
            <a:off x="827584" y="2708920"/>
            <a:ext cx="1656184" cy="369332"/>
          </a:xfrm>
          <a:prstGeom prst="rect">
            <a:avLst/>
          </a:prstGeom>
          <a:noFill/>
        </p:spPr>
        <p:txBody>
          <a:bodyPr wrap="square" rtlCol="0">
            <a:spAutoFit/>
          </a:bodyPr>
          <a:lstStyle/>
          <a:p>
            <a:pPr algn="ctr"/>
            <a:r>
              <a:rPr lang="bg-BG" b="1" smtClean="0"/>
              <a:t>доктор</a:t>
            </a:r>
            <a:endParaRPr lang="en-US" b="1"/>
          </a:p>
        </p:txBody>
      </p:sp>
      <p:sp>
        <p:nvSpPr>
          <p:cNvPr id="16" name="Left Arrow Callout 15"/>
          <p:cNvSpPr/>
          <p:nvPr/>
        </p:nvSpPr>
        <p:spPr>
          <a:xfrm>
            <a:off x="3059832" y="4581128"/>
            <a:ext cx="2736304" cy="576064"/>
          </a:xfrm>
          <a:prstGeom prst="leftArrowCallout">
            <a:avLst>
              <a:gd name="adj1" fmla="val 25000"/>
              <a:gd name="adj2" fmla="val 25000"/>
              <a:gd name="adj3" fmla="val 25000"/>
              <a:gd name="adj4" fmla="val 8610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g-BG" sz="1600" dirty="0" smtClean="0"/>
              <a:t>МЕТРОЛОГИЯ И СТАТИСТИКА В ХИМИЯТА</a:t>
            </a:r>
            <a:endParaRPr lang="en-US" sz="1600" dirty="0"/>
          </a:p>
        </p:txBody>
      </p:sp>
      <p:sp>
        <p:nvSpPr>
          <p:cNvPr id="19" name="Left Arrow Callout 18"/>
          <p:cNvSpPr/>
          <p:nvPr/>
        </p:nvSpPr>
        <p:spPr>
          <a:xfrm>
            <a:off x="2699792" y="3933056"/>
            <a:ext cx="4320480" cy="504056"/>
          </a:xfrm>
          <a:prstGeom prst="leftArrowCallout">
            <a:avLst>
              <a:gd name="adj1" fmla="val 25000"/>
              <a:gd name="adj2" fmla="val 25000"/>
              <a:gd name="adj3" fmla="val 25000"/>
              <a:gd name="adj4" fmla="val 56411"/>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g-BG" sz="1600" smtClean="0"/>
              <a:t>КОМПЮТЪРНА КВАЛИМЕТРИЯ</a:t>
            </a:r>
            <a:endParaRPr lang="en-US" sz="1600"/>
          </a:p>
        </p:txBody>
      </p:sp>
      <p:sp>
        <p:nvSpPr>
          <p:cNvPr id="20" name="Left Arrow Callout 19"/>
          <p:cNvSpPr/>
          <p:nvPr/>
        </p:nvSpPr>
        <p:spPr>
          <a:xfrm>
            <a:off x="2339752" y="3068960"/>
            <a:ext cx="4680520" cy="720080"/>
          </a:xfrm>
          <a:prstGeom prst="leftArrowCallout">
            <a:avLst>
              <a:gd name="adj1" fmla="val 25000"/>
              <a:gd name="adj2" fmla="val 25000"/>
              <a:gd name="adj3" fmla="val 25000"/>
              <a:gd name="adj4" fmla="val 5299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g-BG" sz="1600" dirty="0" smtClean="0"/>
              <a:t>МЕТРОЛОГИЯ И УПРАВЛЕНИЕ НА КАЧЕСТВОТО</a:t>
            </a:r>
            <a:endParaRPr lang="en-US" sz="1600" dirty="0"/>
          </a:p>
        </p:txBody>
      </p:sp>
      <p:pic>
        <p:nvPicPr>
          <p:cNvPr id="17" name="Picture 16"/>
          <p:cNvPicPr/>
          <p:nvPr/>
        </p:nvPicPr>
        <p:blipFill>
          <a:blip r:embed="rId2" cstate="print"/>
          <a:srcRect l="5156" t="18269" r="9602" b="18653"/>
          <a:stretch>
            <a:fillRect/>
          </a:stretch>
        </p:blipFill>
        <p:spPr bwMode="auto">
          <a:xfrm>
            <a:off x="7092280" y="692696"/>
            <a:ext cx="1787856" cy="1119116"/>
          </a:xfrm>
          <a:prstGeom prst="rect">
            <a:avLst/>
          </a:prstGeom>
          <a:noFill/>
        </p:spPr>
      </p:pic>
      <p:sp>
        <p:nvSpPr>
          <p:cNvPr id="21" name="Title 20"/>
          <p:cNvSpPr>
            <a:spLocks noGrp="1"/>
          </p:cNvSpPr>
          <p:nvPr>
            <p:ph type="title"/>
          </p:nvPr>
        </p:nvSpPr>
        <p:spPr/>
        <p:txBody>
          <a:bodyPr/>
          <a:lstStyle/>
          <a:p>
            <a:endParaRPr lang="en-US"/>
          </a:p>
        </p:txBody>
      </p:sp>
      <p:sp>
        <p:nvSpPr>
          <p:cNvPr id="23" name="Title 1"/>
          <p:cNvSpPr txBox="1">
            <a:spLocks/>
          </p:cNvSpPr>
          <p:nvPr/>
        </p:nvSpPr>
        <p:spPr>
          <a:xfrm>
            <a:off x="1331640" y="548680"/>
            <a:ext cx="5472608" cy="922114"/>
          </a:xfrm>
          <a:prstGeom prst="rect">
            <a:avLst/>
          </a:prstGeom>
        </p:spPr>
        <p:txBody>
          <a:bodyPr vert="horz" lIns="91440" tIns="45720" rIns="91440" bIns="45720" rtlCol="0" anchor="ctr">
            <a:norm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bg-BG" sz="3200" b="0" i="0" u="none" strike="noStrike" kern="1200" cap="none" spc="0" normalizeH="0" baseline="0" noProof="0" smtClean="0">
                <a:ln>
                  <a:noFill/>
                </a:ln>
                <a:solidFill>
                  <a:schemeClr val="tx1"/>
                </a:solidFill>
                <a:effectLst/>
                <a:uLnTx/>
                <a:uFillTx/>
                <a:latin typeface="+mj-lt"/>
                <a:ea typeface="+mj-ea"/>
                <a:cs typeface="+mj-cs"/>
              </a:rPr>
              <a:t>ОБУЧЕНИЕ ПО МЕТРОЛОГИЯ  </a:t>
            </a:r>
            <a:endParaRPr kumimoji="0" lang="en-US" sz="32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p:txBody>
          <a:bodyPr/>
          <a:lstStyle/>
          <a:p>
            <a:endParaRPr lang="en-US" smtClean="0"/>
          </a:p>
        </p:txBody>
      </p:sp>
      <p:pic>
        <p:nvPicPr>
          <p:cNvPr id="165891" name="Picture 3"/>
          <p:cNvPicPr>
            <a:picLocks noGrp="1" noChangeAspect="1" noChangeArrowheads="1"/>
          </p:cNvPicPr>
          <p:nvPr>
            <p:ph sz="half" idx="2"/>
          </p:nvPr>
        </p:nvPicPr>
        <p:blipFill>
          <a:blip r:embed="rId3" cstate="print"/>
          <a:srcRect l="4843" r="11147" b="5223"/>
          <a:stretch>
            <a:fillRect/>
          </a:stretch>
        </p:blipFill>
        <p:spPr>
          <a:xfrm>
            <a:off x="-36512" y="1213148"/>
            <a:ext cx="4392488" cy="3656012"/>
          </a:xfrm>
          <a:noFill/>
        </p:spPr>
      </p:pic>
      <p:pic>
        <p:nvPicPr>
          <p:cNvPr id="165892" name="Picture 4"/>
          <p:cNvPicPr>
            <a:picLocks noChangeAspect="1" noChangeArrowheads="1"/>
          </p:cNvPicPr>
          <p:nvPr/>
        </p:nvPicPr>
        <p:blipFill>
          <a:blip r:embed="rId4" cstate="print"/>
          <a:srcRect/>
          <a:stretch>
            <a:fillRect/>
          </a:stretch>
        </p:blipFill>
        <p:spPr bwMode="auto">
          <a:xfrm>
            <a:off x="4644008" y="1052736"/>
            <a:ext cx="4119196" cy="1381125"/>
          </a:xfrm>
          <a:prstGeom prst="rect">
            <a:avLst/>
          </a:prstGeom>
          <a:noFill/>
          <a:ln w="9525">
            <a:noFill/>
            <a:miter lim="800000"/>
            <a:headEnd/>
            <a:tailEnd/>
          </a:ln>
        </p:spPr>
      </p:pic>
      <p:pic>
        <p:nvPicPr>
          <p:cNvPr id="165893" name="Picture 5"/>
          <p:cNvPicPr>
            <a:picLocks noGrp="1" noChangeAspect="1" noChangeArrowheads="1"/>
          </p:cNvPicPr>
          <p:nvPr>
            <p:ph sz="half" idx="1"/>
          </p:nvPr>
        </p:nvPicPr>
        <p:blipFill>
          <a:blip r:embed="rId5" cstate="print"/>
          <a:srcRect l="3324" t="8427" b="17060"/>
          <a:stretch>
            <a:fillRect/>
          </a:stretch>
        </p:blipFill>
        <p:spPr>
          <a:xfrm>
            <a:off x="3707904" y="2780928"/>
            <a:ext cx="5383342" cy="3456384"/>
          </a:xfrm>
          <a:noFill/>
        </p:spPr>
      </p:pic>
      <p:sp>
        <p:nvSpPr>
          <p:cNvPr id="3653638" name="Text Box 6"/>
          <p:cNvSpPr txBox="1">
            <a:spLocks noChangeArrowheads="1"/>
          </p:cNvSpPr>
          <p:nvPr/>
        </p:nvSpPr>
        <p:spPr bwMode="auto">
          <a:xfrm>
            <a:off x="115634" y="5373216"/>
            <a:ext cx="3376246" cy="954750"/>
          </a:xfrm>
          <a:prstGeom prst="rect">
            <a:avLst/>
          </a:prstGeom>
          <a:noFill/>
          <a:ln w="9525">
            <a:noFill/>
            <a:miter lim="800000"/>
            <a:headEnd/>
            <a:tailEnd/>
          </a:ln>
        </p:spPr>
        <p:txBody>
          <a:bodyPr lIns="92075" tIns="46038" rIns="92075" bIns="46038">
            <a:spAutoFit/>
          </a:bodyPr>
          <a:lstStyle/>
          <a:p>
            <a:pPr algn="just">
              <a:lnSpc>
                <a:spcPct val="100000"/>
              </a:lnSpc>
            </a:pPr>
            <a:r>
              <a:rPr lang="en-GB" sz="1400" b="0"/>
              <a:t>TrainMiC is organised and conducted by JRC-IRMM as a common international information platform to be used as a tool for the education in metrology in chemistry.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536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5363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1331640" y="548680"/>
            <a:ext cx="5472608" cy="922114"/>
          </a:xfrm>
          <a:prstGeom prst="rect">
            <a:avLst/>
          </a:prstGeom>
        </p:spPr>
        <p:txBody>
          <a:bodyPr vert="horz" lIns="91440" tIns="45720" rIns="91440" bIns="45720" rtlCol="0" anchor="ctr">
            <a:norm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bg-BG" sz="3200" b="0" i="0" u="none" strike="noStrike" kern="1200" cap="none" spc="0" normalizeH="0" baseline="0" noProof="0" dirty="0" smtClean="0">
                <a:ln>
                  <a:noFill/>
                </a:ln>
                <a:solidFill>
                  <a:schemeClr val="tx1"/>
                </a:solidFill>
                <a:effectLst/>
                <a:uLnTx/>
                <a:uFillTx/>
                <a:latin typeface="+mj-lt"/>
                <a:ea typeface="+mj-ea"/>
                <a:cs typeface="+mj-cs"/>
              </a:rPr>
              <a:t>ОБУЧЕНИЕ ПО МЕТРОЛОГИЯ  </a:t>
            </a:r>
            <a:endParaRPr kumimoji="0" lang="en-US" sz="3200" b="0" i="0" u="none" strike="noStrike" kern="1200" cap="none" spc="0" normalizeH="0" baseline="0" noProof="0" dirty="0">
              <a:ln>
                <a:noFill/>
              </a:ln>
              <a:solidFill>
                <a:schemeClr val="tx1"/>
              </a:solidFill>
              <a:effectLst/>
              <a:uLnTx/>
              <a:uFillTx/>
              <a:latin typeface="+mj-lt"/>
              <a:ea typeface="+mj-ea"/>
              <a:cs typeface="+mj-cs"/>
            </a:endParaRPr>
          </a:p>
        </p:txBody>
      </p:sp>
      <p:sp>
        <p:nvSpPr>
          <p:cNvPr id="20" name="Left Arrow Callout 19"/>
          <p:cNvSpPr/>
          <p:nvPr/>
        </p:nvSpPr>
        <p:spPr>
          <a:xfrm>
            <a:off x="2339752" y="3068960"/>
            <a:ext cx="4680520" cy="720080"/>
          </a:xfrm>
          <a:prstGeom prst="leftArrowCallout">
            <a:avLst>
              <a:gd name="adj1" fmla="val 25000"/>
              <a:gd name="adj2" fmla="val 25000"/>
              <a:gd name="adj3" fmla="val 25000"/>
              <a:gd name="adj4" fmla="val 5299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g-BG" sz="1600" dirty="0" smtClean="0"/>
              <a:t>МЕТРОЛОГИЯ И УПРАВЛЕНИЕ НА КАЧЕСТВОТО</a:t>
            </a:r>
            <a:endParaRPr lang="en-US" sz="1600" dirty="0"/>
          </a:p>
        </p:txBody>
      </p:sp>
      <p:pic>
        <p:nvPicPr>
          <p:cNvPr id="17" name="Picture 16"/>
          <p:cNvPicPr/>
          <p:nvPr/>
        </p:nvPicPr>
        <p:blipFill>
          <a:blip r:embed="rId2" cstate="print"/>
          <a:srcRect l="5156" t="18269" r="9602" b="18653"/>
          <a:stretch>
            <a:fillRect/>
          </a:stretch>
        </p:blipFill>
        <p:spPr bwMode="auto">
          <a:xfrm>
            <a:off x="7092280" y="692696"/>
            <a:ext cx="1787856" cy="1119116"/>
          </a:xfrm>
          <a:prstGeom prst="rect">
            <a:avLst/>
          </a:prstGeom>
          <a:noFill/>
        </p:spPr>
      </p:pic>
      <p:sp>
        <p:nvSpPr>
          <p:cNvPr id="21" name="Title 20"/>
          <p:cNvSpPr>
            <a:spLocks noGrp="1"/>
          </p:cNvSpPr>
          <p:nvPr>
            <p:ph type="title"/>
          </p:nvPr>
        </p:nvSpPr>
        <p:spPr/>
        <p:txBody>
          <a:bodyPr/>
          <a:lstStyle/>
          <a:p>
            <a:endParaRPr lang="en-US"/>
          </a:p>
        </p:txBody>
      </p:sp>
      <p:pic>
        <p:nvPicPr>
          <p:cNvPr id="22" name="Picture 1"/>
          <p:cNvPicPr>
            <a:picLocks noChangeAspect="1" noChangeArrowheads="1"/>
          </p:cNvPicPr>
          <p:nvPr/>
        </p:nvPicPr>
        <p:blipFill>
          <a:blip r:embed="rId3" cstate="print"/>
          <a:srcRect/>
          <a:stretch>
            <a:fillRect/>
          </a:stretch>
        </p:blipFill>
        <p:spPr bwMode="auto">
          <a:xfrm>
            <a:off x="1115616" y="1340768"/>
            <a:ext cx="6773895" cy="5616624"/>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4.44444E-6 0 L -0.06702 -0.34653 " pathEditMode="relative" rAng="0" ptsTypes="AA">
                                      <p:cBhvr>
                                        <p:cTn id="6" dur="500" fill="hold"/>
                                        <p:tgtEl>
                                          <p:spTgt spid="20"/>
                                        </p:tgtEl>
                                        <p:attrNameLst>
                                          <p:attrName>ppt_x</p:attrName>
                                          <p:attrName>ppt_y</p:attrName>
                                        </p:attrNameLst>
                                      </p:cBhvr>
                                      <p:rCtr x="-34" y="-173"/>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6210" name="Rectangle 2"/>
          <p:cNvSpPr>
            <a:spLocks noGrp="1" noChangeAspect="1" noChangeArrowheads="1"/>
          </p:cNvSpPr>
          <p:nvPr>
            <p:ph type="title"/>
          </p:nvPr>
        </p:nvSpPr>
        <p:spPr/>
        <p:txBody>
          <a:bodyPr/>
          <a:lstStyle/>
          <a:p>
            <a:endParaRPr lang="bg-BG"/>
          </a:p>
        </p:txBody>
      </p:sp>
      <p:pic>
        <p:nvPicPr>
          <p:cNvPr id="3806211" name="Picture 3">
            <a:hlinkClick r:id="rId2" action="ppaction://hlinkfile"/>
          </p:cNvPr>
          <p:cNvPicPr>
            <a:picLocks noGrp="1" noChangeAspect="1" noChangeArrowheads="1"/>
          </p:cNvPicPr>
          <p:nvPr>
            <p:ph type="body" idx="1"/>
          </p:nvPr>
        </p:nvPicPr>
        <p:blipFill>
          <a:blip r:embed="rId3" cstate="print"/>
          <a:srcRect l="24878" t="9052" r="24300" b="16032"/>
          <a:stretch>
            <a:fillRect/>
          </a:stretch>
        </p:blipFill>
        <p:spPr>
          <a:xfrm>
            <a:off x="0" y="558944"/>
            <a:ext cx="5214942" cy="6299056"/>
          </a:xfrm>
        </p:spPr>
      </p:pic>
      <p:sp>
        <p:nvSpPr>
          <p:cNvPr id="4" name="Rectangle 3"/>
          <p:cNvSpPr/>
          <p:nvPr/>
        </p:nvSpPr>
        <p:spPr>
          <a:xfrm>
            <a:off x="2304256" y="5805265"/>
            <a:ext cx="6444208" cy="307777"/>
          </a:xfrm>
          <a:prstGeom prst="rect">
            <a:avLst/>
          </a:prstGeom>
          <a:solidFill>
            <a:schemeClr val="accent1">
              <a:lumMod val="20000"/>
              <a:lumOff val="80000"/>
            </a:schemeClr>
          </a:solidFill>
        </p:spPr>
        <p:txBody>
          <a:bodyPr wrap="square">
            <a:spAutoFit/>
          </a:bodyPr>
          <a:lstStyle/>
          <a:p>
            <a:r>
              <a:rPr lang="en-US" sz="1400" b="1" dirty="0" smtClean="0">
                <a:solidFill>
                  <a:schemeClr val="tx2"/>
                </a:solidFill>
              </a:rPr>
              <a:t>http://</a:t>
            </a:r>
            <a:r>
              <a:rPr lang="en-US" sz="1400" b="1" dirty="0" smtClean="0">
                <a:solidFill>
                  <a:schemeClr val="tx2"/>
                </a:solidFill>
              </a:rPr>
              <a:t>www.swift-wfd.com/Local/swift/dir/doc/QUACHA-BG%20translation.pdf</a:t>
            </a:r>
            <a:endParaRPr lang="en-US" sz="1400" b="1" dirty="0">
              <a:solidFill>
                <a:schemeClr val="tx2"/>
              </a:solidFill>
            </a:endParaRPr>
          </a:p>
        </p:txBody>
      </p:sp>
      <p:sp>
        <p:nvSpPr>
          <p:cNvPr id="5" name="Rectangle 4"/>
          <p:cNvSpPr/>
          <p:nvPr/>
        </p:nvSpPr>
        <p:spPr>
          <a:xfrm>
            <a:off x="1979712" y="3356992"/>
            <a:ext cx="6876256" cy="307777"/>
          </a:xfrm>
          <a:prstGeom prst="rect">
            <a:avLst/>
          </a:prstGeom>
          <a:solidFill>
            <a:schemeClr val="accent1">
              <a:lumMod val="20000"/>
              <a:lumOff val="80000"/>
            </a:schemeClr>
          </a:solidFill>
        </p:spPr>
        <p:txBody>
          <a:bodyPr wrap="square">
            <a:spAutoFit/>
          </a:bodyPr>
          <a:lstStyle/>
          <a:p>
            <a:r>
              <a:rPr lang="en-US" sz="1400" b="1" dirty="0" smtClean="0">
                <a:solidFill>
                  <a:schemeClr val="tx2"/>
                </a:solidFill>
              </a:rPr>
              <a:t>http://</a:t>
            </a:r>
            <a:r>
              <a:rPr lang="en-US" sz="1400" b="1" dirty="0" smtClean="0">
                <a:solidFill>
                  <a:schemeClr val="tx2"/>
                </a:solidFill>
                <a:hlinkClick r:id="rId4"/>
              </a:rPr>
              <a:t>www.swift-wfd.com/e-learning/e-learning%20V%201.07/frameset_swift.htm</a:t>
            </a:r>
            <a:endParaRPr lang="en-US" sz="1400" b="1"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7347" name="Picture 3"/>
          <p:cNvPicPr>
            <a:picLocks noGrp="1" noChangeAspect="1" noChangeArrowheads="1"/>
          </p:cNvPicPr>
          <p:nvPr>
            <p:ph idx="1"/>
          </p:nvPr>
        </p:nvPicPr>
        <p:blipFill>
          <a:blip r:embed="rId2" cstate="print"/>
          <a:srcRect/>
          <a:stretch>
            <a:fillRect/>
          </a:stretch>
        </p:blipFill>
        <p:spPr bwMode="auto">
          <a:xfrm>
            <a:off x="1187624" y="908720"/>
            <a:ext cx="7286330" cy="5920144"/>
          </a:xfrm>
          <a:prstGeom prst="rect">
            <a:avLst/>
          </a:prstGeom>
          <a:noFill/>
          <a:ln w="9525">
            <a:noFill/>
            <a:miter lim="800000"/>
            <a:headEnd/>
            <a:tailEnd/>
          </a:ln>
        </p:spPr>
      </p:pic>
      <p:sp>
        <p:nvSpPr>
          <p:cNvPr id="7" name="TextBox 6"/>
          <p:cNvSpPr txBox="1"/>
          <p:nvPr/>
        </p:nvSpPr>
        <p:spPr>
          <a:xfrm>
            <a:off x="1619672" y="1340768"/>
            <a:ext cx="4680520" cy="5601533"/>
          </a:xfrm>
          <a:prstGeom prst="rect">
            <a:avLst/>
          </a:prstGeom>
          <a:noFill/>
        </p:spPr>
        <p:txBody>
          <a:bodyPr wrap="square" rtlCol="0">
            <a:spAutoFit/>
          </a:bodyPr>
          <a:lstStyle/>
          <a:p>
            <a:r>
              <a:rPr lang="bg-BG" sz="4800" b="1" dirty="0" smtClean="0">
                <a:solidFill>
                  <a:schemeClr val="bg1"/>
                </a:solidFill>
                <a:latin typeface="Mistral" pitchFamily="66" charset="0"/>
              </a:rPr>
              <a:t>МЕТРОЛОГИЯ</a:t>
            </a:r>
            <a:endParaRPr lang="bg-BG" sz="4000" b="1" dirty="0" smtClean="0">
              <a:solidFill>
                <a:schemeClr val="bg1"/>
              </a:solidFill>
              <a:latin typeface="Mistral" pitchFamily="66" charset="0"/>
            </a:endParaRPr>
          </a:p>
          <a:p>
            <a:r>
              <a:rPr lang="en-US" sz="5400" dirty="0" err="1" smtClean="0">
                <a:solidFill>
                  <a:schemeClr val="bg1"/>
                </a:solidFill>
                <a:latin typeface="Mistral" pitchFamily="66" charset="0"/>
              </a:rPr>
              <a:t>Docendo</a:t>
            </a:r>
            <a:r>
              <a:rPr lang="en-US" sz="5400" dirty="0" smtClean="0">
                <a:solidFill>
                  <a:schemeClr val="bg1"/>
                </a:solidFill>
                <a:latin typeface="Mistral" pitchFamily="66" charset="0"/>
              </a:rPr>
              <a:t> </a:t>
            </a:r>
            <a:r>
              <a:rPr lang="en-US" sz="5400" dirty="0" err="1" smtClean="0">
                <a:solidFill>
                  <a:schemeClr val="bg1"/>
                </a:solidFill>
                <a:latin typeface="Mistral" pitchFamily="66" charset="0"/>
              </a:rPr>
              <a:t>discimus</a:t>
            </a:r>
            <a:endParaRPr lang="bg-BG" sz="5400" dirty="0" smtClean="0">
              <a:solidFill>
                <a:schemeClr val="bg1"/>
              </a:solidFill>
              <a:latin typeface="Mistral" pitchFamily="66" charset="0"/>
            </a:endParaRPr>
          </a:p>
          <a:p>
            <a:r>
              <a:rPr lang="ru-RU" sz="4400" dirty="0" smtClean="0">
                <a:solidFill>
                  <a:schemeClr val="bg1"/>
                </a:solidFill>
                <a:latin typeface="Mistral" pitchFamily="66" charset="0"/>
              </a:rPr>
              <a:t>«Обучавайки </a:t>
            </a:r>
            <a:r>
              <a:rPr lang="ru-RU" sz="4400" dirty="0" smtClean="0">
                <a:solidFill>
                  <a:schemeClr val="bg1"/>
                </a:solidFill>
                <a:latin typeface="Mistral" pitchFamily="66" charset="0"/>
              </a:rPr>
              <a:t>другите, се учим </a:t>
            </a:r>
            <a:r>
              <a:rPr lang="ru-RU" sz="4400" dirty="0" smtClean="0">
                <a:solidFill>
                  <a:schemeClr val="bg1"/>
                </a:solidFill>
                <a:latin typeface="Mistral" pitchFamily="66" charset="0"/>
              </a:rPr>
              <a:t/>
            </a:r>
            <a:br>
              <a:rPr lang="ru-RU" sz="4400" dirty="0" smtClean="0">
                <a:solidFill>
                  <a:schemeClr val="bg1"/>
                </a:solidFill>
                <a:latin typeface="Mistral" pitchFamily="66" charset="0"/>
              </a:rPr>
            </a:br>
            <a:r>
              <a:rPr lang="ru-RU" sz="4400" dirty="0" smtClean="0">
                <a:solidFill>
                  <a:schemeClr val="bg1"/>
                </a:solidFill>
                <a:latin typeface="Mistral" pitchFamily="66" charset="0"/>
              </a:rPr>
              <a:t>самите ние»</a:t>
            </a:r>
          </a:p>
          <a:p>
            <a:r>
              <a:rPr lang="ru-RU" sz="4400" dirty="0" smtClean="0">
                <a:solidFill>
                  <a:schemeClr val="bg1"/>
                </a:solidFill>
                <a:latin typeface="Mistral" pitchFamily="66" charset="0"/>
              </a:rPr>
              <a:t>Сенека</a:t>
            </a:r>
            <a:endParaRPr lang="bg-BG" sz="4400" dirty="0" smtClean="0">
              <a:solidFill>
                <a:schemeClr val="bg1"/>
              </a:solidFill>
              <a:latin typeface="Mistral" pitchFamily="66" charset="0"/>
            </a:endParaRPr>
          </a:p>
          <a:p>
            <a:endParaRPr lang="bg-BG" sz="4000" dirty="0" smtClean="0">
              <a:solidFill>
                <a:schemeClr val="bg1"/>
              </a:solidFill>
              <a:latin typeface="Mistral" pitchFamily="66" charset="0"/>
            </a:endParaRPr>
          </a:p>
          <a:p>
            <a:endParaRPr lang="en-US" sz="4000" dirty="0">
              <a:solidFill>
                <a:schemeClr val="bg1"/>
              </a:solidFill>
              <a:latin typeface="Mistral"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strips(downRight)">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strips(downRight)">
                                      <p:cBhvr>
                                        <p:cTn id="12" dur="500"/>
                                        <p:tgtEl>
                                          <p:spTgt spid="7">
                                            <p:txEl>
                                              <p:pRg st="2" end="2"/>
                                            </p:txEl>
                                          </p:spTgt>
                                        </p:tgtEl>
                                      </p:cBhvr>
                                    </p:animEffect>
                                  </p:childTnLst>
                                </p:cTn>
                              </p:par>
                              <p:par>
                                <p:cTn id="13" presetID="18" presetClass="entr" presetSubtype="6" fill="hold"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animEffect transition="in" filter="strips(downRight)">
                                      <p:cBhvr>
                                        <p:cTn id="15"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srcRect/>
          <a:stretch>
            <a:fillRect/>
          </a:stretch>
        </p:blipFill>
        <p:spPr bwMode="auto">
          <a:xfrm>
            <a:off x="179512" y="1124744"/>
            <a:ext cx="5681784" cy="2664296"/>
          </a:xfrm>
          <a:prstGeom prst="rect">
            <a:avLst/>
          </a:prstGeom>
          <a:noFill/>
          <a:ln w="9525">
            <a:noFill/>
            <a:miter lim="800000"/>
            <a:headEnd/>
            <a:tailEnd/>
          </a:ln>
        </p:spPr>
      </p:pic>
      <p:sp>
        <p:nvSpPr>
          <p:cNvPr id="2" name="Title 1"/>
          <p:cNvSpPr>
            <a:spLocks noGrp="1"/>
          </p:cNvSpPr>
          <p:nvPr>
            <p:ph type="title"/>
          </p:nvPr>
        </p:nvSpPr>
        <p:spPr/>
        <p:txBody>
          <a:bodyPr/>
          <a:lstStyle/>
          <a:p>
            <a:endParaRPr lang="en-US"/>
          </a:p>
        </p:txBody>
      </p:sp>
      <p:pic>
        <p:nvPicPr>
          <p:cNvPr id="3074" name="Picture 2"/>
          <p:cNvPicPr>
            <a:picLocks noChangeAspect="1" noChangeArrowheads="1"/>
          </p:cNvPicPr>
          <p:nvPr/>
        </p:nvPicPr>
        <p:blipFill>
          <a:blip r:embed="rId3" cstate="print"/>
          <a:srcRect/>
          <a:stretch>
            <a:fillRect/>
          </a:stretch>
        </p:blipFill>
        <p:spPr bwMode="auto">
          <a:xfrm>
            <a:off x="5292080" y="1669876"/>
            <a:ext cx="3648075" cy="5143500"/>
          </a:xfrm>
          <a:prstGeom prst="rect">
            <a:avLst/>
          </a:prstGeom>
          <a:noFill/>
          <a:ln w="9525">
            <a:noFill/>
            <a:miter lim="800000"/>
            <a:headEnd/>
            <a:tailEnd/>
          </a:ln>
        </p:spPr>
      </p:pic>
      <p:pic>
        <p:nvPicPr>
          <p:cNvPr id="3076" name="Picture 4"/>
          <p:cNvPicPr>
            <a:picLocks noChangeAspect="1" noChangeArrowheads="1"/>
          </p:cNvPicPr>
          <p:nvPr/>
        </p:nvPicPr>
        <p:blipFill>
          <a:blip r:embed="rId4" cstate="print"/>
          <a:srcRect/>
          <a:stretch>
            <a:fillRect/>
          </a:stretch>
        </p:blipFill>
        <p:spPr bwMode="auto">
          <a:xfrm>
            <a:off x="467544" y="2636912"/>
            <a:ext cx="4536504" cy="349033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490662"/>
            <a:ext cx="8229600" cy="922114"/>
          </a:xfrm>
        </p:spPr>
        <p:txBody>
          <a:bodyPr>
            <a:noAutofit/>
          </a:bodyPr>
          <a:lstStyle/>
          <a:p>
            <a:pPr algn="r"/>
            <a:r>
              <a:rPr lang="bg-BG" sz="2000" smtClean="0"/>
              <a:t>МОДЕЛНО УРАВНЕНИЕ И БЮДЖЕТ НА НЕОПРЕДЕЛЕНОСТТА </a:t>
            </a:r>
            <a:br>
              <a:rPr lang="bg-BG" sz="2000" smtClean="0"/>
            </a:br>
            <a:r>
              <a:rPr lang="bg-BG" sz="2000" smtClean="0"/>
              <a:t>при </a:t>
            </a:r>
            <a:r>
              <a:rPr lang="en-GB" sz="2000" smtClean="0"/>
              <a:t>FAAS</a:t>
            </a:r>
            <a:r>
              <a:rPr lang="bg-BG" sz="2000" smtClean="0"/>
              <a:t> анализ на бижутерско злато</a:t>
            </a:r>
            <a:endParaRPr lang="en-US" sz="2000"/>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18434" name="Picture 2"/>
          <p:cNvPicPr>
            <a:picLocks noChangeAspect="1" noChangeArrowheads="1"/>
          </p:cNvPicPr>
          <p:nvPr/>
        </p:nvPicPr>
        <p:blipFill>
          <a:blip r:embed="rId2" cstate="print"/>
          <a:srcRect t="20680" r="25192" b="7921"/>
          <a:stretch>
            <a:fillRect/>
          </a:stretch>
        </p:blipFill>
        <p:spPr bwMode="auto">
          <a:xfrm>
            <a:off x="0" y="1252772"/>
            <a:ext cx="9144000" cy="5454586"/>
          </a:xfrm>
          <a:prstGeom prst="rect">
            <a:avLst/>
          </a:prstGeom>
          <a:noFill/>
          <a:ln w="9525">
            <a:noFill/>
            <a:miter lim="800000"/>
            <a:headEnd/>
            <a:tailEnd/>
          </a:ln>
        </p:spPr>
      </p:pic>
      <p:pic>
        <p:nvPicPr>
          <p:cNvPr id="6" name="Picture 43" descr="dator"/>
          <p:cNvPicPr>
            <a:picLocks noChangeAspect="1" noChangeArrowheads="1"/>
          </p:cNvPicPr>
          <p:nvPr/>
        </p:nvPicPr>
        <p:blipFill>
          <a:blip r:embed="rId3" cstate="print"/>
          <a:srcRect/>
          <a:stretch>
            <a:fillRect/>
          </a:stretch>
        </p:blipFill>
        <p:spPr bwMode="auto">
          <a:xfrm>
            <a:off x="3026908" y="5734050"/>
            <a:ext cx="825012" cy="8255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xit" presetSubtype="2" fill="hold" nodeType="clickEffect">
                                  <p:stCondLst>
                                    <p:cond delay="0"/>
                                  </p:stCondLst>
                                  <p:childTnLst>
                                    <p:anim calcmode="lin" valueType="num">
                                      <p:cBhvr additive="base">
                                        <p:cTn id="10" dur="500"/>
                                        <p:tgtEl>
                                          <p:spTgt spid="6"/>
                                        </p:tgtEl>
                                        <p:attrNameLst>
                                          <p:attrName>ppt_x</p:attrName>
                                        </p:attrNameLst>
                                      </p:cBhvr>
                                      <p:tavLst>
                                        <p:tav tm="0">
                                          <p:val>
                                            <p:strVal val="ppt_x"/>
                                          </p:val>
                                        </p:tav>
                                        <p:tav tm="100000">
                                          <p:val>
                                            <p:strVal val="1+ppt_w/2"/>
                                          </p:val>
                                        </p:tav>
                                      </p:tavLst>
                                    </p:anim>
                                    <p:anim calcmode="lin" valueType="num">
                                      <p:cBhvr additive="base">
                                        <p:cTn id="11" dur="500"/>
                                        <p:tgtEl>
                                          <p:spTgt spid="6"/>
                                        </p:tgtEl>
                                        <p:attrNameLst>
                                          <p:attrName>ppt_y</p:attrName>
                                        </p:attrNameLst>
                                      </p:cBhvr>
                                      <p:tavLst>
                                        <p:tav tm="0">
                                          <p:val>
                                            <p:strVal val="ppt_y"/>
                                          </p:val>
                                        </p:tav>
                                        <p:tav tm="100000">
                                          <p:val>
                                            <p:strVal val="ppt_y"/>
                                          </p:val>
                                        </p:tav>
                                      </p:tavLst>
                                    </p:anim>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bg-BG" sz="2400" smtClean="0"/>
              <a:t>Проф. Рахила Борисова</a:t>
            </a:r>
            <a:endParaRPr lang="en-US" sz="2400"/>
          </a:p>
        </p:txBody>
      </p:sp>
      <p:pic>
        <p:nvPicPr>
          <p:cNvPr id="4098" name="Picture 2"/>
          <p:cNvPicPr>
            <a:picLocks noGrp="1" noChangeAspect="1" noChangeArrowheads="1"/>
          </p:cNvPicPr>
          <p:nvPr>
            <p:ph sz="half" idx="2"/>
          </p:nvPr>
        </p:nvPicPr>
        <p:blipFill>
          <a:blip r:embed="rId2" cstate="print"/>
          <a:srcRect/>
          <a:stretch>
            <a:fillRect/>
          </a:stretch>
        </p:blipFill>
        <p:spPr bwMode="auto">
          <a:xfrm>
            <a:off x="5292080" y="1196752"/>
            <a:ext cx="3528392" cy="5074879"/>
          </a:xfrm>
          <a:prstGeom prst="rect">
            <a:avLst/>
          </a:prstGeom>
          <a:noFill/>
          <a:ln w="9525">
            <a:noFill/>
            <a:miter lim="800000"/>
            <a:headEnd/>
            <a:tailEnd/>
          </a:ln>
        </p:spPr>
      </p:pic>
      <p:pic>
        <p:nvPicPr>
          <p:cNvPr id="4099" name="Picture 3"/>
          <p:cNvPicPr>
            <a:picLocks noGrp="1" noChangeAspect="1" noChangeArrowheads="1"/>
          </p:cNvPicPr>
          <p:nvPr>
            <p:ph sz="half" idx="1"/>
          </p:nvPr>
        </p:nvPicPr>
        <p:blipFill>
          <a:blip r:embed="rId3" cstate="print"/>
          <a:srcRect l="25218" t="62969" r="26641" b="4440"/>
          <a:stretch>
            <a:fillRect/>
          </a:stretch>
        </p:blipFill>
        <p:spPr bwMode="auto">
          <a:xfrm>
            <a:off x="42564" y="2852936"/>
            <a:ext cx="5105500" cy="21602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l="11602" t="21064" r="19908"/>
          <a:stretch>
            <a:fillRect/>
          </a:stretch>
        </p:blipFill>
        <p:spPr bwMode="auto">
          <a:xfrm>
            <a:off x="-8726" y="692696"/>
            <a:ext cx="5156790" cy="4641305"/>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l="9576" t="36155" r="72905" b="40201"/>
          <a:stretch>
            <a:fillRect/>
          </a:stretch>
        </p:blipFill>
        <p:spPr bwMode="auto">
          <a:xfrm>
            <a:off x="3048787" y="2399680"/>
            <a:ext cx="1129319" cy="1031883"/>
          </a:xfrm>
          <a:prstGeom prst="rect">
            <a:avLst/>
          </a:prstGeom>
          <a:noFill/>
          <a:ln w="9525">
            <a:noFill/>
            <a:miter lim="800000"/>
            <a:headEnd/>
            <a:tailEnd/>
          </a:ln>
        </p:spPr>
      </p:pic>
      <p:sp>
        <p:nvSpPr>
          <p:cNvPr id="17" name="Right Arrow Callout 16"/>
          <p:cNvSpPr/>
          <p:nvPr/>
        </p:nvSpPr>
        <p:spPr bwMode="auto">
          <a:xfrm flipH="1">
            <a:off x="5158152" y="3501008"/>
            <a:ext cx="3845160" cy="738664"/>
          </a:xfrm>
          <a:prstGeom prst="rightArrowCallout">
            <a:avLst>
              <a:gd name="adj1" fmla="val 50000"/>
              <a:gd name="adj2" fmla="val 45007"/>
              <a:gd name="adj3" fmla="val 25000"/>
              <a:gd name="adj4" fmla="val 90599"/>
            </a:avLst>
          </a:prstGeom>
          <a:solidFill>
            <a:schemeClr val="tx2">
              <a:lumMod val="20000"/>
              <a:lumOff val="80000"/>
            </a:schemeClr>
          </a:solidFill>
          <a:ln w="9525" cap="flat" cmpd="sng" algn="ctr">
            <a:solidFill>
              <a:schemeClr val="bg1">
                <a:lumMod val="50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185738" eaLnBrk="0" fontAlgn="base" hangingPunct="0">
              <a:spcBef>
                <a:spcPct val="50000"/>
              </a:spcBef>
              <a:spcAft>
                <a:spcPct val="0"/>
              </a:spcAft>
              <a:buClr>
                <a:srgbClr val="000000"/>
              </a:buClr>
              <a:buSzPct val="60000"/>
            </a:pPr>
            <a:r>
              <a:rPr lang="bg-BG" sz="1600" dirty="0" smtClean="0">
                <a:solidFill>
                  <a:srgbClr val="000000"/>
                </a:solidFill>
              </a:rPr>
              <a:t>МНОГООБРАЗИЕ НА ОБЕКТИ: въздух, води, почви, седименти, растителни, животински и др. проби. </a:t>
            </a:r>
            <a:endParaRPr lang="en-US" sz="1600" dirty="0" smtClean="0">
              <a:solidFill>
                <a:srgbClr val="000000"/>
              </a:solidFill>
            </a:endParaRPr>
          </a:p>
        </p:txBody>
      </p:sp>
      <p:cxnSp>
        <p:nvCxnSpPr>
          <p:cNvPr id="21" name="Straight Connector 20"/>
          <p:cNvCxnSpPr/>
          <p:nvPr/>
        </p:nvCxnSpPr>
        <p:spPr bwMode="auto">
          <a:xfrm>
            <a:off x="3174644" y="1501424"/>
            <a:ext cx="1977648" cy="2118076"/>
          </a:xfrm>
          <a:prstGeom prst="line">
            <a:avLst/>
          </a:prstGeom>
          <a:noFill/>
          <a:ln w="38100" cap="flat" cmpd="sng" algn="ctr">
            <a:solidFill>
              <a:srgbClr val="FF0000"/>
            </a:solidFill>
            <a:prstDash val="sysDash"/>
            <a:round/>
            <a:headEnd type="none" w="med" len="med"/>
            <a:tailEnd type="none" w="med" len="med"/>
          </a:ln>
          <a:effectLst/>
        </p:spPr>
      </p:cxnSp>
      <p:cxnSp>
        <p:nvCxnSpPr>
          <p:cNvPr id="23" name="Straight Connector 22"/>
          <p:cNvCxnSpPr/>
          <p:nvPr/>
        </p:nvCxnSpPr>
        <p:spPr bwMode="auto">
          <a:xfrm>
            <a:off x="2307102" y="2316480"/>
            <a:ext cx="1977648" cy="2118076"/>
          </a:xfrm>
          <a:prstGeom prst="line">
            <a:avLst/>
          </a:prstGeom>
          <a:noFill/>
          <a:ln w="38100" cap="flat" cmpd="sng" algn="ctr">
            <a:solidFill>
              <a:srgbClr val="FF0000"/>
            </a:solidFill>
            <a:prstDash val="sysDash"/>
            <a:round/>
            <a:headEnd type="none" w="med" len="med"/>
            <a:tailEnd type="none" w="med" len="med"/>
          </a:ln>
          <a:effectLst/>
        </p:spPr>
      </p:cxnSp>
      <p:sp>
        <p:nvSpPr>
          <p:cNvPr id="26" name="Right Arrow Callout 25"/>
          <p:cNvSpPr/>
          <p:nvPr/>
        </p:nvSpPr>
        <p:spPr bwMode="auto">
          <a:xfrm flipH="1">
            <a:off x="5158152" y="4334907"/>
            <a:ext cx="3845160" cy="738664"/>
          </a:xfrm>
          <a:prstGeom prst="rightArrowCallout">
            <a:avLst>
              <a:gd name="adj1" fmla="val 50000"/>
              <a:gd name="adj2" fmla="val 45007"/>
              <a:gd name="adj3" fmla="val 25000"/>
              <a:gd name="adj4" fmla="val 90599"/>
            </a:avLst>
          </a:prstGeom>
          <a:solidFill>
            <a:schemeClr val="tx2">
              <a:lumMod val="20000"/>
              <a:lumOff val="80000"/>
            </a:schemeClr>
          </a:solidFill>
          <a:ln w="9525" cap="flat" cmpd="sng" algn="ctr">
            <a:solidFill>
              <a:schemeClr val="bg1">
                <a:lumMod val="50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185738" eaLnBrk="0" fontAlgn="base" hangingPunct="0">
              <a:spcBef>
                <a:spcPct val="50000"/>
              </a:spcBef>
              <a:spcAft>
                <a:spcPct val="0"/>
              </a:spcAft>
              <a:buClr>
                <a:srgbClr val="000000"/>
              </a:buClr>
              <a:buSzPct val="60000"/>
            </a:pPr>
            <a:r>
              <a:rPr lang="bg-BG" sz="1600" dirty="0" smtClean="0">
                <a:solidFill>
                  <a:srgbClr val="000000"/>
                </a:solidFill>
              </a:rPr>
              <a:t>ПРИОРИТЕТНИ ВЕЩЕСТВА: набор от </a:t>
            </a:r>
            <a:r>
              <a:rPr lang="bg-BG" sz="1600" smtClean="0">
                <a:solidFill>
                  <a:srgbClr val="000000"/>
                </a:solidFill>
              </a:rPr>
              <a:t>различни  елементи и техни форми на присъствие</a:t>
            </a:r>
            <a:endParaRPr lang="en-US" sz="1600" dirty="0" smtClean="0">
              <a:solidFill>
                <a:srgbClr val="000000"/>
              </a:solidFill>
            </a:endParaRPr>
          </a:p>
        </p:txBody>
      </p:sp>
      <p:sp>
        <p:nvSpPr>
          <p:cNvPr id="27" name="Right Arrow Callout 26"/>
          <p:cNvSpPr/>
          <p:nvPr/>
        </p:nvSpPr>
        <p:spPr bwMode="auto">
          <a:xfrm flipH="1">
            <a:off x="5158152" y="5168806"/>
            <a:ext cx="3845160" cy="738664"/>
          </a:xfrm>
          <a:prstGeom prst="rightArrowCallout">
            <a:avLst>
              <a:gd name="adj1" fmla="val 50000"/>
              <a:gd name="adj2" fmla="val 45007"/>
              <a:gd name="adj3" fmla="val 25000"/>
              <a:gd name="adj4" fmla="val 90599"/>
            </a:avLst>
          </a:prstGeom>
          <a:solidFill>
            <a:schemeClr val="tx2">
              <a:lumMod val="20000"/>
              <a:lumOff val="80000"/>
            </a:schemeClr>
          </a:solidFill>
          <a:ln w="9525" cap="flat" cmpd="sng" algn="ctr">
            <a:solidFill>
              <a:schemeClr val="bg1">
                <a:lumMod val="50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185738" eaLnBrk="0" fontAlgn="base" hangingPunct="0">
              <a:spcBef>
                <a:spcPct val="50000"/>
              </a:spcBef>
              <a:spcAft>
                <a:spcPct val="0"/>
              </a:spcAft>
              <a:buClr>
                <a:srgbClr val="000000"/>
              </a:buClr>
              <a:buSzPct val="60000"/>
            </a:pPr>
            <a:r>
              <a:rPr lang="bg-BG" sz="1600" dirty="0" smtClean="0">
                <a:solidFill>
                  <a:srgbClr val="000000"/>
                </a:solidFill>
              </a:rPr>
              <a:t>ИЗИСКВАНИЯ ЗА </a:t>
            </a:r>
            <a:r>
              <a:rPr lang="bg-BG" sz="1600" smtClean="0">
                <a:solidFill>
                  <a:srgbClr val="000000"/>
                </a:solidFill>
              </a:rPr>
              <a:t>АНАЛИЗ при много </a:t>
            </a:r>
            <a:r>
              <a:rPr lang="bg-BG" sz="1600" dirty="0" smtClean="0">
                <a:solidFill>
                  <a:srgbClr val="000000"/>
                </a:solidFill>
              </a:rPr>
              <a:t>ниски и високи концентрационни нива</a:t>
            </a:r>
            <a:endParaRPr lang="en-US" sz="1600" dirty="0" smtClean="0">
              <a:solidFill>
                <a:srgbClr val="000000"/>
              </a:solidFill>
            </a:endParaRPr>
          </a:p>
        </p:txBody>
      </p:sp>
      <p:sp>
        <p:nvSpPr>
          <p:cNvPr id="28" name="Right Arrow Callout 27"/>
          <p:cNvSpPr/>
          <p:nvPr/>
        </p:nvSpPr>
        <p:spPr bwMode="auto">
          <a:xfrm flipH="1">
            <a:off x="5158152" y="6002704"/>
            <a:ext cx="3845160" cy="738664"/>
          </a:xfrm>
          <a:prstGeom prst="rightArrowCallout">
            <a:avLst>
              <a:gd name="adj1" fmla="val 50000"/>
              <a:gd name="adj2" fmla="val 45007"/>
              <a:gd name="adj3" fmla="val 25000"/>
              <a:gd name="adj4" fmla="val 90599"/>
            </a:avLst>
          </a:prstGeom>
          <a:solidFill>
            <a:schemeClr val="tx2">
              <a:lumMod val="20000"/>
              <a:lumOff val="80000"/>
            </a:schemeClr>
          </a:solidFill>
          <a:ln w="9525" cap="flat" cmpd="sng" algn="ctr">
            <a:solidFill>
              <a:schemeClr val="bg1">
                <a:lumMod val="50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185738" eaLnBrk="0" fontAlgn="base" hangingPunct="0">
              <a:spcBef>
                <a:spcPct val="50000"/>
              </a:spcBef>
              <a:spcAft>
                <a:spcPct val="0"/>
              </a:spcAft>
              <a:buClr>
                <a:srgbClr val="000000"/>
              </a:buClr>
              <a:buSzPct val="60000"/>
            </a:pPr>
            <a:r>
              <a:rPr lang="bg-BG" sz="1600" dirty="0" smtClean="0">
                <a:solidFill>
                  <a:srgbClr val="000000"/>
                </a:solidFill>
              </a:rPr>
              <a:t>ЗНАЧИТЕЛЕН БРОЙ ПРОБИ </a:t>
            </a:r>
            <a:r>
              <a:rPr lang="bg-BG" sz="1600" smtClean="0">
                <a:solidFill>
                  <a:srgbClr val="000000"/>
                </a:solidFill>
              </a:rPr>
              <a:t>ЗА АНАЛИЗ - възможности  за автоматизиране</a:t>
            </a:r>
            <a:endParaRPr lang="en-US" sz="1600" dirty="0" smtClean="0">
              <a:solidFill>
                <a:srgbClr val="000000"/>
              </a:solidFill>
            </a:endParaRPr>
          </a:p>
        </p:txBody>
      </p:sp>
      <p:sp>
        <p:nvSpPr>
          <p:cNvPr id="4" name="Title 1"/>
          <p:cNvSpPr txBox="1">
            <a:spLocks/>
          </p:cNvSpPr>
          <p:nvPr/>
        </p:nvSpPr>
        <p:spPr>
          <a:xfrm>
            <a:off x="3851920" y="620688"/>
            <a:ext cx="4968552" cy="1296144"/>
          </a:xfrm>
          <a:prstGeom prst="rect">
            <a:avLst/>
          </a:prstGeom>
        </p:spPr>
        <p:txBody>
          <a:bodyPr vert="horz" lIns="91440" tIns="45720" rIns="91440" bIns="45720" rtlCol="0" anchor="t">
            <a:normAutofit fontScale="92500" lnSpcReduction="10000"/>
          </a:bodyPr>
          <a:lstStyle/>
          <a:p>
            <a:pPr algn="r">
              <a:spcBef>
                <a:spcPct val="0"/>
              </a:spcBef>
              <a:defRPr/>
            </a:pPr>
            <a:r>
              <a:rPr lang="bg-BG" sz="2800" b="1" dirty="0" smtClean="0">
                <a:solidFill>
                  <a:srgbClr val="080284"/>
                </a:solidFill>
              </a:rPr>
              <a:t>Е ли </a:t>
            </a:r>
            <a:r>
              <a:rPr lang="en-US" sz="3200" b="1" dirty="0" smtClean="0">
                <a:solidFill>
                  <a:srgbClr val="080284"/>
                </a:solidFill>
              </a:rPr>
              <a:t>ICP- </a:t>
            </a:r>
            <a:r>
              <a:rPr lang="en-US" sz="3200" b="1" smtClean="0">
                <a:solidFill>
                  <a:srgbClr val="080284"/>
                </a:solidFill>
              </a:rPr>
              <a:t>MS </a:t>
            </a:r>
            <a:endParaRPr lang="bg-BG" sz="3200" b="1" smtClean="0">
              <a:solidFill>
                <a:srgbClr val="080284"/>
              </a:solidFill>
            </a:endParaRPr>
          </a:p>
          <a:p>
            <a:pPr algn="r">
              <a:spcBef>
                <a:spcPct val="0"/>
              </a:spcBef>
              <a:defRPr/>
            </a:pPr>
            <a:r>
              <a:rPr lang="bg-BG" sz="3200" b="1" smtClean="0">
                <a:solidFill>
                  <a:srgbClr val="080284"/>
                </a:solidFill>
              </a:rPr>
              <a:t>“</a:t>
            </a:r>
            <a:r>
              <a:rPr lang="bg-BG" sz="2800" b="1" dirty="0" smtClean="0">
                <a:solidFill>
                  <a:srgbClr val="080284"/>
                </a:solidFill>
              </a:rPr>
              <a:t>ПРИГОДЕН ЗА ЦЕЛТА</a:t>
            </a:r>
            <a:r>
              <a:rPr lang="bg-BG" sz="2800" b="1" smtClean="0">
                <a:solidFill>
                  <a:srgbClr val="080284"/>
                </a:solidFill>
              </a:rPr>
              <a:t>” </a:t>
            </a:r>
          </a:p>
          <a:p>
            <a:pPr algn="r">
              <a:spcBef>
                <a:spcPct val="0"/>
              </a:spcBef>
              <a:defRPr/>
            </a:pPr>
            <a:r>
              <a:rPr lang="bg-BG" sz="2800" b="1" smtClean="0">
                <a:solidFill>
                  <a:srgbClr val="080284"/>
                </a:solidFill>
              </a:rPr>
              <a:t> </a:t>
            </a:r>
            <a:r>
              <a:rPr lang="bg-BG" sz="2800" b="1" smtClean="0">
                <a:solidFill>
                  <a:schemeClr val="accent3">
                    <a:lumMod val="50000"/>
                  </a:schemeClr>
                </a:solidFill>
                <a:effectLst>
                  <a:outerShdw blurRad="38100" dist="38100" dir="2700000" algn="tl">
                    <a:srgbClr val="000000">
                      <a:alpha val="43137"/>
                    </a:srgbClr>
                  </a:outerShdw>
                </a:effectLst>
              </a:rPr>
              <a:t>ЗЕЛЕН АНАЛИТЧЕН МЕТОД </a:t>
            </a:r>
            <a:r>
              <a:rPr lang="bg-BG" sz="2800" b="1" smtClean="0">
                <a:solidFill>
                  <a:srgbClr val="080284"/>
                </a:solidFill>
              </a:rPr>
              <a:t>?</a:t>
            </a:r>
            <a:endParaRPr lang="bg-BG" sz="2800" b="1" dirty="0">
              <a:solidFill>
                <a:srgbClr val="080284"/>
              </a:solidFill>
            </a:endParaRPr>
          </a:p>
        </p:txBody>
      </p:sp>
      <p:pic>
        <p:nvPicPr>
          <p:cNvPr id="16" name="Picture 2"/>
          <p:cNvPicPr>
            <a:picLocks noChangeAspect="1" noChangeArrowheads="1"/>
          </p:cNvPicPr>
          <p:nvPr/>
        </p:nvPicPr>
        <p:blipFill>
          <a:blip r:embed="rId4" cstate="print"/>
          <a:srcRect l="19800" t="24446" r="7000" b="16800"/>
          <a:stretch>
            <a:fillRect/>
          </a:stretch>
        </p:blipFill>
        <p:spPr bwMode="auto">
          <a:xfrm>
            <a:off x="107504" y="3714078"/>
            <a:ext cx="4536504" cy="2730921"/>
          </a:xfrm>
          <a:prstGeom prst="rect">
            <a:avLst/>
          </a:prstGeom>
          <a:noFill/>
          <a:ln w="9525">
            <a:noFill/>
            <a:miter lim="800000"/>
            <a:headEnd/>
            <a:tailEnd/>
          </a:ln>
        </p:spPr>
      </p:pic>
      <p:pic>
        <p:nvPicPr>
          <p:cNvPr id="18" name="Picture 14" descr="GAMA'LOGO'WEB">
            <a:hlinkClick r:id="rId5"/>
          </p:cNvPr>
          <p:cNvPicPr>
            <a:picLocks noChangeAspect="1" noChangeArrowheads="1"/>
          </p:cNvPicPr>
          <p:nvPr/>
        </p:nvPicPr>
        <p:blipFill>
          <a:blip r:embed="rId6" cstate="print"/>
          <a:srcRect r="64718" b="52766"/>
          <a:stretch>
            <a:fillRect/>
          </a:stretch>
        </p:blipFill>
        <p:spPr bwMode="auto">
          <a:xfrm>
            <a:off x="7173516" y="1916832"/>
            <a:ext cx="1970484" cy="1495503"/>
          </a:xfrm>
          <a:prstGeom prst="rect">
            <a:avLst/>
          </a:prstGeom>
          <a:noFill/>
          <a:ln w="9525">
            <a:noFill/>
            <a:miter lim="800000"/>
            <a:headEnd/>
            <a:tailEnd/>
          </a:ln>
        </p:spPr>
      </p:pic>
      <p:pic>
        <p:nvPicPr>
          <p:cNvPr id="19" name="Picture 5"/>
          <p:cNvPicPr>
            <a:picLocks noChangeAspect="1" noChangeArrowheads="1"/>
          </p:cNvPicPr>
          <p:nvPr/>
        </p:nvPicPr>
        <p:blipFill>
          <a:blip r:embed="rId7" cstate="print"/>
          <a:srcRect r="78768"/>
          <a:stretch>
            <a:fillRect/>
          </a:stretch>
        </p:blipFill>
        <p:spPr bwMode="auto">
          <a:xfrm>
            <a:off x="5220072" y="1948770"/>
            <a:ext cx="1944216" cy="1033261"/>
          </a:xfrm>
          <a:prstGeom prst="rect">
            <a:avLst/>
          </a:prstGeom>
          <a:noFill/>
          <a:ln w="9525">
            <a:noFill/>
            <a:miter lim="800000"/>
            <a:headEnd/>
            <a:tailEnd/>
          </a:ln>
        </p:spPr>
      </p:pic>
      <p:sp>
        <p:nvSpPr>
          <p:cNvPr id="20" name="TextBox 19"/>
          <p:cNvSpPr txBox="1"/>
          <p:nvPr/>
        </p:nvSpPr>
        <p:spPr>
          <a:xfrm>
            <a:off x="4788024" y="2884874"/>
            <a:ext cx="2664296" cy="400110"/>
          </a:xfrm>
          <a:prstGeom prst="rect">
            <a:avLst/>
          </a:prstGeom>
          <a:noFill/>
        </p:spPr>
        <p:txBody>
          <a:bodyPr wrap="square" rtlCol="0">
            <a:spAutoFit/>
          </a:bodyPr>
          <a:lstStyle/>
          <a:p>
            <a:pPr algn="ctr"/>
            <a:r>
              <a:rPr lang="ru-RU" sz="2000" b="1" i="1" dirty="0"/>
              <a:t>Ф Н И </a:t>
            </a:r>
            <a:r>
              <a:rPr lang="ru-RU" sz="2000" b="1" i="1" dirty="0" smtClean="0"/>
              <a:t> </a:t>
            </a:r>
            <a:r>
              <a:rPr lang="ru-RU" sz="2000" b="1" i="1" smtClean="0"/>
              <a:t>DO 02-70</a:t>
            </a:r>
            <a:endParaRPr lang="en-US" sz="20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1+#ppt_w/2"/>
                                          </p:val>
                                        </p:tav>
                                        <p:tav tm="100000">
                                          <p:val>
                                            <p:strVal val="#ppt_x"/>
                                          </p:val>
                                        </p:tav>
                                      </p:tavLst>
                                    </p:anim>
                                    <p:anim calcmode="lin" valueType="num">
                                      <p:cBhvr additive="base">
                                        <p:cTn id="14"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1+#ppt_w/2"/>
                                          </p:val>
                                        </p:tav>
                                        <p:tav tm="100000">
                                          <p:val>
                                            <p:strVal val="#ppt_x"/>
                                          </p:val>
                                        </p:tav>
                                      </p:tavLst>
                                    </p:anim>
                                    <p:anim calcmode="lin" valueType="num">
                                      <p:cBhvr additive="base">
                                        <p:cTn id="20"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1+#ppt_w/2"/>
                                          </p:val>
                                        </p:tav>
                                        <p:tav tm="100000">
                                          <p:val>
                                            <p:strVal val="#ppt_x"/>
                                          </p:val>
                                        </p:tav>
                                      </p:tavLst>
                                    </p:anim>
                                    <p:anim calcmode="lin" valueType="num">
                                      <p:cBhvr additive="base">
                                        <p:cTn id="26"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6" grpId="0" animBg="1"/>
      <p:bldP spid="27" grpId="0" animBg="1"/>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7330" name="Rectangle 2"/>
          <p:cNvSpPr>
            <a:spLocks noGrp="1" noChangeArrowheads="1"/>
          </p:cNvSpPr>
          <p:nvPr>
            <p:ph type="title"/>
          </p:nvPr>
        </p:nvSpPr>
        <p:spPr/>
        <p:txBody>
          <a:bodyPr/>
          <a:lstStyle/>
          <a:p>
            <a:pPr algn="r"/>
            <a:r>
              <a:rPr lang="bg-BG" smtClean="0"/>
              <a:t>КОРЕКЦИИ НА ПРЕЧЕНЕ</a:t>
            </a:r>
            <a:endParaRPr lang="en-US"/>
          </a:p>
        </p:txBody>
      </p:sp>
      <p:sp>
        <p:nvSpPr>
          <p:cNvPr id="4067332" name="Rectangle 4"/>
          <p:cNvSpPr>
            <a:spLocks noChangeArrowheads="1"/>
          </p:cNvSpPr>
          <p:nvPr/>
        </p:nvSpPr>
        <p:spPr bwMode="auto">
          <a:xfrm>
            <a:off x="1043354" y="4437112"/>
            <a:ext cx="186013" cy="144000"/>
          </a:xfrm>
          <a:prstGeom prst="rect">
            <a:avLst/>
          </a:prstGeom>
          <a:solidFill>
            <a:srgbClr val="008000">
              <a:alpha val="62000"/>
            </a:srgbClr>
          </a:solidFill>
          <a:ln w="9525" algn="ctr">
            <a:solidFill>
              <a:srgbClr val="000099"/>
            </a:solidFill>
            <a:miter lim="800000"/>
            <a:headEnd/>
            <a:tailEnd/>
          </a:ln>
          <a:effectLst/>
        </p:spPr>
        <p:txBody>
          <a:bodyPr wrap="none" lIns="92075" tIns="46038" rIns="92075" bIns="46038" anchor="ctr">
            <a:spAutoFit/>
          </a:bodyPr>
          <a:lstStyle/>
          <a:p>
            <a:endParaRPr lang="en-US"/>
          </a:p>
        </p:txBody>
      </p:sp>
      <p:sp>
        <p:nvSpPr>
          <p:cNvPr id="4067334" name="Rectangle 6"/>
          <p:cNvSpPr>
            <a:spLocks noChangeArrowheads="1"/>
          </p:cNvSpPr>
          <p:nvPr/>
        </p:nvSpPr>
        <p:spPr bwMode="auto">
          <a:xfrm>
            <a:off x="1043608" y="3177080"/>
            <a:ext cx="180000" cy="972000"/>
          </a:xfrm>
          <a:prstGeom prst="rect">
            <a:avLst/>
          </a:prstGeom>
          <a:solidFill>
            <a:srgbClr val="339933">
              <a:alpha val="24001"/>
            </a:srgbClr>
          </a:solidFill>
          <a:ln w="9525" algn="ctr">
            <a:solidFill>
              <a:srgbClr val="000099"/>
            </a:solidFill>
            <a:miter lim="800000"/>
            <a:headEnd/>
            <a:tailEnd/>
          </a:ln>
          <a:effectLst/>
        </p:spPr>
        <p:txBody>
          <a:bodyPr lIns="92075" tIns="46038" rIns="92075" bIns="46038" anchor="ctr">
            <a:spAutoFit/>
          </a:bodyPr>
          <a:lstStyle/>
          <a:p>
            <a:endParaRPr lang="en-US"/>
          </a:p>
        </p:txBody>
      </p:sp>
      <p:sp>
        <p:nvSpPr>
          <p:cNvPr id="4067335" name="Text Box 7"/>
          <p:cNvSpPr txBox="1">
            <a:spLocks noChangeArrowheads="1"/>
          </p:cNvSpPr>
          <p:nvPr/>
        </p:nvSpPr>
        <p:spPr bwMode="auto">
          <a:xfrm>
            <a:off x="1330570" y="4267201"/>
            <a:ext cx="649166" cy="366713"/>
          </a:xfrm>
          <a:prstGeom prst="rect">
            <a:avLst/>
          </a:prstGeom>
          <a:noFill/>
          <a:ln w="9525" algn="ctr">
            <a:noFill/>
            <a:miter lim="800000"/>
            <a:headEnd/>
            <a:tailEnd/>
          </a:ln>
          <a:effectLst/>
        </p:spPr>
        <p:txBody>
          <a:bodyPr lIns="92075" tIns="46038" rIns="92075" bIns="46038">
            <a:spAutoFit/>
          </a:bodyPr>
          <a:lstStyle/>
          <a:p>
            <a:pPr algn="l">
              <a:lnSpc>
                <a:spcPct val="100000"/>
              </a:lnSpc>
              <a:spcBef>
                <a:spcPct val="50000"/>
              </a:spcBef>
            </a:pPr>
            <a:r>
              <a:rPr lang="en-US" b="0"/>
              <a:t>3xs</a:t>
            </a:r>
            <a:r>
              <a:rPr lang="en-US" b="0" baseline="-25000"/>
              <a:t>0</a:t>
            </a:r>
          </a:p>
        </p:txBody>
      </p:sp>
      <p:sp>
        <p:nvSpPr>
          <p:cNvPr id="4067336" name="Line 8"/>
          <p:cNvSpPr>
            <a:spLocks noChangeShapeType="1"/>
          </p:cNvSpPr>
          <p:nvPr/>
        </p:nvSpPr>
        <p:spPr bwMode="auto">
          <a:xfrm>
            <a:off x="756138" y="1989138"/>
            <a:ext cx="0" cy="2709862"/>
          </a:xfrm>
          <a:prstGeom prst="line">
            <a:avLst/>
          </a:prstGeom>
          <a:noFill/>
          <a:ln w="19050">
            <a:solidFill>
              <a:srgbClr val="000099"/>
            </a:solidFill>
            <a:round/>
            <a:headEnd type="arrow" w="med" len="med"/>
            <a:tailEnd/>
          </a:ln>
          <a:effectLst/>
        </p:spPr>
        <p:txBody>
          <a:bodyPr lIns="92075" tIns="46038" rIns="92075" bIns="46038">
            <a:spAutoFit/>
          </a:bodyPr>
          <a:lstStyle/>
          <a:p>
            <a:endParaRPr lang="en-US"/>
          </a:p>
        </p:txBody>
      </p:sp>
      <p:sp>
        <p:nvSpPr>
          <p:cNvPr id="4067337" name="Rectangle 9"/>
          <p:cNvSpPr>
            <a:spLocks noChangeArrowheads="1"/>
          </p:cNvSpPr>
          <p:nvPr/>
        </p:nvSpPr>
        <p:spPr bwMode="auto">
          <a:xfrm>
            <a:off x="1043354" y="2636912"/>
            <a:ext cx="180000" cy="540000"/>
          </a:xfrm>
          <a:prstGeom prst="rect">
            <a:avLst/>
          </a:prstGeom>
          <a:solidFill>
            <a:schemeClr val="hlink">
              <a:alpha val="62000"/>
            </a:schemeClr>
          </a:solidFill>
          <a:ln w="9525" algn="ctr">
            <a:solidFill>
              <a:srgbClr val="000099"/>
            </a:solidFill>
            <a:miter lim="800000"/>
            <a:headEnd/>
            <a:tailEnd/>
          </a:ln>
          <a:effectLst/>
        </p:spPr>
        <p:txBody>
          <a:bodyPr lIns="92075" tIns="46038" rIns="92075" bIns="46038" anchor="ctr">
            <a:spAutoFit/>
          </a:bodyPr>
          <a:lstStyle/>
          <a:p>
            <a:endParaRPr lang="en-US"/>
          </a:p>
        </p:txBody>
      </p:sp>
      <p:graphicFrame>
        <p:nvGraphicFramePr>
          <p:cNvPr id="4067338" name="Object 10"/>
          <p:cNvGraphicFramePr>
            <a:graphicFrameLocks noChangeAspect="1"/>
          </p:cNvGraphicFramePr>
          <p:nvPr/>
        </p:nvGraphicFramePr>
        <p:xfrm>
          <a:off x="1330569" y="3536951"/>
          <a:ext cx="1107831" cy="309563"/>
        </p:xfrm>
        <a:graphic>
          <a:graphicData uri="http://schemas.openxmlformats.org/presentationml/2006/ole">
            <p:oleObj spid="_x0000_s16386" name="Equation" r:id="rId4" imgW="774360" imgH="215640" progId="Equation.3">
              <p:embed/>
            </p:oleObj>
          </a:graphicData>
        </a:graphic>
      </p:graphicFrame>
      <p:graphicFrame>
        <p:nvGraphicFramePr>
          <p:cNvPr id="4067339" name="Object 11"/>
          <p:cNvGraphicFramePr>
            <a:graphicFrameLocks noChangeAspect="1"/>
          </p:cNvGraphicFramePr>
          <p:nvPr/>
        </p:nvGraphicFramePr>
        <p:xfrm>
          <a:off x="1331640" y="2708920"/>
          <a:ext cx="1071197" cy="309563"/>
        </p:xfrm>
        <a:graphic>
          <a:graphicData uri="http://schemas.openxmlformats.org/presentationml/2006/ole">
            <p:oleObj spid="_x0000_s16387" name="Equation" r:id="rId5" imgW="749160" imgH="215640" progId="Equation.3">
              <p:embed/>
            </p:oleObj>
          </a:graphicData>
        </a:graphic>
      </p:graphicFrame>
      <p:graphicFrame>
        <p:nvGraphicFramePr>
          <p:cNvPr id="4067340" name="Object 12"/>
          <p:cNvGraphicFramePr>
            <a:graphicFrameLocks noChangeAspect="1"/>
          </p:cNvGraphicFramePr>
          <p:nvPr/>
        </p:nvGraphicFramePr>
        <p:xfrm>
          <a:off x="769328" y="1489076"/>
          <a:ext cx="546588" cy="346075"/>
        </p:xfrm>
        <a:graphic>
          <a:graphicData uri="http://schemas.openxmlformats.org/presentationml/2006/ole">
            <p:oleObj spid="_x0000_s16388" name="Equation" r:id="rId6" imgW="380880" imgH="241200" progId="Equation.3">
              <p:embed/>
            </p:oleObj>
          </a:graphicData>
        </a:graphic>
      </p:graphicFrame>
      <p:sp>
        <p:nvSpPr>
          <p:cNvPr id="4067341" name="Rectangle 13"/>
          <p:cNvSpPr>
            <a:spLocks noChangeArrowheads="1"/>
          </p:cNvSpPr>
          <p:nvPr/>
        </p:nvSpPr>
        <p:spPr bwMode="auto">
          <a:xfrm>
            <a:off x="848458" y="2637128"/>
            <a:ext cx="180000" cy="1944000"/>
          </a:xfrm>
          <a:prstGeom prst="rect">
            <a:avLst/>
          </a:prstGeom>
          <a:solidFill>
            <a:srgbClr val="66FFFF">
              <a:alpha val="62000"/>
            </a:srgbClr>
          </a:solidFill>
          <a:ln w="9525" algn="ctr">
            <a:solidFill>
              <a:srgbClr val="000099"/>
            </a:solidFill>
            <a:miter lim="800000"/>
            <a:headEnd/>
            <a:tailEnd/>
          </a:ln>
          <a:effectLst/>
        </p:spPr>
        <p:txBody>
          <a:bodyPr lIns="92075" tIns="46038" rIns="92075" bIns="46038" anchor="ctr">
            <a:spAutoFit/>
          </a:bodyPr>
          <a:lstStyle/>
          <a:p>
            <a:endParaRPr lang="en-US"/>
          </a:p>
        </p:txBody>
      </p:sp>
      <p:sp>
        <p:nvSpPr>
          <p:cNvPr id="4067342" name="Rectangle 14"/>
          <p:cNvSpPr>
            <a:spLocks noChangeArrowheads="1"/>
          </p:cNvSpPr>
          <p:nvPr/>
        </p:nvSpPr>
        <p:spPr bwMode="auto">
          <a:xfrm>
            <a:off x="0" y="2939213"/>
            <a:ext cx="186013" cy="369974"/>
          </a:xfrm>
          <a:prstGeom prst="rect">
            <a:avLst/>
          </a:prstGeom>
          <a:noFill/>
          <a:ln w="9525" algn="ctr">
            <a:noFill/>
            <a:miter lim="800000"/>
            <a:headEnd/>
            <a:tailEnd/>
          </a:ln>
          <a:effectLst/>
        </p:spPr>
        <p:txBody>
          <a:bodyPr wrap="none" lIns="92075" tIns="46038" rIns="92075" bIns="46038" anchor="ctr">
            <a:spAutoFit/>
          </a:bodyPr>
          <a:lstStyle/>
          <a:p>
            <a:endParaRPr lang="en-US"/>
          </a:p>
        </p:txBody>
      </p:sp>
      <p:graphicFrame>
        <p:nvGraphicFramePr>
          <p:cNvPr id="4067343" name="Object 15"/>
          <p:cNvGraphicFramePr>
            <a:graphicFrameLocks noChangeAspect="1"/>
          </p:cNvGraphicFramePr>
          <p:nvPr/>
        </p:nvGraphicFramePr>
        <p:xfrm>
          <a:off x="2843213" y="1655763"/>
          <a:ext cx="3890962" cy="752475"/>
        </p:xfrm>
        <a:graphic>
          <a:graphicData uri="http://schemas.openxmlformats.org/presentationml/2006/ole">
            <p:oleObj spid="_x0000_s16389" name="Equation" r:id="rId7" imgW="2349360" imgH="457200" progId="Equation.3">
              <p:embed/>
            </p:oleObj>
          </a:graphicData>
        </a:graphic>
      </p:graphicFrame>
      <p:sp>
        <p:nvSpPr>
          <p:cNvPr id="4067344" name="Oval 16"/>
          <p:cNvSpPr>
            <a:spLocks noChangeArrowheads="1"/>
          </p:cNvSpPr>
          <p:nvPr/>
        </p:nvSpPr>
        <p:spPr bwMode="auto">
          <a:xfrm>
            <a:off x="4139952" y="1556792"/>
            <a:ext cx="2952940" cy="828000"/>
          </a:xfrm>
          <a:prstGeom prst="ellipse">
            <a:avLst/>
          </a:prstGeom>
          <a:noFill/>
          <a:ln w="38100" algn="ctr">
            <a:solidFill>
              <a:srgbClr val="FF0000"/>
            </a:solidFill>
            <a:round/>
            <a:headEnd/>
            <a:tailEnd/>
          </a:ln>
          <a:effectLst/>
        </p:spPr>
        <p:txBody>
          <a:bodyPr wrap="square" lIns="92075" tIns="46038" rIns="92075" bIns="46038" anchor="ctr">
            <a:spAutoFit/>
          </a:bodyPr>
          <a:lstStyle/>
          <a:p>
            <a:endParaRPr lang="en-US">
              <a:ln>
                <a:solidFill>
                  <a:srgbClr val="FF0000"/>
                </a:solidFill>
              </a:ln>
            </a:endParaRPr>
          </a:p>
        </p:txBody>
      </p:sp>
      <p:sp>
        <p:nvSpPr>
          <p:cNvPr id="4067345" name="Rectangle 17"/>
          <p:cNvSpPr>
            <a:spLocks noChangeArrowheads="1"/>
          </p:cNvSpPr>
          <p:nvPr/>
        </p:nvSpPr>
        <p:spPr bwMode="auto">
          <a:xfrm>
            <a:off x="0" y="2939213"/>
            <a:ext cx="186013" cy="369974"/>
          </a:xfrm>
          <a:prstGeom prst="rect">
            <a:avLst/>
          </a:prstGeom>
          <a:noFill/>
          <a:ln w="9525" algn="ctr">
            <a:noFill/>
            <a:miter lim="800000"/>
            <a:headEnd/>
            <a:tailEnd/>
          </a:ln>
          <a:effectLst/>
        </p:spPr>
        <p:txBody>
          <a:bodyPr wrap="none" lIns="92075" tIns="46038" rIns="92075" bIns="46038" anchor="ctr">
            <a:spAutoFit/>
          </a:bodyPr>
          <a:lstStyle/>
          <a:p>
            <a:endParaRPr lang="en-US"/>
          </a:p>
        </p:txBody>
      </p:sp>
      <p:graphicFrame>
        <p:nvGraphicFramePr>
          <p:cNvPr id="4067346" name="Object 18"/>
          <p:cNvGraphicFramePr>
            <a:graphicFrameLocks noChangeAspect="1"/>
          </p:cNvGraphicFramePr>
          <p:nvPr/>
        </p:nvGraphicFramePr>
        <p:xfrm>
          <a:off x="4664320" y="2871789"/>
          <a:ext cx="1995854" cy="701675"/>
        </p:xfrm>
        <a:graphic>
          <a:graphicData uri="http://schemas.openxmlformats.org/presentationml/2006/ole">
            <p:oleObj spid="_x0000_s16390" name="Equation" r:id="rId8" imgW="1295280" imgH="457200" progId="Equation.3">
              <p:embed/>
            </p:oleObj>
          </a:graphicData>
        </a:graphic>
      </p:graphicFrame>
      <p:sp>
        <p:nvSpPr>
          <p:cNvPr id="4067347" name="Text Box 19"/>
          <p:cNvSpPr txBox="1">
            <a:spLocks noChangeArrowheads="1"/>
          </p:cNvSpPr>
          <p:nvPr/>
        </p:nvSpPr>
        <p:spPr bwMode="auto">
          <a:xfrm>
            <a:off x="2051720" y="1052736"/>
            <a:ext cx="4737588" cy="396875"/>
          </a:xfrm>
          <a:prstGeom prst="rect">
            <a:avLst/>
          </a:prstGeom>
          <a:noFill/>
          <a:ln w="9525" algn="ctr">
            <a:noFill/>
            <a:miter lim="800000"/>
            <a:headEnd/>
            <a:tailEnd/>
          </a:ln>
          <a:effectLst/>
        </p:spPr>
        <p:txBody>
          <a:bodyPr/>
          <a:lstStyle/>
          <a:p>
            <a:pPr marL="342900" indent="-342900" algn="l" eaLnBrk="1" hangingPunct="1">
              <a:lnSpc>
                <a:spcPct val="100000"/>
              </a:lnSpc>
              <a:spcBef>
                <a:spcPct val="20000"/>
              </a:spcBef>
            </a:pPr>
            <a:r>
              <a:rPr lang="bg-BG" sz="1600" b="0" smtClean="0">
                <a:latin typeface="Arial" pitchFamily="34" charset="0"/>
                <a:cs typeface="Arial" pitchFamily="34" charset="0"/>
              </a:rPr>
              <a:t>Добавка </a:t>
            </a:r>
            <a:r>
              <a:rPr lang="bg-BG" sz="1600" b="0">
                <a:latin typeface="Arial" pitchFamily="34" charset="0"/>
                <a:cs typeface="Arial" pitchFamily="34" charset="0"/>
              </a:rPr>
              <a:t>на пречещ компонент</a:t>
            </a:r>
            <a:r>
              <a:rPr lang="en-US" sz="1600" b="0">
                <a:latin typeface="Arial" pitchFamily="34" charset="0"/>
                <a:cs typeface="Arial" pitchFamily="34" charset="0"/>
              </a:rPr>
              <a:t>  - </a:t>
            </a:r>
            <a:r>
              <a:rPr lang="en-US" sz="1600" b="0" i="1">
                <a:latin typeface="Arial" pitchFamily="34" charset="0"/>
                <a:cs typeface="Arial" pitchFamily="34" charset="0"/>
              </a:rPr>
              <a:t>C</a:t>
            </a:r>
            <a:r>
              <a:rPr lang="en-US" sz="1600" b="0" i="1" baseline="-25000">
                <a:latin typeface="Arial" pitchFamily="34" charset="0"/>
                <a:cs typeface="Arial" pitchFamily="34" charset="0"/>
              </a:rPr>
              <a:t>I,a</a:t>
            </a:r>
          </a:p>
        </p:txBody>
      </p:sp>
      <p:sp>
        <p:nvSpPr>
          <p:cNvPr id="4067348" name="Rectangle 20"/>
          <p:cNvSpPr>
            <a:spLocks noChangeArrowheads="1"/>
          </p:cNvSpPr>
          <p:nvPr/>
        </p:nvSpPr>
        <p:spPr bwMode="auto">
          <a:xfrm>
            <a:off x="0" y="3058276"/>
            <a:ext cx="186013" cy="369974"/>
          </a:xfrm>
          <a:prstGeom prst="rect">
            <a:avLst/>
          </a:prstGeom>
          <a:noFill/>
          <a:ln w="9525" algn="ctr">
            <a:noFill/>
            <a:miter lim="800000"/>
            <a:headEnd/>
            <a:tailEnd/>
          </a:ln>
          <a:effectLst/>
        </p:spPr>
        <p:txBody>
          <a:bodyPr wrap="none" lIns="92075" tIns="46038" rIns="92075" bIns="46038" anchor="ctr">
            <a:spAutoFit/>
          </a:bodyPr>
          <a:lstStyle/>
          <a:p>
            <a:endParaRPr lang="en-US"/>
          </a:p>
        </p:txBody>
      </p:sp>
      <p:graphicFrame>
        <p:nvGraphicFramePr>
          <p:cNvPr id="4067349" name="Object 21"/>
          <p:cNvGraphicFramePr>
            <a:graphicFrameLocks noChangeAspect="1"/>
          </p:cNvGraphicFramePr>
          <p:nvPr/>
        </p:nvGraphicFramePr>
        <p:xfrm>
          <a:off x="4089889" y="4049714"/>
          <a:ext cx="2930769" cy="441325"/>
        </p:xfrm>
        <a:graphic>
          <a:graphicData uri="http://schemas.openxmlformats.org/presentationml/2006/ole">
            <p:oleObj spid="_x0000_s16391" name="Equation" r:id="rId9" imgW="1587240" imgH="241200" progId="Equation.3">
              <p:embed/>
            </p:oleObj>
          </a:graphicData>
        </a:graphic>
      </p:graphicFrame>
      <p:sp>
        <p:nvSpPr>
          <p:cNvPr id="4067350" name="Rectangle 22"/>
          <p:cNvSpPr>
            <a:spLocks noChangeArrowheads="1"/>
          </p:cNvSpPr>
          <p:nvPr/>
        </p:nvSpPr>
        <p:spPr bwMode="auto">
          <a:xfrm>
            <a:off x="0" y="3077326"/>
            <a:ext cx="186013" cy="369974"/>
          </a:xfrm>
          <a:prstGeom prst="rect">
            <a:avLst/>
          </a:prstGeom>
          <a:noFill/>
          <a:ln w="9525" algn="ctr">
            <a:noFill/>
            <a:miter lim="800000"/>
            <a:headEnd/>
            <a:tailEnd/>
          </a:ln>
          <a:effectLst/>
        </p:spPr>
        <p:txBody>
          <a:bodyPr wrap="none" lIns="92075" tIns="46038" rIns="92075" bIns="46038" anchor="ctr">
            <a:spAutoFit/>
          </a:bodyPr>
          <a:lstStyle/>
          <a:p>
            <a:endParaRPr lang="en-US"/>
          </a:p>
        </p:txBody>
      </p:sp>
      <p:graphicFrame>
        <p:nvGraphicFramePr>
          <p:cNvPr id="4067351" name="Object 23"/>
          <p:cNvGraphicFramePr>
            <a:graphicFrameLocks noChangeAspect="1"/>
          </p:cNvGraphicFramePr>
          <p:nvPr/>
        </p:nvGraphicFramePr>
        <p:xfrm>
          <a:off x="1547446" y="4957763"/>
          <a:ext cx="7074877" cy="487362"/>
        </p:xfrm>
        <a:graphic>
          <a:graphicData uri="http://schemas.openxmlformats.org/presentationml/2006/ole">
            <p:oleObj spid="_x0000_s16392" name="Equation" r:id="rId10" imgW="3606480" imgH="253800" progId="Equation.3">
              <p:embed/>
            </p:oleObj>
          </a:graphicData>
        </a:graphic>
      </p:graphicFrame>
      <p:sp>
        <p:nvSpPr>
          <p:cNvPr id="4067352" name="Text Box 24"/>
          <p:cNvSpPr txBox="1">
            <a:spLocks noChangeArrowheads="1"/>
          </p:cNvSpPr>
          <p:nvPr/>
        </p:nvSpPr>
        <p:spPr bwMode="auto">
          <a:xfrm>
            <a:off x="323849" y="5661248"/>
            <a:ext cx="7992567" cy="993775"/>
          </a:xfrm>
          <a:prstGeom prst="rect">
            <a:avLst/>
          </a:prstGeom>
          <a:noFill/>
          <a:ln w="9525" algn="ctr">
            <a:noFill/>
            <a:miter lim="800000"/>
            <a:headEnd/>
            <a:tailEnd/>
          </a:ln>
          <a:effectLst/>
        </p:spPr>
        <p:txBody>
          <a:bodyPr/>
          <a:lstStyle/>
          <a:p>
            <a:pPr marL="342900" indent="-342900" algn="l" eaLnBrk="1" hangingPunct="1">
              <a:lnSpc>
                <a:spcPct val="100000"/>
              </a:lnSpc>
              <a:spcBef>
                <a:spcPct val="20000"/>
              </a:spcBef>
            </a:pPr>
            <a:r>
              <a:rPr lang="bg-BG" sz="1600" b="0" smtClean="0">
                <a:latin typeface="Arial" pitchFamily="34" charset="0"/>
                <a:cs typeface="Arial" pitchFamily="34" charset="0"/>
              </a:rPr>
              <a:t>Добавяне </a:t>
            </a:r>
            <a:r>
              <a:rPr lang="bg-BG" sz="1600" b="0">
                <a:latin typeface="Arial" pitchFamily="34" charset="0"/>
                <a:cs typeface="Arial" pitchFamily="34" charset="0"/>
              </a:rPr>
              <a:t>към пробата на градиращи порции пречещ компонент </a:t>
            </a:r>
            <a:r>
              <a:rPr lang="en-US" sz="1600" b="0">
                <a:latin typeface="Arial" pitchFamily="34" charset="0"/>
                <a:cs typeface="Arial" pitchFamily="34" charset="0"/>
              </a:rPr>
              <a:t>- </a:t>
            </a:r>
            <a:r>
              <a:rPr lang="en-US" sz="1600" b="0" i="1">
                <a:latin typeface="Arial" pitchFamily="34" charset="0"/>
                <a:cs typeface="Arial" pitchFamily="34" charset="0"/>
              </a:rPr>
              <a:t>C</a:t>
            </a:r>
            <a:r>
              <a:rPr lang="en-US" sz="1600" b="0" i="1" baseline="-25000">
                <a:latin typeface="Arial" pitchFamily="34" charset="0"/>
                <a:cs typeface="Arial" pitchFamily="34" charset="0"/>
              </a:rPr>
              <a:t>I,a1</a:t>
            </a:r>
            <a:r>
              <a:rPr lang="en-US" sz="1600" b="0" i="1">
                <a:latin typeface="Arial" pitchFamily="34" charset="0"/>
                <a:cs typeface="Arial" pitchFamily="34" charset="0"/>
              </a:rPr>
              <a:t> ;C</a:t>
            </a:r>
            <a:r>
              <a:rPr lang="en-US" sz="1600" b="0" i="1" baseline="-25000">
                <a:latin typeface="Arial" pitchFamily="34" charset="0"/>
                <a:cs typeface="Arial" pitchFamily="34" charset="0"/>
              </a:rPr>
              <a:t>I,a2</a:t>
            </a:r>
            <a:r>
              <a:rPr lang="en-US" sz="1600" b="0" i="1">
                <a:latin typeface="Arial" pitchFamily="34" charset="0"/>
                <a:cs typeface="Arial" pitchFamily="34" charset="0"/>
              </a:rPr>
              <a:t> ;C</a:t>
            </a:r>
            <a:r>
              <a:rPr lang="en-US" sz="1600" b="0" i="1" baseline="-25000">
                <a:latin typeface="Arial" pitchFamily="34" charset="0"/>
                <a:cs typeface="Arial" pitchFamily="34" charset="0"/>
              </a:rPr>
              <a:t>I,a3</a:t>
            </a:r>
          </a:p>
          <a:p>
            <a:pPr marL="342900" indent="-342900" algn="l" eaLnBrk="1" hangingPunct="1">
              <a:lnSpc>
                <a:spcPct val="100000"/>
              </a:lnSpc>
              <a:spcBef>
                <a:spcPct val="20000"/>
              </a:spcBef>
            </a:pPr>
            <a:r>
              <a:rPr lang="bg-BG" sz="1600" b="0">
                <a:latin typeface="Arial" pitchFamily="34" charset="0"/>
                <a:cs typeface="Arial" pitchFamily="34" charset="0"/>
              </a:rPr>
              <a:t>Изчислява</a:t>
            </a:r>
            <a:r>
              <a:rPr lang="en-US" sz="1600" b="0" i="1">
                <a:latin typeface="Arial" pitchFamily="34" charset="0"/>
                <a:cs typeface="Arial" pitchFamily="34" charset="0"/>
              </a:rPr>
              <a:t> </a:t>
            </a:r>
            <a:r>
              <a:rPr lang="en-US" b="0" i="1">
                <a:latin typeface="Arial" pitchFamily="34" charset="0"/>
                <a:cs typeface="Arial" pitchFamily="34" charset="0"/>
              </a:rPr>
              <a:t>b</a:t>
            </a:r>
            <a:r>
              <a:rPr lang="en-US" b="0" i="1" baseline="-25000">
                <a:latin typeface="Arial" pitchFamily="34" charset="0"/>
                <a:cs typeface="Arial" pitchFamily="34" charset="0"/>
              </a:rPr>
              <a:t>I</a:t>
            </a:r>
            <a:r>
              <a:rPr lang="en-US" sz="1600" b="0">
                <a:latin typeface="Arial" pitchFamily="34" charset="0"/>
                <a:cs typeface="Arial" pitchFamily="34" charset="0"/>
              </a:rPr>
              <a:t> </a:t>
            </a:r>
            <a:r>
              <a:rPr lang="bg-BG" sz="1600" b="0">
                <a:latin typeface="Arial" pitchFamily="34" charset="0"/>
                <a:cs typeface="Arial" pitchFamily="34" charset="0"/>
              </a:rPr>
              <a:t>чрез </a:t>
            </a:r>
            <a:r>
              <a:rPr lang="bg-BG" sz="1600" i="1">
                <a:latin typeface="Arial" pitchFamily="34" charset="0"/>
                <a:cs typeface="Arial" pitchFamily="34" charset="0"/>
              </a:rPr>
              <a:t>метода на най-малките квадрати </a:t>
            </a:r>
            <a:r>
              <a:rPr lang="en-US" sz="1600" b="0">
                <a:latin typeface="Arial" pitchFamily="34" charset="0"/>
                <a:cs typeface="Arial" pitchFamily="34" charset="0"/>
              </a:rPr>
              <a:t>(MS EXCEL) </a:t>
            </a:r>
          </a:p>
          <a:p>
            <a:pPr marL="342900" indent="-342900" algn="l" eaLnBrk="1" hangingPunct="1">
              <a:lnSpc>
                <a:spcPct val="100000"/>
              </a:lnSpc>
              <a:spcBef>
                <a:spcPct val="20000"/>
              </a:spcBef>
            </a:pPr>
            <a:endParaRPr lang="en-US" sz="1600" b="0">
              <a:latin typeface="Arial" pitchFamily="34" charset="0"/>
              <a:cs typeface="Arial" pitchFamily="34" charset="0"/>
            </a:endParaRPr>
          </a:p>
        </p:txBody>
      </p:sp>
      <p:sp>
        <p:nvSpPr>
          <p:cNvPr id="4067353" name="AutoShape 25"/>
          <p:cNvSpPr>
            <a:spLocks noChangeArrowheads="1"/>
          </p:cNvSpPr>
          <p:nvPr/>
        </p:nvSpPr>
        <p:spPr bwMode="auto">
          <a:xfrm>
            <a:off x="5580185" y="2421034"/>
            <a:ext cx="369507" cy="437958"/>
          </a:xfrm>
          <a:prstGeom prst="downArrow">
            <a:avLst>
              <a:gd name="adj1" fmla="val 50000"/>
              <a:gd name="adj2" fmla="val 37245"/>
            </a:avLst>
          </a:prstGeom>
          <a:noFill/>
          <a:ln w="9525" algn="ctr">
            <a:solidFill>
              <a:schemeClr val="hlink"/>
            </a:solidFill>
            <a:miter lim="800000"/>
            <a:headEnd/>
            <a:tailEnd/>
          </a:ln>
          <a:effectLst/>
        </p:spPr>
        <p:txBody>
          <a:bodyPr wrap="none" lIns="92075" tIns="46038" rIns="92075" bIns="46038" anchor="ctr">
            <a:spAutoFit/>
          </a:bodyPr>
          <a:lstStyle/>
          <a:p>
            <a:endParaRPr lang="en-US"/>
          </a:p>
        </p:txBody>
      </p:sp>
      <p:sp>
        <p:nvSpPr>
          <p:cNvPr id="4067354" name="AutoShape 26"/>
          <p:cNvSpPr>
            <a:spLocks noChangeArrowheads="1"/>
          </p:cNvSpPr>
          <p:nvPr/>
        </p:nvSpPr>
        <p:spPr bwMode="auto">
          <a:xfrm>
            <a:off x="5580185" y="3600546"/>
            <a:ext cx="369507" cy="437958"/>
          </a:xfrm>
          <a:prstGeom prst="downArrow">
            <a:avLst>
              <a:gd name="adj1" fmla="val 50000"/>
              <a:gd name="adj2" fmla="val 37245"/>
            </a:avLst>
          </a:prstGeom>
          <a:noFill/>
          <a:ln w="9525" algn="ctr">
            <a:solidFill>
              <a:schemeClr val="hlink"/>
            </a:solidFill>
            <a:miter lim="800000"/>
            <a:headEnd/>
            <a:tailEnd/>
          </a:ln>
          <a:effectLst/>
        </p:spPr>
        <p:txBody>
          <a:bodyPr wrap="none" lIns="92075" tIns="46038" rIns="92075" bIns="46038" anchor="ctr">
            <a:spAutoFit/>
          </a:bodyPr>
          <a:lstStyle/>
          <a:p>
            <a:endParaRPr lang="en-US"/>
          </a:p>
        </p:txBody>
      </p:sp>
      <p:sp>
        <p:nvSpPr>
          <p:cNvPr id="27" name="Rectangle 4"/>
          <p:cNvSpPr>
            <a:spLocks noChangeArrowheads="1"/>
          </p:cNvSpPr>
          <p:nvPr/>
        </p:nvSpPr>
        <p:spPr bwMode="auto">
          <a:xfrm>
            <a:off x="1043608" y="4293096"/>
            <a:ext cx="186013" cy="144000"/>
          </a:xfrm>
          <a:prstGeom prst="rect">
            <a:avLst/>
          </a:prstGeom>
          <a:solidFill>
            <a:srgbClr val="008000">
              <a:alpha val="62000"/>
            </a:srgbClr>
          </a:solidFill>
          <a:ln w="9525" algn="ctr">
            <a:solidFill>
              <a:srgbClr val="000099"/>
            </a:solidFill>
            <a:miter lim="800000"/>
            <a:headEnd/>
            <a:tailEnd/>
          </a:ln>
          <a:effectLst/>
        </p:spPr>
        <p:txBody>
          <a:bodyPr wrap="none" lIns="92075" tIns="46038" rIns="92075" bIns="46038" anchor="ctr">
            <a:spAutoFit/>
          </a:bodyPr>
          <a:lstStyle/>
          <a:p>
            <a:endParaRPr lang="en-US"/>
          </a:p>
        </p:txBody>
      </p:sp>
      <p:sp>
        <p:nvSpPr>
          <p:cNvPr id="28" name="Rectangle 4"/>
          <p:cNvSpPr>
            <a:spLocks noChangeArrowheads="1"/>
          </p:cNvSpPr>
          <p:nvPr/>
        </p:nvSpPr>
        <p:spPr bwMode="auto">
          <a:xfrm>
            <a:off x="1043608" y="4149080"/>
            <a:ext cx="186013" cy="144000"/>
          </a:xfrm>
          <a:prstGeom prst="rect">
            <a:avLst/>
          </a:prstGeom>
          <a:solidFill>
            <a:srgbClr val="008000">
              <a:alpha val="62000"/>
            </a:srgbClr>
          </a:solidFill>
          <a:ln w="9525" algn="ctr">
            <a:solidFill>
              <a:srgbClr val="000099"/>
            </a:solidFill>
            <a:miter lim="800000"/>
            <a:headEnd/>
            <a:tailEnd/>
          </a:ln>
          <a:effectLst/>
        </p:spPr>
        <p:txBody>
          <a:bodyPr wrap="none" lIns="92075" tIns="46038" rIns="92075" bIns="46038" anchor="ctr">
            <a:sp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673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673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673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673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0673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0673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06734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06734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06734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06735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06734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06735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06734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06735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0673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7332" grpId="0" animBg="1"/>
      <p:bldP spid="4067334" grpId="0" animBg="1"/>
      <p:bldP spid="4067335" grpId="0"/>
      <p:bldP spid="4067337" grpId="0" animBg="1"/>
      <p:bldP spid="4067344" grpId="0" animBg="1"/>
      <p:bldP spid="4067347" grpId="0"/>
      <p:bldP spid="4067352" grpId="0"/>
      <p:bldP spid="4067353" grpId="0" animBg="1"/>
      <p:bldP spid="4067354" grpId="0" animBg="1"/>
      <p:bldP spid="27" grpId="0" animBg="1"/>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9378" name="Rectangle 2"/>
          <p:cNvSpPr>
            <a:spLocks noGrp="1" noChangeArrowheads="1"/>
          </p:cNvSpPr>
          <p:nvPr>
            <p:ph type="title"/>
          </p:nvPr>
        </p:nvSpPr>
        <p:spPr/>
        <p:txBody>
          <a:bodyPr/>
          <a:lstStyle/>
          <a:p>
            <a:r>
              <a:rPr lang="bg-BG" dirty="0" smtClean="0"/>
              <a:t>Статистически изчисления чрез</a:t>
            </a:r>
            <a:r>
              <a:rPr lang="en-US" dirty="0" smtClean="0"/>
              <a:t> ECXEL</a:t>
            </a:r>
            <a:endParaRPr lang="en-US" dirty="0"/>
          </a:p>
        </p:txBody>
      </p:sp>
      <p:graphicFrame>
        <p:nvGraphicFramePr>
          <p:cNvPr id="4069379" name="Object 3"/>
          <p:cNvGraphicFramePr>
            <a:graphicFrameLocks noChangeAspect="1"/>
          </p:cNvGraphicFramePr>
          <p:nvPr/>
        </p:nvGraphicFramePr>
        <p:xfrm>
          <a:off x="826477" y="1052514"/>
          <a:ext cx="3456843" cy="1736725"/>
        </p:xfrm>
        <a:graphic>
          <a:graphicData uri="http://schemas.openxmlformats.org/presentationml/2006/ole">
            <p:oleObj spid="_x0000_s17410" name="Bitmap Image" r:id="rId3" imgW="3734321" imgH="1876190" progId="PBrush">
              <p:embed/>
            </p:oleObj>
          </a:graphicData>
        </a:graphic>
      </p:graphicFrame>
      <p:pic>
        <p:nvPicPr>
          <p:cNvPr id="4069380" name="Picture 4"/>
          <p:cNvPicPr>
            <a:picLocks noChangeAspect="1" noChangeArrowheads="1"/>
          </p:cNvPicPr>
          <p:nvPr/>
        </p:nvPicPr>
        <p:blipFill>
          <a:blip r:embed="rId4" cstate="print"/>
          <a:srcRect/>
          <a:stretch>
            <a:fillRect/>
          </a:stretch>
        </p:blipFill>
        <p:spPr bwMode="auto">
          <a:xfrm>
            <a:off x="4572000" y="1989138"/>
            <a:ext cx="4321420" cy="2216150"/>
          </a:xfrm>
          <a:prstGeom prst="rect">
            <a:avLst/>
          </a:prstGeom>
          <a:noFill/>
          <a:ln w="9525" algn="ctr">
            <a:noFill/>
            <a:miter lim="800000"/>
            <a:headEnd/>
            <a:tailEnd/>
          </a:ln>
          <a:effectLst/>
        </p:spPr>
      </p:pic>
      <p:pic>
        <p:nvPicPr>
          <p:cNvPr id="4069381" name="Picture 5"/>
          <p:cNvPicPr>
            <a:picLocks noChangeAspect="1" noChangeArrowheads="1"/>
          </p:cNvPicPr>
          <p:nvPr/>
        </p:nvPicPr>
        <p:blipFill>
          <a:blip r:embed="rId5" cstate="print"/>
          <a:srcRect/>
          <a:stretch>
            <a:fillRect/>
          </a:stretch>
        </p:blipFill>
        <p:spPr bwMode="auto">
          <a:xfrm>
            <a:off x="1116623" y="3024188"/>
            <a:ext cx="6119446" cy="3644900"/>
          </a:xfrm>
          <a:prstGeom prst="rect">
            <a:avLst/>
          </a:prstGeom>
          <a:noFill/>
          <a:ln w="9525" algn="ctr">
            <a:noFill/>
            <a:miter lim="800000"/>
            <a:headEnd/>
            <a:tailEnd/>
          </a:ln>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0402" name="Rectangle 2"/>
          <p:cNvSpPr>
            <a:spLocks noGrp="1" noChangeArrowheads="1"/>
          </p:cNvSpPr>
          <p:nvPr>
            <p:ph type="title"/>
          </p:nvPr>
        </p:nvSpPr>
        <p:spPr/>
        <p:txBody>
          <a:bodyPr/>
          <a:lstStyle/>
          <a:p>
            <a:pPr algn="r"/>
            <a:r>
              <a:rPr lang="bg-BG"/>
              <a:t>Коригирани сигнали за </a:t>
            </a:r>
            <a:r>
              <a:rPr lang="en-US"/>
              <a:t>Rh </a:t>
            </a:r>
            <a:r>
              <a:rPr lang="bg-BG"/>
              <a:t>в </a:t>
            </a:r>
            <a:r>
              <a:rPr lang="en-US"/>
              <a:t>QuaNas </a:t>
            </a:r>
          </a:p>
        </p:txBody>
      </p:sp>
      <p:pic>
        <p:nvPicPr>
          <p:cNvPr id="4070403" name="Picture 3"/>
          <p:cNvPicPr>
            <a:picLocks noChangeAspect="1" noChangeArrowheads="1"/>
          </p:cNvPicPr>
          <p:nvPr/>
        </p:nvPicPr>
        <p:blipFill>
          <a:blip r:embed="rId3" cstate="print"/>
          <a:srcRect/>
          <a:stretch>
            <a:fillRect/>
          </a:stretch>
        </p:blipFill>
        <p:spPr bwMode="auto">
          <a:xfrm>
            <a:off x="227136" y="1196976"/>
            <a:ext cx="8953500" cy="2606675"/>
          </a:xfrm>
          <a:prstGeom prst="rect">
            <a:avLst/>
          </a:prstGeom>
          <a:solidFill>
            <a:srgbClr val="FFFFFF"/>
          </a:solidFill>
          <a:ln w="9525" algn="ctr">
            <a:noFill/>
            <a:miter lim="800000"/>
            <a:headEnd/>
            <a:tailEnd/>
          </a:ln>
          <a:effectLst/>
        </p:spPr>
      </p:pic>
      <p:pic>
        <p:nvPicPr>
          <p:cNvPr id="4070404" name="Picture 4"/>
          <p:cNvPicPr>
            <a:picLocks noChangeAspect="1" noChangeArrowheads="1"/>
          </p:cNvPicPr>
          <p:nvPr/>
        </p:nvPicPr>
        <p:blipFill>
          <a:blip r:embed="rId4" cstate="print"/>
          <a:srcRect/>
          <a:stretch>
            <a:fillRect/>
          </a:stretch>
        </p:blipFill>
        <p:spPr bwMode="auto">
          <a:xfrm>
            <a:off x="1525466" y="3990976"/>
            <a:ext cx="7439757" cy="2606675"/>
          </a:xfrm>
          <a:prstGeom prst="rect">
            <a:avLst/>
          </a:prstGeom>
          <a:noFill/>
          <a:ln w="9525" algn="ctr">
            <a:noFill/>
            <a:miter lim="800000"/>
            <a:headEnd/>
            <a:tailEnd/>
          </a:ln>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1067</TotalTime>
  <Words>656</Words>
  <Application>Microsoft Office PowerPoint</Application>
  <PresentationFormat>On-screen Show (4:3)</PresentationFormat>
  <Paragraphs>101</Paragraphs>
  <Slides>22</Slides>
  <Notes>4</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22</vt:i4>
      </vt:variant>
    </vt:vector>
  </HeadingPairs>
  <TitlesOfParts>
    <vt:vector size="25" baseType="lpstr">
      <vt:lpstr>Office Theme</vt:lpstr>
      <vt:lpstr>Equation</vt:lpstr>
      <vt:lpstr>Bitmap Image</vt:lpstr>
      <vt:lpstr>МЕТРОЛОГИЯТА  в академичната дейност на Химическия Факултет  на  Пловдивския Университет   “П. Хилендарски” </vt:lpstr>
      <vt:lpstr>Slide 2</vt:lpstr>
      <vt:lpstr>Slide 3</vt:lpstr>
      <vt:lpstr>МОДЕЛНО УРАВНЕНИЕ И БЮДЖЕТ НА НЕОПРЕДЕЛЕНОСТТА  при FAAS анализ на бижутерско злато</vt:lpstr>
      <vt:lpstr>Проф. Рахила Борисова</vt:lpstr>
      <vt:lpstr>Slide 6</vt:lpstr>
      <vt:lpstr>КОРЕКЦИИ НА ПРЕЧЕНЕ</vt:lpstr>
      <vt:lpstr>Статистически изчисления чрез ECXEL</vt:lpstr>
      <vt:lpstr>Коригирани сигнали за Rh в QuaNas </vt:lpstr>
      <vt:lpstr>ЕКСТРАКЦИОНЕН –  аналитичен процес</vt:lpstr>
      <vt:lpstr>Slide 11</vt:lpstr>
      <vt:lpstr>Slide 12</vt:lpstr>
      <vt:lpstr>Slide 13</vt:lpstr>
      <vt:lpstr>Slide 14</vt:lpstr>
      <vt:lpstr>ОБУЧЕНИЕ ПО МЕТРОЛОГИЯ  </vt:lpstr>
      <vt:lpstr>Slide 16</vt:lpstr>
      <vt:lpstr>Slide 17</vt:lpstr>
      <vt:lpstr>Slide 18</vt:lpstr>
      <vt:lpstr>Slide 19</vt:lpstr>
      <vt:lpstr>Slide 20</vt:lpstr>
      <vt:lpstr>Slide 21</vt:lpstr>
      <vt:lpstr>Slide 22</vt:lpstr>
    </vt:vector>
  </TitlesOfParts>
  <Company>University of Plovdiv</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Veselin Kmetov</dc:creator>
  <cp:lastModifiedBy>Veselin Kmetov</cp:lastModifiedBy>
  <cp:revision>83</cp:revision>
  <dcterms:created xsi:type="dcterms:W3CDTF">2011-06-16T10:08:23Z</dcterms:created>
  <dcterms:modified xsi:type="dcterms:W3CDTF">2011-06-19T17:31:47Z</dcterms:modified>
</cp:coreProperties>
</file>