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Default Extension="doc" ContentType="application/msword"/>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quickStyle9.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3"/>
  </p:notesMasterIdLst>
  <p:handoutMasterIdLst>
    <p:handoutMasterId r:id="rId24"/>
  </p:handoutMasterIdLst>
  <p:sldIdLst>
    <p:sldId id="256" r:id="rId2"/>
    <p:sldId id="350" r:id="rId3"/>
    <p:sldId id="317" r:id="rId4"/>
    <p:sldId id="385" r:id="rId5"/>
    <p:sldId id="370" r:id="rId6"/>
    <p:sldId id="369" r:id="rId7"/>
    <p:sldId id="371" r:id="rId8"/>
    <p:sldId id="368" r:id="rId9"/>
    <p:sldId id="375" r:id="rId10"/>
    <p:sldId id="374" r:id="rId11"/>
    <p:sldId id="376" r:id="rId12"/>
    <p:sldId id="381" r:id="rId13"/>
    <p:sldId id="383" r:id="rId14"/>
    <p:sldId id="379" r:id="rId15"/>
    <p:sldId id="386" r:id="rId16"/>
    <p:sldId id="365" r:id="rId17"/>
    <p:sldId id="384" r:id="rId18"/>
    <p:sldId id="389" r:id="rId19"/>
    <p:sldId id="387" r:id="rId20"/>
    <p:sldId id="390" r:id="rId21"/>
    <p:sldId id="391" r:id="rId22"/>
  </p:sldIdLst>
  <p:sldSz cx="9144000" cy="6858000" type="screen4x3"/>
  <p:notesSz cx="9926638" cy="6781800"/>
  <p:defaultTextStyle>
    <a:defPPr>
      <a:defRPr lang="en-GB"/>
    </a:defPPr>
    <a:lvl1pPr algn="l" rtl="0" eaLnBrk="0" fontAlgn="base" hangingPunct="0">
      <a:spcBef>
        <a:spcPct val="50000"/>
      </a:spcBef>
      <a:spcAft>
        <a:spcPct val="0"/>
      </a:spcAft>
      <a:defRPr sz="2400" kern="1200">
        <a:solidFill>
          <a:schemeClr val="tx1"/>
        </a:solidFill>
        <a:latin typeface="Arial" charset="0"/>
        <a:ea typeface="+mn-ea"/>
        <a:cs typeface="+mn-cs"/>
      </a:defRPr>
    </a:lvl1pPr>
    <a:lvl2pPr marL="457200" algn="l" rtl="0" eaLnBrk="0" fontAlgn="base" hangingPunct="0">
      <a:spcBef>
        <a:spcPct val="50000"/>
      </a:spcBef>
      <a:spcAft>
        <a:spcPct val="0"/>
      </a:spcAft>
      <a:defRPr sz="2400" kern="1200">
        <a:solidFill>
          <a:schemeClr val="tx1"/>
        </a:solidFill>
        <a:latin typeface="Arial" charset="0"/>
        <a:ea typeface="+mn-ea"/>
        <a:cs typeface="+mn-cs"/>
      </a:defRPr>
    </a:lvl2pPr>
    <a:lvl3pPr marL="914400" algn="l" rtl="0" eaLnBrk="0" fontAlgn="base" hangingPunct="0">
      <a:spcBef>
        <a:spcPct val="50000"/>
      </a:spcBef>
      <a:spcAft>
        <a:spcPct val="0"/>
      </a:spcAft>
      <a:defRPr sz="2400" kern="1200">
        <a:solidFill>
          <a:schemeClr val="tx1"/>
        </a:solidFill>
        <a:latin typeface="Arial" charset="0"/>
        <a:ea typeface="+mn-ea"/>
        <a:cs typeface="+mn-cs"/>
      </a:defRPr>
    </a:lvl3pPr>
    <a:lvl4pPr marL="1371600" algn="l" rtl="0" eaLnBrk="0" fontAlgn="base" hangingPunct="0">
      <a:spcBef>
        <a:spcPct val="50000"/>
      </a:spcBef>
      <a:spcAft>
        <a:spcPct val="0"/>
      </a:spcAft>
      <a:defRPr sz="2400" kern="1200">
        <a:solidFill>
          <a:schemeClr val="tx1"/>
        </a:solidFill>
        <a:latin typeface="Arial" charset="0"/>
        <a:ea typeface="+mn-ea"/>
        <a:cs typeface="+mn-cs"/>
      </a:defRPr>
    </a:lvl4pPr>
    <a:lvl5pPr marL="1828800" algn="l" rtl="0" eaLnBrk="0" fontAlgn="base" hangingPunct="0">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8B43D"/>
    <a:srgbClr val="339966"/>
    <a:srgbClr val="339933"/>
    <a:srgbClr val="003399"/>
    <a:srgbClr val="6699FF"/>
    <a:srgbClr val="66FFFF"/>
    <a:srgbClr val="FFFF66"/>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11" autoAdjust="0"/>
    <p:restoredTop sz="73613" autoAdjust="0"/>
  </p:normalViewPr>
  <p:slideViewPr>
    <p:cSldViewPr snapToObjects="1">
      <p:cViewPr>
        <p:scale>
          <a:sx n="66" d="100"/>
          <a:sy n="66" d="100"/>
        </p:scale>
        <p:origin x="-444" y="444"/>
      </p:cViewPr>
      <p:guideLst>
        <p:guide orient="horz" pos="2387"/>
        <p:guide pos="292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Objects="1">
      <p:cViewPr varScale="1">
        <p:scale>
          <a:sx n="54" d="100"/>
          <a:sy n="54" d="100"/>
        </p:scale>
        <p:origin x="-1704" y="-78"/>
      </p:cViewPr>
      <p:guideLst>
        <p:guide orient="horz" pos="2136"/>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C8944-3C6B-41FE-B5C4-E9ADD9726052}"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US"/>
        </a:p>
      </dgm:t>
    </dgm:pt>
    <dgm:pt modelId="{9424FD10-752E-465F-9871-C25293CA58C3}">
      <dgm:prSet phldrT="[Text]"/>
      <dgm:spPr>
        <a:solidFill>
          <a:schemeClr val="bg2">
            <a:lumMod val="75000"/>
          </a:schemeClr>
        </a:solidFill>
      </dgm:spPr>
      <dgm:t>
        <a:bodyPr/>
        <a:lstStyle/>
        <a:p>
          <a:r>
            <a:rPr lang="en-US" b="1" dirty="0" smtClean="0">
              <a:effectLst>
                <a:outerShdw blurRad="38100" dist="38100" dir="2700000" algn="tl">
                  <a:srgbClr val="000000">
                    <a:alpha val="43137"/>
                  </a:srgbClr>
                </a:outerShdw>
              </a:effectLst>
            </a:rPr>
            <a:t>PU</a:t>
          </a:r>
          <a:endParaRPr lang="en-US" b="1" dirty="0">
            <a:effectLst>
              <a:outerShdw blurRad="38100" dist="38100" dir="2700000" algn="tl">
                <a:srgbClr val="000000">
                  <a:alpha val="43137"/>
                </a:srgbClr>
              </a:outerShdw>
            </a:effectLst>
          </a:endParaRPr>
        </a:p>
      </dgm:t>
    </dgm:pt>
    <dgm:pt modelId="{1EFB9F2C-7F9A-4422-97A8-167B61358EBD}" type="parTrans" cxnId="{D76B9C82-260F-4659-B998-7ADEAD5F2B7B}">
      <dgm:prSet/>
      <dgm:spPr/>
      <dgm:t>
        <a:bodyPr/>
        <a:lstStyle/>
        <a:p>
          <a:endParaRPr lang="en-US"/>
        </a:p>
      </dgm:t>
    </dgm:pt>
    <dgm:pt modelId="{D3451944-F63D-4C81-92BC-FDE99CDACC78}" type="sibTrans" cxnId="{D76B9C82-260F-4659-B998-7ADEAD5F2B7B}">
      <dgm:prSet/>
      <dgm:spPr/>
      <dgm:t>
        <a:bodyPr/>
        <a:lstStyle/>
        <a:p>
          <a:endParaRPr lang="en-US"/>
        </a:p>
      </dgm:t>
    </dgm:pt>
    <dgm:pt modelId="{B2C9EC88-E9EE-4806-8C0A-B95E8919966A}">
      <dgm:prSet phldrT="[Text]"/>
      <dgm:spPr>
        <a:solidFill>
          <a:schemeClr val="bg2">
            <a:lumMod val="75000"/>
          </a:schemeClr>
        </a:solidFill>
      </dgm:spPr>
      <dgm:t>
        <a:bodyPr/>
        <a:lstStyle/>
        <a:p>
          <a:r>
            <a:rPr lang="en-US" dirty="0" smtClean="0"/>
            <a:t>AU</a:t>
          </a:r>
          <a:endParaRPr lang="en-US" dirty="0"/>
        </a:p>
      </dgm:t>
    </dgm:pt>
    <dgm:pt modelId="{D131746E-25E5-416A-9881-3177EBBA8FAB}" type="parTrans" cxnId="{89B80693-4F94-424D-A9B8-E078248D653A}">
      <dgm:prSet/>
      <dgm:spPr/>
      <dgm:t>
        <a:bodyPr/>
        <a:lstStyle/>
        <a:p>
          <a:endParaRPr lang="en-US"/>
        </a:p>
      </dgm:t>
    </dgm:pt>
    <dgm:pt modelId="{EB8A3032-F0CE-4EE4-B255-09260005934E}" type="sibTrans" cxnId="{89B80693-4F94-424D-A9B8-E078248D653A}">
      <dgm:prSet/>
      <dgm:spPr/>
      <dgm:t>
        <a:bodyPr/>
        <a:lstStyle/>
        <a:p>
          <a:endParaRPr lang="en-US"/>
        </a:p>
      </dgm:t>
    </dgm:pt>
    <dgm:pt modelId="{65F522B7-ABA5-41C1-BCDA-BB2B46FD8378}">
      <dgm:prSet phldrT="[Text]"/>
      <dgm:spPr>
        <a:solidFill>
          <a:schemeClr val="bg2">
            <a:lumMod val="75000"/>
          </a:schemeClr>
        </a:solidFill>
      </dgm:spPr>
      <dgm:t>
        <a:bodyPr/>
        <a:lstStyle/>
        <a:p>
          <a:r>
            <a:rPr lang="en-US" dirty="0" smtClean="0"/>
            <a:t>SU</a:t>
          </a:r>
          <a:endParaRPr lang="en-US" dirty="0"/>
        </a:p>
      </dgm:t>
    </dgm:pt>
    <dgm:pt modelId="{06A59DB1-5267-4BCF-982C-B64EF21CF305}" type="parTrans" cxnId="{FA88562C-F279-40C1-802D-7BC7EF51E6E6}">
      <dgm:prSet/>
      <dgm:spPr/>
      <dgm:t>
        <a:bodyPr/>
        <a:lstStyle/>
        <a:p>
          <a:endParaRPr lang="en-US"/>
        </a:p>
      </dgm:t>
    </dgm:pt>
    <dgm:pt modelId="{64FC9EA5-1186-43A8-9692-A698F6A65B9E}" type="sibTrans" cxnId="{FA88562C-F279-40C1-802D-7BC7EF51E6E6}">
      <dgm:prSet/>
      <dgm:spPr/>
      <dgm:t>
        <a:bodyPr/>
        <a:lstStyle/>
        <a:p>
          <a:endParaRPr lang="en-US"/>
        </a:p>
      </dgm:t>
    </dgm:pt>
    <dgm:pt modelId="{8D946C34-72A0-42DD-94EB-0E2FE8C2C8FF}">
      <dgm:prSet phldrT="[Text]"/>
      <dgm:spPr>
        <a:solidFill>
          <a:schemeClr val="bg2">
            <a:lumMod val="75000"/>
          </a:schemeClr>
        </a:solidFill>
      </dgm:spPr>
      <dgm:t>
        <a:bodyPr/>
        <a:lstStyle/>
        <a:p>
          <a:r>
            <a:rPr lang="en-US" dirty="0" smtClean="0"/>
            <a:t>UFT</a:t>
          </a:r>
          <a:endParaRPr lang="en-US" dirty="0"/>
        </a:p>
      </dgm:t>
    </dgm:pt>
    <dgm:pt modelId="{317E564D-0597-40DF-A3C2-6339AF3C1EFF}" type="parTrans" cxnId="{974BA511-3294-43A5-8F3B-5D05DE2977C3}">
      <dgm:prSet/>
      <dgm:spPr/>
      <dgm:t>
        <a:bodyPr/>
        <a:lstStyle/>
        <a:p>
          <a:endParaRPr lang="en-US"/>
        </a:p>
      </dgm:t>
    </dgm:pt>
    <dgm:pt modelId="{B3F8DFC9-88ED-4E56-A081-BCCA9357923D}" type="sibTrans" cxnId="{974BA511-3294-43A5-8F3B-5D05DE2977C3}">
      <dgm:prSet/>
      <dgm:spPr/>
      <dgm:t>
        <a:bodyPr/>
        <a:lstStyle/>
        <a:p>
          <a:endParaRPr lang="en-US"/>
        </a:p>
      </dgm:t>
    </dgm:pt>
    <dgm:pt modelId="{A13E42D5-4269-4398-9ECB-0D8B88497FD2}" type="pres">
      <dgm:prSet presAssocID="{33DC8944-3C6B-41FE-B5C4-E9ADD9726052}" presName="cycle" presStyleCnt="0">
        <dgm:presLayoutVars>
          <dgm:chMax val="1"/>
          <dgm:dir/>
          <dgm:animLvl val="ctr"/>
          <dgm:resizeHandles val="exact"/>
        </dgm:presLayoutVars>
      </dgm:prSet>
      <dgm:spPr/>
      <dgm:t>
        <a:bodyPr/>
        <a:lstStyle/>
        <a:p>
          <a:endParaRPr lang="en-US"/>
        </a:p>
      </dgm:t>
    </dgm:pt>
    <dgm:pt modelId="{A78BC3B5-9C28-4AC8-8FCE-7E28808046D9}" type="pres">
      <dgm:prSet presAssocID="{9424FD10-752E-465F-9871-C25293CA58C3}" presName="centerShape" presStyleLbl="node0" presStyleIdx="0" presStyleCnt="1"/>
      <dgm:spPr/>
      <dgm:t>
        <a:bodyPr/>
        <a:lstStyle/>
        <a:p>
          <a:endParaRPr lang="en-US"/>
        </a:p>
      </dgm:t>
    </dgm:pt>
    <dgm:pt modelId="{7BAC864C-68A3-43FA-AF58-1D459C750459}" type="pres">
      <dgm:prSet presAssocID="{D131746E-25E5-416A-9881-3177EBBA8FAB}" presName="parTrans" presStyleLbl="bgSibTrans2D1" presStyleIdx="0" presStyleCnt="3"/>
      <dgm:spPr/>
      <dgm:t>
        <a:bodyPr/>
        <a:lstStyle/>
        <a:p>
          <a:endParaRPr lang="en-US"/>
        </a:p>
      </dgm:t>
    </dgm:pt>
    <dgm:pt modelId="{9446ED4E-735D-4C40-A468-12C8B3983608}" type="pres">
      <dgm:prSet presAssocID="{B2C9EC88-E9EE-4806-8C0A-B95E8919966A}" presName="node" presStyleLbl="node1" presStyleIdx="0" presStyleCnt="3">
        <dgm:presLayoutVars>
          <dgm:bulletEnabled val="1"/>
        </dgm:presLayoutVars>
      </dgm:prSet>
      <dgm:spPr/>
      <dgm:t>
        <a:bodyPr/>
        <a:lstStyle/>
        <a:p>
          <a:endParaRPr lang="en-US"/>
        </a:p>
      </dgm:t>
    </dgm:pt>
    <dgm:pt modelId="{930CAEE0-7524-4BFF-A26D-271C261DAB5F}" type="pres">
      <dgm:prSet presAssocID="{06A59DB1-5267-4BCF-982C-B64EF21CF305}" presName="parTrans" presStyleLbl="bgSibTrans2D1" presStyleIdx="1" presStyleCnt="3"/>
      <dgm:spPr/>
      <dgm:t>
        <a:bodyPr/>
        <a:lstStyle/>
        <a:p>
          <a:endParaRPr lang="en-US"/>
        </a:p>
      </dgm:t>
    </dgm:pt>
    <dgm:pt modelId="{63E0AEC2-ED34-4F9A-8DCA-4BD60F61C905}" type="pres">
      <dgm:prSet presAssocID="{65F522B7-ABA5-41C1-BCDA-BB2B46FD8378}" presName="node" presStyleLbl="node1" presStyleIdx="1" presStyleCnt="3">
        <dgm:presLayoutVars>
          <dgm:bulletEnabled val="1"/>
        </dgm:presLayoutVars>
      </dgm:prSet>
      <dgm:spPr/>
      <dgm:t>
        <a:bodyPr/>
        <a:lstStyle/>
        <a:p>
          <a:endParaRPr lang="en-US"/>
        </a:p>
      </dgm:t>
    </dgm:pt>
    <dgm:pt modelId="{D55E2341-8952-4B6C-B135-F977977DC5D2}" type="pres">
      <dgm:prSet presAssocID="{317E564D-0597-40DF-A3C2-6339AF3C1EFF}" presName="parTrans" presStyleLbl="bgSibTrans2D1" presStyleIdx="2" presStyleCnt="3"/>
      <dgm:spPr/>
      <dgm:t>
        <a:bodyPr/>
        <a:lstStyle/>
        <a:p>
          <a:endParaRPr lang="en-US"/>
        </a:p>
      </dgm:t>
    </dgm:pt>
    <dgm:pt modelId="{0CD6EC60-8541-4BF8-81C4-C80B90AFFD13}" type="pres">
      <dgm:prSet presAssocID="{8D946C34-72A0-42DD-94EB-0E2FE8C2C8FF}" presName="node" presStyleLbl="node1" presStyleIdx="2" presStyleCnt="3">
        <dgm:presLayoutVars>
          <dgm:bulletEnabled val="1"/>
        </dgm:presLayoutVars>
      </dgm:prSet>
      <dgm:spPr/>
      <dgm:t>
        <a:bodyPr/>
        <a:lstStyle/>
        <a:p>
          <a:endParaRPr lang="en-US"/>
        </a:p>
      </dgm:t>
    </dgm:pt>
  </dgm:ptLst>
  <dgm:cxnLst>
    <dgm:cxn modelId="{89B80693-4F94-424D-A9B8-E078248D653A}" srcId="{9424FD10-752E-465F-9871-C25293CA58C3}" destId="{B2C9EC88-E9EE-4806-8C0A-B95E8919966A}" srcOrd="0" destOrd="0" parTransId="{D131746E-25E5-416A-9881-3177EBBA8FAB}" sibTransId="{EB8A3032-F0CE-4EE4-B255-09260005934E}"/>
    <dgm:cxn modelId="{F8BFC077-6754-4CB6-A74D-F9464A20EDD9}" type="presOf" srcId="{65F522B7-ABA5-41C1-BCDA-BB2B46FD8378}" destId="{63E0AEC2-ED34-4F9A-8DCA-4BD60F61C905}" srcOrd="0" destOrd="0" presId="urn:microsoft.com/office/officeart/2005/8/layout/radial4"/>
    <dgm:cxn modelId="{D76B9C82-260F-4659-B998-7ADEAD5F2B7B}" srcId="{33DC8944-3C6B-41FE-B5C4-E9ADD9726052}" destId="{9424FD10-752E-465F-9871-C25293CA58C3}" srcOrd="0" destOrd="0" parTransId="{1EFB9F2C-7F9A-4422-97A8-167B61358EBD}" sibTransId="{D3451944-F63D-4C81-92BC-FDE99CDACC78}"/>
    <dgm:cxn modelId="{2149AE06-E36A-4E0C-AA7B-902B45D9C217}" type="presOf" srcId="{D131746E-25E5-416A-9881-3177EBBA8FAB}" destId="{7BAC864C-68A3-43FA-AF58-1D459C750459}" srcOrd="0" destOrd="0" presId="urn:microsoft.com/office/officeart/2005/8/layout/radial4"/>
    <dgm:cxn modelId="{74523787-749B-4082-8A82-EE5C34830618}" type="presOf" srcId="{317E564D-0597-40DF-A3C2-6339AF3C1EFF}" destId="{D55E2341-8952-4B6C-B135-F977977DC5D2}" srcOrd="0" destOrd="0" presId="urn:microsoft.com/office/officeart/2005/8/layout/radial4"/>
    <dgm:cxn modelId="{1AB12D9A-0FCF-45F0-8416-01C6BBDAE200}" type="presOf" srcId="{06A59DB1-5267-4BCF-982C-B64EF21CF305}" destId="{930CAEE0-7524-4BFF-A26D-271C261DAB5F}" srcOrd="0" destOrd="0" presId="urn:microsoft.com/office/officeart/2005/8/layout/radial4"/>
    <dgm:cxn modelId="{B46B37A3-5525-4F64-84C9-7B2770436845}" type="presOf" srcId="{B2C9EC88-E9EE-4806-8C0A-B95E8919966A}" destId="{9446ED4E-735D-4C40-A468-12C8B3983608}" srcOrd="0" destOrd="0" presId="urn:microsoft.com/office/officeart/2005/8/layout/radial4"/>
    <dgm:cxn modelId="{1EEA82B4-39CE-42D9-90B2-BA023ED5E603}" type="presOf" srcId="{8D946C34-72A0-42DD-94EB-0E2FE8C2C8FF}" destId="{0CD6EC60-8541-4BF8-81C4-C80B90AFFD13}" srcOrd="0" destOrd="0" presId="urn:microsoft.com/office/officeart/2005/8/layout/radial4"/>
    <dgm:cxn modelId="{0179E9E1-0AFA-4A02-9541-1BE058683AEF}" type="presOf" srcId="{9424FD10-752E-465F-9871-C25293CA58C3}" destId="{A78BC3B5-9C28-4AC8-8FCE-7E28808046D9}" srcOrd="0" destOrd="0" presId="urn:microsoft.com/office/officeart/2005/8/layout/radial4"/>
    <dgm:cxn modelId="{FA88562C-F279-40C1-802D-7BC7EF51E6E6}" srcId="{9424FD10-752E-465F-9871-C25293CA58C3}" destId="{65F522B7-ABA5-41C1-BCDA-BB2B46FD8378}" srcOrd="1" destOrd="0" parTransId="{06A59DB1-5267-4BCF-982C-B64EF21CF305}" sibTransId="{64FC9EA5-1186-43A8-9692-A698F6A65B9E}"/>
    <dgm:cxn modelId="{974BA511-3294-43A5-8F3B-5D05DE2977C3}" srcId="{9424FD10-752E-465F-9871-C25293CA58C3}" destId="{8D946C34-72A0-42DD-94EB-0E2FE8C2C8FF}" srcOrd="2" destOrd="0" parTransId="{317E564D-0597-40DF-A3C2-6339AF3C1EFF}" sibTransId="{B3F8DFC9-88ED-4E56-A081-BCCA9357923D}"/>
    <dgm:cxn modelId="{6E9D0442-673D-4AB0-BC33-39B4DE0D1679}" type="presOf" srcId="{33DC8944-3C6B-41FE-B5C4-E9ADD9726052}" destId="{A13E42D5-4269-4398-9ECB-0D8B88497FD2}" srcOrd="0" destOrd="0" presId="urn:microsoft.com/office/officeart/2005/8/layout/radial4"/>
    <dgm:cxn modelId="{C70CCB41-4F1C-42C0-BF91-E931FDB011C5}" type="presParOf" srcId="{A13E42D5-4269-4398-9ECB-0D8B88497FD2}" destId="{A78BC3B5-9C28-4AC8-8FCE-7E28808046D9}" srcOrd="0" destOrd="0" presId="urn:microsoft.com/office/officeart/2005/8/layout/radial4"/>
    <dgm:cxn modelId="{8438B588-8BF3-4D5B-BFE4-75A674EB2154}" type="presParOf" srcId="{A13E42D5-4269-4398-9ECB-0D8B88497FD2}" destId="{7BAC864C-68A3-43FA-AF58-1D459C750459}" srcOrd="1" destOrd="0" presId="urn:microsoft.com/office/officeart/2005/8/layout/radial4"/>
    <dgm:cxn modelId="{B51E479F-86F4-4185-AE40-5B9A459D5694}" type="presParOf" srcId="{A13E42D5-4269-4398-9ECB-0D8B88497FD2}" destId="{9446ED4E-735D-4C40-A468-12C8B3983608}" srcOrd="2" destOrd="0" presId="urn:microsoft.com/office/officeart/2005/8/layout/radial4"/>
    <dgm:cxn modelId="{2D1B2EE3-3048-4DC5-8AE5-D2FDA4ED4F2C}" type="presParOf" srcId="{A13E42D5-4269-4398-9ECB-0D8B88497FD2}" destId="{930CAEE0-7524-4BFF-A26D-271C261DAB5F}" srcOrd="3" destOrd="0" presId="urn:microsoft.com/office/officeart/2005/8/layout/radial4"/>
    <dgm:cxn modelId="{4D855CD9-9625-4914-9664-7F3FD53ACB73}" type="presParOf" srcId="{A13E42D5-4269-4398-9ECB-0D8B88497FD2}" destId="{63E0AEC2-ED34-4F9A-8DCA-4BD60F61C905}" srcOrd="4" destOrd="0" presId="urn:microsoft.com/office/officeart/2005/8/layout/radial4"/>
    <dgm:cxn modelId="{60E1111C-6DB0-4F4F-812E-F59FC227DB06}" type="presParOf" srcId="{A13E42D5-4269-4398-9ECB-0D8B88497FD2}" destId="{D55E2341-8952-4B6C-B135-F977977DC5D2}" srcOrd="5" destOrd="0" presId="urn:microsoft.com/office/officeart/2005/8/layout/radial4"/>
    <dgm:cxn modelId="{2BD8688F-196E-4000-98AA-97142838F0B7}" type="presParOf" srcId="{A13E42D5-4269-4398-9ECB-0D8B88497FD2}" destId="{0CD6EC60-8541-4BF8-81C4-C80B90AFFD13}" srcOrd="6" destOrd="0" presId="urn:microsoft.com/office/officeart/2005/8/layout/radial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80107E-4FE6-4D37-B7AC-81B00CF9E757}" type="doc">
      <dgm:prSet loTypeId="urn:microsoft.com/office/officeart/2005/8/layout/chevron2" loCatId="process" qsTypeId="urn:microsoft.com/office/officeart/2005/8/quickstyle/3d1" qsCatId="3D" csTypeId="urn:microsoft.com/office/officeart/2005/8/colors/accent2_2" csCatId="accent2" phldr="1"/>
      <dgm:spPr/>
      <dgm:t>
        <a:bodyPr/>
        <a:lstStyle/>
        <a:p>
          <a:endParaRPr lang="en-US"/>
        </a:p>
      </dgm:t>
    </dgm:pt>
    <dgm:pt modelId="{1032B2D9-4A2B-4109-A4AD-2F6B575F7F0A}">
      <dgm:prSet phldrT="[Text]" phldr="1" custT="1"/>
      <dgm:spPr>
        <a:solidFill>
          <a:schemeClr val="bg2">
            <a:lumMod val="75000"/>
          </a:schemeClr>
        </a:solidFill>
        <a:ln>
          <a:solidFill>
            <a:schemeClr val="bg2">
              <a:lumMod val="75000"/>
            </a:schemeClr>
          </a:solidFill>
        </a:ln>
      </dgm:spPr>
      <dgm:t>
        <a:bodyPr/>
        <a:lstStyle/>
        <a:p>
          <a:endParaRPr lang="en-US" sz="1400" dirty="0"/>
        </a:p>
      </dgm:t>
    </dgm:pt>
    <dgm:pt modelId="{E080EED7-F516-44CF-B9B9-2B0B7F3F4A39}" type="parTrans" cxnId="{42443C35-7B4E-49BB-B54E-982287852F5A}">
      <dgm:prSet/>
      <dgm:spPr/>
      <dgm:t>
        <a:bodyPr/>
        <a:lstStyle/>
        <a:p>
          <a:endParaRPr lang="en-US" sz="1600"/>
        </a:p>
      </dgm:t>
    </dgm:pt>
    <dgm:pt modelId="{C3900456-0FC1-45C5-B192-EB386D3CAE38}" type="sibTrans" cxnId="{42443C35-7B4E-49BB-B54E-982287852F5A}">
      <dgm:prSet/>
      <dgm:spPr/>
      <dgm:t>
        <a:bodyPr/>
        <a:lstStyle/>
        <a:p>
          <a:endParaRPr lang="en-US" sz="1600"/>
        </a:p>
      </dgm:t>
    </dgm:pt>
    <dgm:pt modelId="{B318C347-F097-4C99-AD55-D84C7B89F7D8}">
      <dgm:prSet phldrT="[Text]" phldr="1" custT="1"/>
      <dgm:spPr>
        <a:solidFill>
          <a:schemeClr val="bg2">
            <a:lumMod val="75000"/>
          </a:schemeClr>
        </a:solidFill>
        <a:ln>
          <a:solidFill>
            <a:srgbClr val="008000"/>
          </a:solidFill>
        </a:ln>
      </dgm:spPr>
      <dgm:t>
        <a:bodyPr/>
        <a:lstStyle/>
        <a:p>
          <a:endParaRPr lang="en-US" sz="1400" dirty="0"/>
        </a:p>
      </dgm:t>
    </dgm:pt>
    <dgm:pt modelId="{2208ABB6-FE72-45C9-AD9B-C77FD0E4B7F3}" type="parTrans" cxnId="{157C8264-9A9E-4D59-83C4-E049A89BE408}">
      <dgm:prSet/>
      <dgm:spPr/>
      <dgm:t>
        <a:bodyPr/>
        <a:lstStyle/>
        <a:p>
          <a:endParaRPr lang="en-US" sz="1600"/>
        </a:p>
      </dgm:t>
    </dgm:pt>
    <dgm:pt modelId="{9D77EDA4-04BF-4C44-AB11-6BB363F6B986}" type="sibTrans" cxnId="{157C8264-9A9E-4D59-83C4-E049A89BE408}">
      <dgm:prSet/>
      <dgm:spPr/>
      <dgm:t>
        <a:bodyPr/>
        <a:lstStyle/>
        <a:p>
          <a:endParaRPr lang="en-US" sz="1600"/>
        </a:p>
      </dgm:t>
    </dgm:pt>
    <dgm:pt modelId="{688AAF44-B4F9-4D57-AF10-90CCFF85B46F}">
      <dgm:prSet phldrT="[Text]" custT="1"/>
      <dgm:spPr>
        <a:ln>
          <a:solidFill>
            <a:srgbClr val="008000"/>
          </a:solidFill>
        </a:ln>
      </dgm:spPr>
      <dgm:t>
        <a:bodyPr/>
        <a:lstStyle/>
        <a:p>
          <a:r>
            <a:rPr lang="en-US" sz="1600" dirty="0" smtClean="0"/>
            <a:t>Simple synthesis of MNPs </a:t>
          </a:r>
          <a:endParaRPr lang="en-US" sz="1600" dirty="0"/>
        </a:p>
      </dgm:t>
    </dgm:pt>
    <dgm:pt modelId="{BE2D4657-7502-4697-9984-300CBBDA10CD}" type="parTrans" cxnId="{EA84A10B-370A-4B4D-90CE-BF2C89973F9E}">
      <dgm:prSet/>
      <dgm:spPr/>
      <dgm:t>
        <a:bodyPr/>
        <a:lstStyle/>
        <a:p>
          <a:endParaRPr lang="en-US" sz="1600"/>
        </a:p>
      </dgm:t>
    </dgm:pt>
    <dgm:pt modelId="{F2215E81-E30D-453F-A431-D452A2278B72}" type="sibTrans" cxnId="{EA84A10B-370A-4B4D-90CE-BF2C89973F9E}">
      <dgm:prSet/>
      <dgm:spPr/>
      <dgm:t>
        <a:bodyPr/>
        <a:lstStyle/>
        <a:p>
          <a:endParaRPr lang="en-US" sz="1600"/>
        </a:p>
      </dgm:t>
    </dgm:pt>
    <dgm:pt modelId="{F180717B-476E-4175-B9B1-2090C91936C5}">
      <dgm:prSet phldrT="[Text]" phldr="1" custT="1"/>
      <dgm:spPr>
        <a:solidFill>
          <a:schemeClr val="bg2">
            <a:lumMod val="75000"/>
          </a:schemeClr>
        </a:solidFill>
        <a:ln>
          <a:solidFill>
            <a:srgbClr val="008000"/>
          </a:solidFill>
        </a:ln>
      </dgm:spPr>
      <dgm:t>
        <a:bodyPr/>
        <a:lstStyle/>
        <a:p>
          <a:endParaRPr lang="en-US" sz="1400" dirty="0"/>
        </a:p>
      </dgm:t>
    </dgm:pt>
    <dgm:pt modelId="{A62D8B80-4099-4A45-9E7F-9161D6C54019}" type="parTrans" cxnId="{6D21A102-4441-422E-9436-F61BA9DB2335}">
      <dgm:prSet/>
      <dgm:spPr/>
      <dgm:t>
        <a:bodyPr/>
        <a:lstStyle/>
        <a:p>
          <a:endParaRPr lang="en-US" sz="1600"/>
        </a:p>
      </dgm:t>
    </dgm:pt>
    <dgm:pt modelId="{C21F9EB0-DA1F-49E4-9B50-D93CBC05A402}" type="sibTrans" cxnId="{6D21A102-4441-422E-9436-F61BA9DB2335}">
      <dgm:prSet/>
      <dgm:spPr/>
      <dgm:t>
        <a:bodyPr/>
        <a:lstStyle/>
        <a:p>
          <a:endParaRPr lang="en-US" sz="1600"/>
        </a:p>
      </dgm:t>
    </dgm:pt>
    <dgm:pt modelId="{458E602D-59EB-4392-9AF1-44CF1FBEA0CB}">
      <dgm:prSet phldrT="[Text]" custT="1"/>
      <dgm:spPr>
        <a:ln>
          <a:solidFill>
            <a:srgbClr val="008000"/>
          </a:solidFill>
        </a:ln>
      </dgm:spPr>
      <dgm:t>
        <a:bodyPr/>
        <a:lstStyle/>
        <a:p>
          <a:r>
            <a:rPr lang="en-US" sz="1600" dirty="0" smtClean="0"/>
            <a:t>Small amount of sorbent phase and good compatibility with ICP-MS </a:t>
          </a:r>
          <a:endParaRPr lang="en-US" sz="1600" dirty="0"/>
        </a:p>
      </dgm:t>
    </dgm:pt>
    <dgm:pt modelId="{3D9CC76B-ED25-4C77-AF43-FAF7B24E78F4}" type="parTrans" cxnId="{7387A94E-04BE-4DA5-8C4C-8C18910C4C0D}">
      <dgm:prSet/>
      <dgm:spPr/>
      <dgm:t>
        <a:bodyPr/>
        <a:lstStyle/>
        <a:p>
          <a:endParaRPr lang="en-US" sz="1600"/>
        </a:p>
      </dgm:t>
    </dgm:pt>
    <dgm:pt modelId="{4B610003-231A-4160-B9FE-145A7548C9D3}" type="sibTrans" cxnId="{7387A94E-04BE-4DA5-8C4C-8C18910C4C0D}">
      <dgm:prSet/>
      <dgm:spPr/>
      <dgm:t>
        <a:bodyPr/>
        <a:lstStyle/>
        <a:p>
          <a:endParaRPr lang="en-US" sz="1600"/>
        </a:p>
      </dgm:t>
    </dgm:pt>
    <dgm:pt modelId="{17EA9972-C2FE-4522-8CCD-6ED1D205ECC4}">
      <dgm:prSet phldrT="[Text]" custT="1"/>
      <dgm:spPr>
        <a:ln>
          <a:solidFill>
            <a:srgbClr val="008000"/>
          </a:solidFill>
        </a:ln>
      </dgm:spPr>
      <dgm:t>
        <a:bodyPr/>
        <a:lstStyle/>
        <a:p>
          <a:r>
            <a:rPr lang="en-US" sz="1600" dirty="0" smtClean="0"/>
            <a:t>Method effective for a group separation/</a:t>
          </a:r>
          <a:r>
            <a:rPr lang="en-US" sz="1600" dirty="0" err="1" smtClean="0"/>
            <a:t>preconcentration</a:t>
          </a:r>
          <a:r>
            <a:rPr lang="en-US" sz="1600" dirty="0" smtClean="0"/>
            <a:t> </a:t>
          </a:r>
          <a:endParaRPr lang="en-US" sz="1600" dirty="0"/>
        </a:p>
      </dgm:t>
    </dgm:pt>
    <dgm:pt modelId="{CDD33543-D187-4E18-A318-8BFCEE55478C}" type="sibTrans" cxnId="{DECB280A-CC2B-4AC1-A533-5D27AE416ED6}">
      <dgm:prSet/>
      <dgm:spPr/>
      <dgm:t>
        <a:bodyPr/>
        <a:lstStyle/>
        <a:p>
          <a:endParaRPr lang="en-US" sz="1600"/>
        </a:p>
      </dgm:t>
    </dgm:pt>
    <dgm:pt modelId="{C37088EE-809E-403D-BFFD-336AB3EA9676}" type="parTrans" cxnId="{DECB280A-CC2B-4AC1-A533-5D27AE416ED6}">
      <dgm:prSet/>
      <dgm:spPr/>
      <dgm:t>
        <a:bodyPr/>
        <a:lstStyle/>
        <a:p>
          <a:endParaRPr lang="en-US" sz="1600"/>
        </a:p>
      </dgm:t>
    </dgm:pt>
    <dgm:pt modelId="{F048AFAE-AEC3-4086-8A1E-5619839F0EB1}" type="pres">
      <dgm:prSet presAssocID="{6480107E-4FE6-4D37-B7AC-81B00CF9E757}" presName="linearFlow" presStyleCnt="0">
        <dgm:presLayoutVars>
          <dgm:dir/>
          <dgm:animLvl val="lvl"/>
          <dgm:resizeHandles val="exact"/>
        </dgm:presLayoutVars>
      </dgm:prSet>
      <dgm:spPr/>
      <dgm:t>
        <a:bodyPr/>
        <a:lstStyle/>
        <a:p>
          <a:endParaRPr lang="en-US"/>
        </a:p>
      </dgm:t>
    </dgm:pt>
    <dgm:pt modelId="{A91EE0F0-E566-420F-8D85-2AB194E4AD53}" type="pres">
      <dgm:prSet presAssocID="{1032B2D9-4A2B-4109-A4AD-2F6B575F7F0A}" presName="composite" presStyleCnt="0"/>
      <dgm:spPr/>
    </dgm:pt>
    <dgm:pt modelId="{3E51DFC3-BE53-4EC8-B508-EFFBDE7B89B8}" type="pres">
      <dgm:prSet presAssocID="{1032B2D9-4A2B-4109-A4AD-2F6B575F7F0A}" presName="parentText" presStyleLbl="alignNode1" presStyleIdx="0" presStyleCnt="3">
        <dgm:presLayoutVars>
          <dgm:chMax val="1"/>
          <dgm:bulletEnabled val="1"/>
        </dgm:presLayoutVars>
      </dgm:prSet>
      <dgm:spPr/>
      <dgm:t>
        <a:bodyPr/>
        <a:lstStyle/>
        <a:p>
          <a:endParaRPr lang="en-US"/>
        </a:p>
      </dgm:t>
    </dgm:pt>
    <dgm:pt modelId="{C6C278C5-6324-4CDC-8335-32CA05E5D360}" type="pres">
      <dgm:prSet presAssocID="{1032B2D9-4A2B-4109-A4AD-2F6B575F7F0A}" presName="descendantText" presStyleLbl="alignAcc1" presStyleIdx="0" presStyleCnt="3">
        <dgm:presLayoutVars>
          <dgm:bulletEnabled val="1"/>
        </dgm:presLayoutVars>
      </dgm:prSet>
      <dgm:spPr/>
      <dgm:t>
        <a:bodyPr/>
        <a:lstStyle/>
        <a:p>
          <a:endParaRPr lang="en-US"/>
        </a:p>
      </dgm:t>
    </dgm:pt>
    <dgm:pt modelId="{1595D92C-13E9-4FDE-945D-14154E5CDC5A}" type="pres">
      <dgm:prSet presAssocID="{C3900456-0FC1-45C5-B192-EB386D3CAE38}" presName="sp" presStyleCnt="0"/>
      <dgm:spPr/>
    </dgm:pt>
    <dgm:pt modelId="{5F584A24-DCE3-4FB1-8C6F-28E25E1F6A7D}" type="pres">
      <dgm:prSet presAssocID="{B318C347-F097-4C99-AD55-D84C7B89F7D8}" presName="composite" presStyleCnt="0"/>
      <dgm:spPr/>
    </dgm:pt>
    <dgm:pt modelId="{9DFC5652-5E1B-4BD9-9296-6939F70E52A8}" type="pres">
      <dgm:prSet presAssocID="{B318C347-F097-4C99-AD55-D84C7B89F7D8}" presName="parentText" presStyleLbl="alignNode1" presStyleIdx="1" presStyleCnt="3">
        <dgm:presLayoutVars>
          <dgm:chMax val="1"/>
          <dgm:bulletEnabled val="1"/>
        </dgm:presLayoutVars>
      </dgm:prSet>
      <dgm:spPr/>
      <dgm:t>
        <a:bodyPr/>
        <a:lstStyle/>
        <a:p>
          <a:endParaRPr lang="en-US"/>
        </a:p>
      </dgm:t>
    </dgm:pt>
    <dgm:pt modelId="{F000AD7E-B5AB-41C3-ABB0-66E081D462B0}" type="pres">
      <dgm:prSet presAssocID="{B318C347-F097-4C99-AD55-D84C7B89F7D8}" presName="descendantText" presStyleLbl="alignAcc1" presStyleIdx="1" presStyleCnt="3" custLinFactNeighborY="-62">
        <dgm:presLayoutVars>
          <dgm:bulletEnabled val="1"/>
        </dgm:presLayoutVars>
      </dgm:prSet>
      <dgm:spPr/>
      <dgm:t>
        <a:bodyPr/>
        <a:lstStyle/>
        <a:p>
          <a:endParaRPr lang="en-US"/>
        </a:p>
      </dgm:t>
    </dgm:pt>
    <dgm:pt modelId="{4030A065-688A-452A-8AC6-AAA584B19104}" type="pres">
      <dgm:prSet presAssocID="{9D77EDA4-04BF-4C44-AB11-6BB363F6B986}" presName="sp" presStyleCnt="0"/>
      <dgm:spPr/>
    </dgm:pt>
    <dgm:pt modelId="{9E9DDA6F-CC66-488B-BA85-AE611C2347AB}" type="pres">
      <dgm:prSet presAssocID="{F180717B-476E-4175-B9B1-2090C91936C5}" presName="composite" presStyleCnt="0"/>
      <dgm:spPr/>
    </dgm:pt>
    <dgm:pt modelId="{75A7E7E7-3C40-44C5-A95F-5F692F81D72F}" type="pres">
      <dgm:prSet presAssocID="{F180717B-476E-4175-B9B1-2090C91936C5}" presName="parentText" presStyleLbl="alignNode1" presStyleIdx="2" presStyleCnt="3">
        <dgm:presLayoutVars>
          <dgm:chMax val="1"/>
          <dgm:bulletEnabled val="1"/>
        </dgm:presLayoutVars>
      </dgm:prSet>
      <dgm:spPr/>
      <dgm:t>
        <a:bodyPr/>
        <a:lstStyle/>
        <a:p>
          <a:endParaRPr lang="en-US"/>
        </a:p>
      </dgm:t>
    </dgm:pt>
    <dgm:pt modelId="{7166500F-5CD3-4740-8DBB-75C41F8EB479}" type="pres">
      <dgm:prSet presAssocID="{F180717B-476E-4175-B9B1-2090C91936C5}" presName="descendantText" presStyleLbl="alignAcc1" presStyleIdx="2" presStyleCnt="3">
        <dgm:presLayoutVars>
          <dgm:bulletEnabled val="1"/>
        </dgm:presLayoutVars>
      </dgm:prSet>
      <dgm:spPr/>
      <dgm:t>
        <a:bodyPr/>
        <a:lstStyle/>
        <a:p>
          <a:endParaRPr lang="en-US"/>
        </a:p>
      </dgm:t>
    </dgm:pt>
  </dgm:ptLst>
  <dgm:cxnLst>
    <dgm:cxn modelId="{E546F472-CE88-4650-8D16-BBF507B84C40}" type="presOf" srcId="{17EA9972-C2FE-4522-8CCD-6ED1D205ECC4}" destId="{C6C278C5-6324-4CDC-8335-32CA05E5D360}" srcOrd="0" destOrd="0" presId="urn:microsoft.com/office/officeart/2005/8/layout/chevron2"/>
    <dgm:cxn modelId="{F848DEB3-9897-48D6-B2D5-1BDB9D0042BE}" type="presOf" srcId="{B318C347-F097-4C99-AD55-D84C7B89F7D8}" destId="{9DFC5652-5E1B-4BD9-9296-6939F70E52A8}" srcOrd="0" destOrd="0" presId="urn:microsoft.com/office/officeart/2005/8/layout/chevron2"/>
    <dgm:cxn modelId="{7DAA9A6C-2B23-4C27-9FA8-EDC057093E8F}" type="presOf" srcId="{6480107E-4FE6-4D37-B7AC-81B00CF9E757}" destId="{F048AFAE-AEC3-4086-8A1E-5619839F0EB1}" srcOrd="0" destOrd="0" presId="urn:microsoft.com/office/officeart/2005/8/layout/chevron2"/>
    <dgm:cxn modelId="{42443C35-7B4E-49BB-B54E-982287852F5A}" srcId="{6480107E-4FE6-4D37-B7AC-81B00CF9E757}" destId="{1032B2D9-4A2B-4109-A4AD-2F6B575F7F0A}" srcOrd="0" destOrd="0" parTransId="{E080EED7-F516-44CF-B9B9-2B0B7F3F4A39}" sibTransId="{C3900456-0FC1-45C5-B192-EB386D3CAE38}"/>
    <dgm:cxn modelId="{7387A94E-04BE-4DA5-8C4C-8C18910C4C0D}" srcId="{F180717B-476E-4175-B9B1-2090C91936C5}" destId="{458E602D-59EB-4392-9AF1-44CF1FBEA0CB}" srcOrd="0" destOrd="0" parTransId="{3D9CC76B-ED25-4C77-AF43-FAF7B24E78F4}" sibTransId="{4B610003-231A-4160-B9FE-145A7548C9D3}"/>
    <dgm:cxn modelId="{575E0796-26CF-46BB-8A3A-A447E58A1710}" type="presOf" srcId="{F180717B-476E-4175-B9B1-2090C91936C5}" destId="{75A7E7E7-3C40-44C5-A95F-5F692F81D72F}" srcOrd="0" destOrd="0" presId="urn:microsoft.com/office/officeart/2005/8/layout/chevron2"/>
    <dgm:cxn modelId="{CDE0E26A-CE23-40B0-A5DD-49CB297B9648}" type="presOf" srcId="{1032B2D9-4A2B-4109-A4AD-2F6B575F7F0A}" destId="{3E51DFC3-BE53-4EC8-B508-EFFBDE7B89B8}" srcOrd="0" destOrd="0" presId="urn:microsoft.com/office/officeart/2005/8/layout/chevron2"/>
    <dgm:cxn modelId="{157C8264-9A9E-4D59-83C4-E049A89BE408}" srcId="{6480107E-4FE6-4D37-B7AC-81B00CF9E757}" destId="{B318C347-F097-4C99-AD55-D84C7B89F7D8}" srcOrd="1" destOrd="0" parTransId="{2208ABB6-FE72-45C9-AD9B-C77FD0E4B7F3}" sibTransId="{9D77EDA4-04BF-4C44-AB11-6BB363F6B986}"/>
    <dgm:cxn modelId="{DECB280A-CC2B-4AC1-A533-5D27AE416ED6}" srcId="{1032B2D9-4A2B-4109-A4AD-2F6B575F7F0A}" destId="{17EA9972-C2FE-4522-8CCD-6ED1D205ECC4}" srcOrd="0" destOrd="0" parTransId="{C37088EE-809E-403D-BFFD-336AB3EA9676}" sibTransId="{CDD33543-D187-4E18-A318-8BFCEE55478C}"/>
    <dgm:cxn modelId="{C42B421C-724A-4A65-9169-C94A6F344651}" type="presOf" srcId="{688AAF44-B4F9-4D57-AF10-90CCFF85B46F}" destId="{F000AD7E-B5AB-41C3-ABB0-66E081D462B0}" srcOrd="0" destOrd="0" presId="urn:microsoft.com/office/officeart/2005/8/layout/chevron2"/>
    <dgm:cxn modelId="{8C80AA77-7F69-436D-BB72-68DB0AB5C5E6}" type="presOf" srcId="{458E602D-59EB-4392-9AF1-44CF1FBEA0CB}" destId="{7166500F-5CD3-4740-8DBB-75C41F8EB479}" srcOrd="0" destOrd="0" presId="urn:microsoft.com/office/officeart/2005/8/layout/chevron2"/>
    <dgm:cxn modelId="{EA84A10B-370A-4B4D-90CE-BF2C89973F9E}" srcId="{B318C347-F097-4C99-AD55-D84C7B89F7D8}" destId="{688AAF44-B4F9-4D57-AF10-90CCFF85B46F}" srcOrd="0" destOrd="0" parTransId="{BE2D4657-7502-4697-9984-300CBBDA10CD}" sibTransId="{F2215E81-E30D-453F-A431-D452A2278B72}"/>
    <dgm:cxn modelId="{6D21A102-4441-422E-9436-F61BA9DB2335}" srcId="{6480107E-4FE6-4D37-B7AC-81B00CF9E757}" destId="{F180717B-476E-4175-B9B1-2090C91936C5}" srcOrd="2" destOrd="0" parTransId="{A62D8B80-4099-4A45-9E7F-9161D6C54019}" sibTransId="{C21F9EB0-DA1F-49E4-9B50-D93CBC05A402}"/>
    <dgm:cxn modelId="{0D05152E-F751-46B4-A531-A2B49A05AFE1}" type="presParOf" srcId="{F048AFAE-AEC3-4086-8A1E-5619839F0EB1}" destId="{A91EE0F0-E566-420F-8D85-2AB194E4AD53}" srcOrd="0" destOrd="0" presId="urn:microsoft.com/office/officeart/2005/8/layout/chevron2"/>
    <dgm:cxn modelId="{E59AAE66-1331-4A8C-ACEA-F6F29EEA48C7}" type="presParOf" srcId="{A91EE0F0-E566-420F-8D85-2AB194E4AD53}" destId="{3E51DFC3-BE53-4EC8-B508-EFFBDE7B89B8}" srcOrd="0" destOrd="0" presId="urn:microsoft.com/office/officeart/2005/8/layout/chevron2"/>
    <dgm:cxn modelId="{A2A15F98-3DB0-49EA-90D9-37DEF7E4B8AA}" type="presParOf" srcId="{A91EE0F0-E566-420F-8D85-2AB194E4AD53}" destId="{C6C278C5-6324-4CDC-8335-32CA05E5D360}" srcOrd="1" destOrd="0" presId="urn:microsoft.com/office/officeart/2005/8/layout/chevron2"/>
    <dgm:cxn modelId="{FCAADE38-9092-448B-95F1-4D4D69813A13}" type="presParOf" srcId="{F048AFAE-AEC3-4086-8A1E-5619839F0EB1}" destId="{1595D92C-13E9-4FDE-945D-14154E5CDC5A}" srcOrd="1" destOrd="0" presId="urn:microsoft.com/office/officeart/2005/8/layout/chevron2"/>
    <dgm:cxn modelId="{585C4119-0CE7-4BAD-AD05-938DFC36718A}" type="presParOf" srcId="{F048AFAE-AEC3-4086-8A1E-5619839F0EB1}" destId="{5F584A24-DCE3-4FB1-8C6F-28E25E1F6A7D}" srcOrd="2" destOrd="0" presId="urn:microsoft.com/office/officeart/2005/8/layout/chevron2"/>
    <dgm:cxn modelId="{C04B789D-DA94-43BC-91C8-FE11110D8F69}" type="presParOf" srcId="{5F584A24-DCE3-4FB1-8C6F-28E25E1F6A7D}" destId="{9DFC5652-5E1B-4BD9-9296-6939F70E52A8}" srcOrd="0" destOrd="0" presId="urn:microsoft.com/office/officeart/2005/8/layout/chevron2"/>
    <dgm:cxn modelId="{58853055-D8A6-4877-ADCF-AEAE5997B2FE}" type="presParOf" srcId="{5F584A24-DCE3-4FB1-8C6F-28E25E1F6A7D}" destId="{F000AD7E-B5AB-41C3-ABB0-66E081D462B0}" srcOrd="1" destOrd="0" presId="urn:microsoft.com/office/officeart/2005/8/layout/chevron2"/>
    <dgm:cxn modelId="{831B54EA-FFCE-4A3C-92B2-D4110B5B8DCF}" type="presParOf" srcId="{F048AFAE-AEC3-4086-8A1E-5619839F0EB1}" destId="{4030A065-688A-452A-8AC6-AAA584B19104}" srcOrd="3" destOrd="0" presId="urn:microsoft.com/office/officeart/2005/8/layout/chevron2"/>
    <dgm:cxn modelId="{F105514F-708C-4988-A490-4FB69EFFE587}" type="presParOf" srcId="{F048AFAE-AEC3-4086-8A1E-5619839F0EB1}" destId="{9E9DDA6F-CC66-488B-BA85-AE611C2347AB}" srcOrd="4" destOrd="0" presId="urn:microsoft.com/office/officeart/2005/8/layout/chevron2"/>
    <dgm:cxn modelId="{68C99B20-6949-4AB9-B764-695BDA197E9D}" type="presParOf" srcId="{9E9DDA6F-CC66-488B-BA85-AE611C2347AB}" destId="{75A7E7E7-3C40-44C5-A95F-5F692F81D72F}" srcOrd="0" destOrd="0" presId="urn:microsoft.com/office/officeart/2005/8/layout/chevron2"/>
    <dgm:cxn modelId="{CB141CF5-0439-4237-B09D-7A4C516267FA}" type="presParOf" srcId="{9E9DDA6F-CC66-488B-BA85-AE611C2347AB}" destId="{7166500F-5CD3-4740-8DBB-75C41F8EB479}" srcOrd="1" destOrd="0" presId="urn:microsoft.com/office/officeart/2005/8/layout/chevron2"/>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80107E-4FE6-4D37-B7AC-81B00CF9E757}" type="doc">
      <dgm:prSet loTypeId="urn:microsoft.com/office/officeart/2005/8/layout/chevron2" loCatId="process" qsTypeId="urn:microsoft.com/office/officeart/2005/8/quickstyle/3d1" qsCatId="3D" csTypeId="urn:microsoft.com/office/officeart/2005/8/colors/accent2_2" csCatId="accent2" phldr="1"/>
      <dgm:spPr/>
      <dgm:t>
        <a:bodyPr/>
        <a:lstStyle/>
        <a:p>
          <a:endParaRPr lang="en-US"/>
        </a:p>
      </dgm:t>
    </dgm:pt>
    <dgm:pt modelId="{1032B2D9-4A2B-4109-A4AD-2F6B575F7F0A}">
      <dgm:prSet phldrT="[Text]" phldr="1" custT="1"/>
      <dgm:spPr>
        <a:solidFill>
          <a:schemeClr val="bg2">
            <a:lumMod val="75000"/>
          </a:schemeClr>
        </a:solidFill>
        <a:ln>
          <a:solidFill>
            <a:schemeClr val="bg2">
              <a:lumMod val="75000"/>
            </a:schemeClr>
          </a:solidFill>
        </a:ln>
      </dgm:spPr>
      <dgm:t>
        <a:bodyPr/>
        <a:lstStyle/>
        <a:p>
          <a:endParaRPr lang="en-US" sz="1400" dirty="0"/>
        </a:p>
      </dgm:t>
    </dgm:pt>
    <dgm:pt modelId="{E080EED7-F516-44CF-B9B9-2B0B7F3F4A39}" type="parTrans" cxnId="{42443C35-7B4E-49BB-B54E-982287852F5A}">
      <dgm:prSet/>
      <dgm:spPr/>
      <dgm:t>
        <a:bodyPr/>
        <a:lstStyle/>
        <a:p>
          <a:endParaRPr lang="en-US" sz="1600"/>
        </a:p>
      </dgm:t>
    </dgm:pt>
    <dgm:pt modelId="{C3900456-0FC1-45C5-B192-EB386D3CAE38}" type="sibTrans" cxnId="{42443C35-7B4E-49BB-B54E-982287852F5A}">
      <dgm:prSet/>
      <dgm:spPr/>
      <dgm:t>
        <a:bodyPr/>
        <a:lstStyle/>
        <a:p>
          <a:endParaRPr lang="en-US" sz="1600"/>
        </a:p>
      </dgm:t>
    </dgm:pt>
    <dgm:pt modelId="{17EA9972-C2FE-4522-8CCD-6ED1D205ECC4}">
      <dgm:prSet phldrT="[Text]" custT="1"/>
      <dgm:spPr>
        <a:ln>
          <a:solidFill>
            <a:srgbClr val="008000"/>
          </a:solidFill>
        </a:ln>
      </dgm:spPr>
      <dgm:t>
        <a:bodyPr/>
        <a:lstStyle/>
        <a:p>
          <a:r>
            <a:rPr lang="en-US" sz="1600" dirty="0" smtClean="0"/>
            <a:t>For the first time MW is applied for elution process of Pd and Pt in environmental and biological samples  </a:t>
          </a:r>
          <a:endParaRPr lang="en-US" sz="1600" dirty="0"/>
        </a:p>
      </dgm:t>
    </dgm:pt>
    <dgm:pt modelId="{C37088EE-809E-403D-BFFD-336AB3EA9676}" type="parTrans" cxnId="{DECB280A-CC2B-4AC1-A533-5D27AE416ED6}">
      <dgm:prSet/>
      <dgm:spPr/>
      <dgm:t>
        <a:bodyPr/>
        <a:lstStyle/>
        <a:p>
          <a:endParaRPr lang="en-US" sz="1600"/>
        </a:p>
      </dgm:t>
    </dgm:pt>
    <dgm:pt modelId="{CDD33543-D187-4E18-A318-8BFCEE55478C}" type="sibTrans" cxnId="{DECB280A-CC2B-4AC1-A533-5D27AE416ED6}">
      <dgm:prSet/>
      <dgm:spPr/>
      <dgm:t>
        <a:bodyPr/>
        <a:lstStyle/>
        <a:p>
          <a:endParaRPr lang="en-US" sz="1600"/>
        </a:p>
      </dgm:t>
    </dgm:pt>
    <dgm:pt modelId="{B318C347-F097-4C99-AD55-D84C7B89F7D8}">
      <dgm:prSet phldrT="[Text]" phldr="1" custT="1"/>
      <dgm:spPr>
        <a:solidFill>
          <a:schemeClr val="bg2">
            <a:lumMod val="75000"/>
          </a:schemeClr>
        </a:solidFill>
        <a:ln>
          <a:solidFill>
            <a:srgbClr val="008000"/>
          </a:solidFill>
        </a:ln>
      </dgm:spPr>
      <dgm:t>
        <a:bodyPr/>
        <a:lstStyle/>
        <a:p>
          <a:endParaRPr lang="en-US" sz="1400" dirty="0"/>
        </a:p>
      </dgm:t>
    </dgm:pt>
    <dgm:pt modelId="{2208ABB6-FE72-45C9-AD9B-C77FD0E4B7F3}" type="parTrans" cxnId="{157C8264-9A9E-4D59-83C4-E049A89BE408}">
      <dgm:prSet/>
      <dgm:spPr/>
      <dgm:t>
        <a:bodyPr/>
        <a:lstStyle/>
        <a:p>
          <a:endParaRPr lang="en-US" sz="1600"/>
        </a:p>
      </dgm:t>
    </dgm:pt>
    <dgm:pt modelId="{9D77EDA4-04BF-4C44-AB11-6BB363F6B986}" type="sibTrans" cxnId="{157C8264-9A9E-4D59-83C4-E049A89BE408}">
      <dgm:prSet/>
      <dgm:spPr/>
      <dgm:t>
        <a:bodyPr/>
        <a:lstStyle/>
        <a:p>
          <a:endParaRPr lang="en-US" sz="1600"/>
        </a:p>
      </dgm:t>
    </dgm:pt>
    <dgm:pt modelId="{688AAF44-B4F9-4D57-AF10-90CCFF85B46F}">
      <dgm:prSet phldrT="[Text]" custT="1"/>
      <dgm:spPr>
        <a:ln>
          <a:solidFill>
            <a:srgbClr val="008000"/>
          </a:solidFill>
        </a:ln>
      </dgm:spPr>
      <dgm:t>
        <a:bodyPr/>
        <a:lstStyle/>
        <a:p>
          <a:r>
            <a:rPr lang="en-US" sz="1600" dirty="0" smtClean="0"/>
            <a:t>Low</a:t>
          </a:r>
          <a:r>
            <a:rPr lang="en-US" sz="1600" baseline="0" dirty="0" smtClean="0"/>
            <a:t> </a:t>
          </a:r>
          <a:r>
            <a:rPr lang="en-US" sz="1600" baseline="0" dirty="0" err="1" smtClean="0"/>
            <a:t>eluent</a:t>
          </a:r>
          <a:r>
            <a:rPr lang="en-US" sz="1600" baseline="0" dirty="0" smtClean="0"/>
            <a:t> volumes and concentrations are used</a:t>
          </a:r>
          <a:endParaRPr lang="en-US" sz="1600" dirty="0"/>
        </a:p>
      </dgm:t>
    </dgm:pt>
    <dgm:pt modelId="{BE2D4657-7502-4697-9984-300CBBDA10CD}" type="parTrans" cxnId="{EA84A10B-370A-4B4D-90CE-BF2C89973F9E}">
      <dgm:prSet/>
      <dgm:spPr/>
      <dgm:t>
        <a:bodyPr/>
        <a:lstStyle/>
        <a:p>
          <a:endParaRPr lang="en-US" sz="1600"/>
        </a:p>
      </dgm:t>
    </dgm:pt>
    <dgm:pt modelId="{F2215E81-E30D-453F-A431-D452A2278B72}" type="sibTrans" cxnId="{EA84A10B-370A-4B4D-90CE-BF2C89973F9E}">
      <dgm:prSet/>
      <dgm:spPr/>
      <dgm:t>
        <a:bodyPr/>
        <a:lstStyle/>
        <a:p>
          <a:endParaRPr lang="en-US" sz="1600"/>
        </a:p>
      </dgm:t>
    </dgm:pt>
    <dgm:pt modelId="{F180717B-476E-4175-B9B1-2090C91936C5}">
      <dgm:prSet phldrT="[Text]" phldr="1" custT="1"/>
      <dgm:spPr>
        <a:solidFill>
          <a:schemeClr val="bg2">
            <a:lumMod val="75000"/>
          </a:schemeClr>
        </a:solidFill>
        <a:ln>
          <a:solidFill>
            <a:srgbClr val="008000"/>
          </a:solidFill>
        </a:ln>
      </dgm:spPr>
      <dgm:t>
        <a:bodyPr/>
        <a:lstStyle/>
        <a:p>
          <a:endParaRPr lang="en-US" sz="1400" dirty="0"/>
        </a:p>
      </dgm:t>
    </dgm:pt>
    <dgm:pt modelId="{A62D8B80-4099-4A45-9E7F-9161D6C54019}" type="parTrans" cxnId="{6D21A102-4441-422E-9436-F61BA9DB2335}">
      <dgm:prSet/>
      <dgm:spPr/>
      <dgm:t>
        <a:bodyPr/>
        <a:lstStyle/>
        <a:p>
          <a:endParaRPr lang="en-US" sz="1600"/>
        </a:p>
      </dgm:t>
    </dgm:pt>
    <dgm:pt modelId="{C21F9EB0-DA1F-49E4-9B50-D93CBC05A402}" type="sibTrans" cxnId="{6D21A102-4441-422E-9436-F61BA9DB2335}">
      <dgm:prSet/>
      <dgm:spPr/>
      <dgm:t>
        <a:bodyPr/>
        <a:lstStyle/>
        <a:p>
          <a:endParaRPr lang="en-US" sz="1600"/>
        </a:p>
      </dgm:t>
    </dgm:pt>
    <dgm:pt modelId="{458E602D-59EB-4392-9AF1-44CF1FBEA0CB}">
      <dgm:prSet phldrT="[Text]" custT="1"/>
      <dgm:spPr>
        <a:ln>
          <a:solidFill>
            <a:srgbClr val="008000"/>
          </a:solidFill>
        </a:ln>
      </dgm:spPr>
      <dgm:t>
        <a:bodyPr/>
        <a:lstStyle/>
        <a:p>
          <a:r>
            <a:rPr lang="en-US" sz="1600" dirty="0" smtClean="0"/>
            <a:t>The developed method is robust, cheap and environmentally friendly </a:t>
          </a:r>
          <a:endParaRPr lang="en-US" sz="1600" dirty="0"/>
        </a:p>
      </dgm:t>
    </dgm:pt>
    <dgm:pt modelId="{3D9CC76B-ED25-4C77-AF43-FAF7B24E78F4}" type="parTrans" cxnId="{7387A94E-04BE-4DA5-8C4C-8C18910C4C0D}">
      <dgm:prSet/>
      <dgm:spPr/>
      <dgm:t>
        <a:bodyPr/>
        <a:lstStyle/>
        <a:p>
          <a:endParaRPr lang="en-US" sz="1600"/>
        </a:p>
      </dgm:t>
    </dgm:pt>
    <dgm:pt modelId="{4B610003-231A-4160-B9FE-145A7548C9D3}" type="sibTrans" cxnId="{7387A94E-04BE-4DA5-8C4C-8C18910C4C0D}">
      <dgm:prSet/>
      <dgm:spPr/>
      <dgm:t>
        <a:bodyPr/>
        <a:lstStyle/>
        <a:p>
          <a:endParaRPr lang="en-US" sz="1600"/>
        </a:p>
      </dgm:t>
    </dgm:pt>
    <dgm:pt modelId="{F048AFAE-AEC3-4086-8A1E-5619839F0EB1}" type="pres">
      <dgm:prSet presAssocID="{6480107E-4FE6-4D37-B7AC-81B00CF9E757}" presName="linearFlow" presStyleCnt="0">
        <dgm:presLayoutVars>
          <dgm:dir/>
          <dgm:animLvl val="lvl"/>
          <dgm:resizeHandles val="exact"/>
        </dgm:presLayoutVars>
      </dgm:prSet>
      <dgm:spPr/>
      <dgm:t>
        <a:bodyPr/>
        <a:lstStyle/>
        <a:p>
          <a:endParaRPr lang="en-US"/>
        </a:p>
      </dgm:t>
    </dgm:pt>
    <dgm:pt modelId="{A91EE0F0-E566-420F-8D85-2AB194E4AD53}" type="pres">
      <dgm:prSet presAssocID="{1032B2D9-4A2B-4109-A4AD-2F6B575F7F0A}" presName="composite" presStyleCnt="0"/>
      <dgm:spPr/>
    </dgm:pt>
    <dgm:pt modelId="{3E51DFC3-BE53-4EC8-B508-EFFBDE7B89B8}" type="pres">
      <dgm:prSet presAssocID="{1032B2D9-4A2B-4109-A4AD-2F6B575F7F0A}" presName="parentText" presStyleLbl="alignNode1" presStyleIdx="0" presStyleCnt="3">
        <dgm:presLayoutVars>
          <dgm:chMax val="1"/>
          <dgm:bulletEnabled val="1"/>
        </dgm:presLayoutVars>
      </dgm:prSet>
      <dgm:spPr/>
      <dgm:t>
        <a:bodyPr/>
        <a:lstStyle/>
        <a:p>
          <a:endParaRPr lang="en-US"/>
        </a:p>
      </dgm:t>
    </dgm:pt>
    <dgm:pt modelId="{C6C278C5-6324-4CDC-8335-32CA05E5D360}" type="pres">
      <dgm:prSet presAssocID="{1032B2D9-4A2B-4109-A4AD-2F6B575F7F0A}" presName="descendantText" presStyleLbl="alignAcc1" presStyleIdx="0" presStyleCnt="3">
        <dgm:presLayoutVars>
          <dgm:bulletEnabled val="1"/>
        </dgm:presLayoutVars>
      </dgm:prSet>
      <dgm:spPr/>
      <dgm:t>
        <a:bodyPr/>
        <a:lstStyle/>
        <a:p>
          <a:endParaRPr lang="en-US"/>
        </a:p>
      </dgm:t>
    </dgm:pt>
    <dgm:pt modelId="{1595D92C-13E9-4FDE-945D-14154E5CDC5A}" type="pres">
      <dgm:prSet presAssocID="{C3900456-0FC1-45C5-B192-EB386D3CAE38}" presName="sp" presStyleCnt="0"/>
      <dgm:spPr/>
    </dgm:pt>
    <dgm:pt modelId="{5F584A24-DCE3-4FB1-8C6F-28E25E1F6A7D}" type="pres">
      <dgm:prSet presAssocID="{B318C347-F097-4C99-AD55-D84C7B89F7D8}" presName="composite" presStyleCnt="0"/>
      <dgm:spPr/>
    </dgm:pt>
    <dgm:pt modelId="{9DFC5652-5E1B-4BD9-9296-6939F70E52A8}" type="pres">
      <dgm:prSet presAssocID="{B318C347-F097-4C99-AD55-D84C7B89F7D8}" presName="parentText" presStyleLbl="alignNode1" presStyleIdx="1" presStyleCnt="3">
        <dgm:presLayoutVars>
          <dgm:chMax val="1"/>
          <dgm:bulletEnabled val="1"/>
        </dgm:presLayoutVars>
      </dgm:prSet>
      <dgm:spPr/>
      <dgm:t>
        <a:bodyPr/>
        <a:lstStyle/>
        <a:p>
          <a:endParaRPr lang="en-US"/>
        </a:p>
      </dgm:t>
    </dgm:pt>
    <dgm:pt modelId="{F000AD7E-B5AB-41C3-ABB0-66E081D462B0}" type="pres">
      <dgm:prSet presAssocID="{B318C347-F097-4C99-AD55-D84C7B89F7D8}" presName="descendantText" presStyleLbl="alignAcc1" presStyleIdx="1" presStyleCnt="3" custLinFactNeighborY="-62">
        <dgm:presLayoutVars>
          <dgm:bulletEnabled val="1"/>
        </dgm:presLayoutVars>
      </dgm:prSet>
      <dgm:spPr/>
      <dgm:t>
        <a:bodyPr/>
        <a:lstStyle/>
        <a:p>
          <a:endParaRPr lang="en-US"/>
        </a:p>
      </dgm:t>
    </dgm:pt>
    <dgm:pt modelId="{4030A065-688A-452A-8AC6-AAA584B19104}" type="pres">
      <dgm:prSet presAssocID="{9D77EDA4-04BF-4C44-AB11-6BB363F6B986}" presName="sp" presStyleCnt="0"/>
      <dgm:spPr/>
    </dgm:pt>
    <dgm:pt modelId="{9E9DDA6F-CC66-488B-BA85-AE611C2347AB}" type="pres">
      <dgm:prSet presAssocID="{F180717B-476E-4175-B9B1-2090C91936C5}" presName="composite" presStyleCnt="0"/>
      <dgm:spPr/>
    </dgm:pt>
    <dgm:pt modelId="{75A7E7E7-3C40-44C5-A95F-5F692F81D72F}" type="pres">
      <dgm:prSet presAssocID="{F180717B-476E-4175-B9B1-2090C91936C5}" presName="parentText" presStyleLbl="alignNode1" presStyleIdx="2" presStyleCnt="3">
        <dgm:presLayoutVars>
          <dgm:chMax val="1"/>
          <dgm:bulletEnabled val="1"/>
        </dgm:presLayoutVars>
      </dgm:prSet>
      <dgm:spPr/>
      <dgm:t>
        <a:bodyPr/>
        <a:lstStyle/>
        <a:p>
          <a:endParaRPr lang="en-US"/>
        </a:p>
      </dgm:t>
    </dgm:pt>
    <dgm:pt modelId="{7166500F-5CD3-4740-8DBB-75C41F8EB479}" type="pres">
      <dgm:prSet presAssocID="{F180717B-476E-4175-B9B1-2090C91936C5}" presName="descendantText" presStyleLbl="alignAcc1" presStyleIdx="2" presStyleCnt="3">
        <dgm:presLayoutVars>
          <dgm:bulletEnabled val="1"/>
        </dgm:presLayoutVars>
      </dgm:prSet>
      <dgm:spPr/>
      <dgm:t>
        <a:bodyPr/>
        <a:lstStyle/>
        <a:p>
          <a:endParaRPr lang="en-US"/>
        </a:p>
      </dgm:t>
    </dgm:pt>
  </dgm:ptLst>
  <dgm:cxnLst>
    <dgm:cxn modelId="{4B9CD925-4674-4814-BBD4-7A3E7BD25B0D}" type="presOf" srcId="{F180717B-476E-4175-B9B1-2090C91936C5}" destId="{75A7E7E7-3C40-44C5-A95F-5F692F81D72F}" srcOrd="0" destOrd="0" presId="urn:microsoft.com/office/officeart/2005/8/layout/chevron2"/>
    <dgm:cxn modelId="{4AF62B93-1CA8-40DE-AAFD-57697622A187}" type="presOf" srcId="{458E602D-59EB-4392-9AF1-44CF1FBEA0CB}" destId="{7166500F-5CD3-4740-8DBB-75C41F8EB479}" srcOrd="0" destOrd="0" presId="urn:microsoft.com/office/officeart/2005/8/layout/chevron2"/>
    <dgm:cxn modelId="{3790E1CC-4849-49A9-B28B-9ECBD73C5563}" type="presOf" srcId="{17EA9972-C2FE-4522-8CCD-6ED1D205ECC4}" destId="{C6C278C5-6324-4CDC-8335-32CA05E5D360}" srcOrd="0" destOrd="0" presId="urn:microsoft.com/office/officeart/2005/8/layout/chevron2"/>
    <dgm:cxn modelId="{0EC1B8D4-9CBA-419F-864F-84FACEFB50CB}" type="presOf" srcId="{6480107E-4FE6-4D37-B7AC-81B00CF9E757}" destId="{F048AFAE-AEC3-4086-8A1E-5619839F0EB1}" srcOrd="0" destOrd="0" presId="urn:microsoft.com/office/officeart/2005/8/layout/chevron2"/>
    <dgm:cxn modelId="{42443C35-7B4E-49BB-B54E-982287852F5A}" srcId="{6480107E-4FE6-4D37-B7AC-81B00CF9E757}" destId="{1032B2D9-4A2B-4109-A4AD-2F6B575F7F0A}" srcOrd="0" destOrd="0" parTransId="{E080EED7-F516-44CF-B9B9-2B0B7F3F4A39}" sibTransId="{C3900456-0FC1-45C5-B192-EB386D3CAE38}"/>
    <dgm:cxn modelId="{7387A94E-04BE-4DA5-8C4C-8C18910C4C0D}" srcId="{F180717B-476E-4175-B9B1-2090C91936C5}" destId="{458E602D-59EB-4392-9AF1-44CF1FBEA0CB}" srcOrd="0" destOrd="0" parTransId="{3D9CC76B-ED25-4C77-AF43-FAF7B24E78F4}" sibTransId="{4B610003-231A-4160-B9FE-145A7548C9D3}"/>
    <dgm:cxn modelId="{157C8264-9A9E-4D59-83C4-E049A89BE408}" srcId="{6480107E-4FE6-4D37-B7AC-81B00CF9E757}" destId="{B318C347-F097-4C99-AD55-D84C7B89F7D8}" srcOrd="1" destOrd="0" parTransId="{2208ABB6-FE72-45C9-AD9B-C77FD0E4B7F3}" sibTransId="{9D77EDA4-04BF-4C44-AB11-6BB363F6B986}"/>
    <dgm:cxn modelId="{DECB280A-CC2B-4AC1-A533-5D27AE416ED6}" srcId="{1032B2D9-4A2B-4109-A4AD-2F6B575F7F0A}" destId="{17EA9972-C2FE-4522-8CCD-6ED1D205ECC4}" srcOrd="0" destOrd="0" parTransId="{C37088EE-809E-403D-BFFD-336AB3EA9676}" sibTransId="{CDD33543-D187-4E18-A318-8BFCEE55478C}"/>
    <dgm:cxn modelId="{F8203EE5-6557-4F5B-9A10-78DB675AF338}" type="presOf" srcId="{688AAF44-B4F9-4D57-AF10-90CCFF85B46F}" destId="{F000AD7E-B5AB-41C3-ABB0-66E081D462B0}" srcOrd="0" destOrd="0" presId="urn:microsoft.com/office/officeart/2005/8/layout/chevron2"/>
    <dgm:cxn modelId="{EA84A10B-370A-4B4D-90CE-BF2C89973F9E}" srcId="{B318C347-F097-4C99-AD55-D84C7B89F7D8}" destId="{688AAF44-B4F9-4D57-AF10-90CCFF85B46F}" srcOrd="0" destOrd="0" parTransId="{BE2D4657-7502-4697-9984-300CBBDA10CD}" sibTransId="{F2215E81-E30D-453F-A431-D452A2278B72}"/>
    <dgm:cxn modelId="{13FB7478-A27C-4643-9F76-BCC944F967C2}" type="presOf" srcId="{1032B2D9-4A2B-4109-A4AD-2F6B575F7F0A}" destId="{3E51DFC3-BE53-4EC8-B508-EFFBDE7B89B8}" srcOrd="0" destOrd="0" presId="urn:microsoft.com/office/officeart/2005/8/layout/chevron2"/>
    <dgm:cxn modelId="{05AE555A-029E-4A34-BF7C-54E58137E2FE}" type="presOf" srcId="{B318C347-F097-4C99-AD55-D84C7B89F7D8}" destId="{9DFC5652-5E1B-4BD9-9296-6939F70E52A8}" srcOrd="0" destOrd="0" presId="urn:microsoft.com/office/officeart/2005/8/layout/chevron2"/>
    <dgm:cxn modelId="{6D21A102-4441-422E-9436-F61BA9DB2335}" srcId="{6480107E-4FE6-4D37-B7AC-81B00CF9E757}" destId="{F180717B-476E-4175-B9B1-2090C91936C5}" srcOrd="2" destOrd="0" parTransId="{A62D8B80-4099-4A45-9E7F-9161D6C54019}" sibTransId="{C21F9EB0-DA1F-49E4-9B50-D93CBC05A402}"/>
    <dgm:cxn modelId="{0D5D3DB3-1488-4D96-9F50-F7C533BDB167}" type="presParOf" srcId="{F048AFAE-AEC3-4086-8A1E-5619839F0EB1}" destId="{A91EE0F0-E566-420F-8D85-2AB194E4AD53}" srcOrd="0" destOrd="0" presId="urn:microsoft.com/office/officeart/2005/8/layout/chevron2"/>
    <dgm:cxn modelId="{83320A22-3487-4DE8-A384-851C2BF7B6CF}" type="presParOf" srcId="{A91EE0F0-E566-420F-8D85-2AB194E4AD53}" destId="{3E51DFC3-BE53-4EC8-B508-EFFBDE7B89B8}" srcOrd="0" destOrd="0" presId="urn:microsoft.com/office/officeart/2005/8/layout/chevron2"/>
    <dgm:cxn modelId="{A65FEAC9-28C3-4A07-A0D8-125482918F98}" type="presParOf" srcId="{A91EE0F0-E566-420F-8D85-2AB194E4AD53}" destId="{C6C278C5-6324-4CDC-8335-32CA05E5D360}" srcOrd="1" destOrd="0" presId="urn:microsoft.com/office/officeart/2005/8/layout/chevron2"/>
    <dgm:cxn modelId="{5086723C-EAAC-4343-92C8-5933E707B1C7}" type="presParOf" srcId="{F048AFAE-AEC3-4086-8A1E-5619839F0EB1}" destId="{1595D92C-13E9-4FDE-945D-14154E5CDC5A}" srcOrd="1" destOrd="0" presId="urn:microsoft.com/office/officeart/2005/8/layout/chevron2"/>
    <dgm:cxn modelId="{374BB147-C8E8-431F-9860-01747A6B721B}" type="presParOf" srcId="{F048AFAE-AEC3-4086-8A1E-5619839F0EB1}" destId="{5F584A24-DCE3-4FB1-8C6F-28E25E1F6A7D}" srcOrd="2" destOrd="0" presId="urn:microsoft.com/office/officeart/2005/8/layout/chevron2"/>
    <dgm:cxn modelId="{A2672F85-6189-41F7-891E-5CFA258BB0E9}" type="presParOf" srcId="{5F584A24-DCE3-4FB1-8C6F-28E25E1F6A7D}" destId="{9DFC5652-5E1B-4BD9-9296-6939F70E52A8}" srcOrd="0" destOrd="0" presId="urn:microsoft.com/office/officeart/2005/8/layout/chevron2"/>
    <dgm:cxn modelId="{98362F31-AD50-4509-90A1-F378BF98046E}" type="presParOf" srcId="{5F584A24-DCE3-4FB1-8C6F-28E25E1F6A7D}" destId="{F000AD7E-B5AB-41C3-ABB0-66E081D462B0}" srcOrd="1" destOrd="0" presId="urn:microsoft.com/office/officeart/2005/8/layout/chevron2"/>
    <dgm:cxn modelId="{F698F0D0-63E3-4277-95E9-5B49869C707C}" type="presParOf" srcId="{F048AFAE-AEC3-4086-8A1E-5619839F0EB1}" destId="{4030A065-688A-452A-8AC6-AAA584B19104}" srcOrd="3" destOrd="0" presId="urn:microsoft.com/office/officeart/2005/8/layout/chevron2"/>
    <dgm:cxn modelId="{AD4EE560-9408-4706-8919-2B7B4BF1E0FF}" type="presParOf" srcId="{F048AFAE-AEC3-4086-8A1E-5619839F0EB1}" destId="{9E9DDA6F-CC66-488B-BA85-AE611C2347AB}" srcOrd="4" destOrd="0" presId="urn:microsoft.com/office/officeart/2005/8/layout/chevron2"/>
    <dgm:cxn modelId="{EC4963C4-28EA-4A1A-ABCA-F926F42C4A24}" type="presParOf" srcId="{9E9DDA6F-CC66-488B-BA85-AE611C2347AB}" destId="{75A7E7E7-3C40-44C5-A95F-5F692F81D72F}" srcOrd="0" destOrd="0" presId="urn:microsoft.com/office/officeart/2005/8/layout/chevron2"/>
    <dgm:cxn modelId="{8E2DC084-E096-4287-AD3D-5B026D38552B}" type="presParOf" srcId="{9E9DDA6F-CC66-488B-BA85-AE611C2347AB}" destId="{7166500F-5CD3-4740-8DBB-75C41F8EB479}" srcOrd="1" destOrd="0" presId="urn:microsoft.com/office/officeart/2005/8/layout/chevron2"/>
  </dgm:cxnLst>
  <dgm:bg/>
  <dgm:whole>
    <a:ln>
      <a:noFill/>
    </a:ln>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1E9D09-5AE6-480C-9696-AEA95387643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0438E30-0AAD-4B5C-A9C5-3954571598CA}">
      <dgm:prSet phldrT="[Text]" custT="1"/>
      <dgm:spPr>
        <a:solidFill>
          <a:schemeClr val="bg2">
            <a:lumMod val="75000"/>
          </a:schemeClr>
        </a:solidFill>
        <a:scene3d>
          <a:camera prst="orthographicFront"/>
          <a:lightRig rig="threePt" dir="t"/>
        </a:scene3d>
        <a:sp3d>
          <a:bevelT w="114300" prst="artDeco"/>
        </a:sp3d>
      </dgm:spPr>
      <dgm:t>
        <a:bodyPr/>
        <a:lstStyle/>
        <a:p>
          <a:r>
            <a:rPr lang="en-US" sz="2000" dirty="0" smtClean="0"/>
            <a:t>Model solutions</a:t>
          </a:r>
          <a:endParaRPr lang="en-US" sz="2000" dirty="0"/>
        </a:p>
      </dgm:t>
    </dgm:pt>
    <dgm:pt modelId="{6AB04EAD-920B-45B7-A2B9-BE05866BCD51}" type="parTrans" cxnId="{73F4181D-FD7A-4B47-80EE-C379CFF4CE31}">
      <dgm:prSet/>
      <dgm:spPr/>
      <dgm:t>
        <a:bodyPr/>
        <a:lstStyle/>
        <a:p>
          <a:endParaRPr lang="en-US" sz="1000"/>
        </a:p>
      </dgm:t>
    </dgm:pt>
    <dgm:pt modelId="{FFC0F78B-6388-42C2-956C-CE950FA7FD8D}" type="sibTrans" cxnId="{73F4181D-FD7A-4B47-80EE-C379CFF4CE31}">
      <dgm:prSet/>
      <dgm:spPr/>
      <dgm:t>
        <a:bodyPr/>
        <a:lstStyle/>
        <a:p>
          <a:endParaRPr lang="en-US" sz="1000"/>
        </a:p>
      </dgm:t>
    </dgm:pt>
    <dgm:pt modelId="{1B112EEF-DC0A-4E8E-A17F-F996512AD8F7}">
      <dgm:prSet phldrT="[Text]" custT="1"/>
      <dgm:spPr>
        <a:ln>
          <a:solidFill>
            <a:schemeClr val="bg2">
              <a:lumMod val="75000"/>
            </a:schemeClr>
          </a:solidFill>
        </a:ln>
      </dgm:spPr>
      <dgm:t>
        <a:bodyPr/>
        <a:lstStyle/>
        <a:p>
          <a:r>
            <a:rPr lang="en-US" sz="1800" dirty="0" smtClean="0"/>
            <a:t>Pt, Pd, </a:t>
          </a:r>
          <a:r>
            <a:rPr lang="en-US" sz="1800" dirty="0" err="1" smtClean="0"/>
            <a:t>Rh</a:t>
          </a:r>
          <a:endParaRPr lang="en-US" sz="1800" dirty="0"/>
        </a:p>
      </dgm:t>
    </dgm:pt>
    <dgm:pt modelId="{E85D309A-00F4-403D-AAE5-12C309EBF35B}" type="parTrans" cxnId="{AF35795C-491A-4133-AC0B-CBE207678DCB}">
      <dgm:prSet/>
      <dgm:spPr/>
      <dgm:t>
        <a:bodyPr/>
        <a:lstStyle/>
        <a:p>
          <a:endParaRPr lang="en-US" sz="1000"/>
        </a:p>
      </dgm:t>
    </dgm:pt>
    <dgm:pt modelId="{F307D212-08E1-4A48-99A4-2831E00A0B95}" type="sibTrans" cxnId="{AF35795C-491A-4133-AC0B-CBE207678DCB}">
      <dgm:prSet/>
      <dgm:spPr/>
      <dgm:t>
        <a:bodyPr/>
        <a:lstStyle/>
        <a:p>
          <a:endParaRPr lang="en-US" sz="1000"/>
        </a:p>
      </dgm:t>
    </dgm:pt>
    <dgm:pt modelId="{3B3B03CF-A720-41D0-A0C5-A6B6C8743935}">
      <dgm:prSet phldrT="[Text]" custT="1"/>
      <dgm:spPr>
        <a:ln>
          <a:solidFill>
            <a:schemeClr val="bg2">
              <a:lumMod val="75000"/>
            </a:schemeClr>
          </a:solidFill>
        </a:ln>
      </dgm:spPr>
      <dgm:t>
        <a:bodyPr/>
        <a:lstStyle/>
        <a:p>
          <a:r>
            <a:rPr lang="en-US" sz="1400" dirty="0" smtClean="0"/>
            <a:t>2‑mercaptobenzo</a:t>
          </a:r>
          <a:br>
            <a:rPr lang="en-US" sz="1400" dirty="0" smtClean="0"/>
          </a:br>
          <a:r>
            <a:rPr lang="en-US" sz="1400" dirty="0" err="1" smtClean="0"/>
            <a:t>thiazole</a:t>
          </a:r>
          <a:r>
            <a:rPr lang="en-US" sz="1400" dirty="0" smtClean="0"/>
            <a:t>,</a:t>
          </a:r>
          <a:br>
            <a:rPr lang="en-US" sz="1400" dirty="0" smtClean="0"/>
          </a:br>
          <a:r>
            <a:rPr lang="en-US" sz="1400" dirty="0" smtClean="0"/>
            <a:t/>
          </a:r>
          <a:br>
            <a:rPr lang="en-US" sz="1400" dirty="0" smtClean="0"/>
          </a:br>
          <a:r>
            <a:rPr lang="en-US" sz="1400" dirty="0" smtClean="0"/>
            <a:t> </a:t>
          </a:r>
          <a:r>
            <a:rPr lang="en-US" sz="1400" dirty="0" err="1" smtClean="0"/>
            <a:t>N,N’-diphenylthiourea</a:t>
          </a:r>
          <a:r>
            <a:rPr lang="en-US" sz="1400" dirty="0" smtClean="0"/>
            <a:t> </a:t>
          </a:r>
        </a:p>
        <a:p>
          <a:r>
            <a:rPr lang="en-US" sz="1400" dirty="0" smtClean="0"/>
            <a:t> </a:t>
          </a:r>
          <a:br>
            <a:rPr lang="en-US" sz="1400" dirty="0" smtClean="0"/>
          </a:br>
          <a:r>
            <a:rPr lang="en-US" sz="1400" dirty="0" smtClean="0"/>
            <a:t>ammonium </a:t>
          </a:r>
          <a:r>
            <a:rPr lang="en-US" sz="1400" dirty="0" err="1" smtClean="0"/>
            <a:t>O,O’-diethyldithio</a:t>
          </a:r>
          <a:r>
            <a:rPr lang="en-US" sz="1400" dirty="0" smtClean="0"/>
            <a:t/>
          </a:r>
          <a:br>
            <a:rPr lang="en-US" sz="1400" dirty="0" smtClean="0"/>
          </a:br>
          <a:r>
            <a:rPr lang="en-US" sz="1400" dirty="0" smtClean="0"/>
            <a:t>phosphate</a:t>
          </a:r>
          <a:endParaRPr lang="en-US" sz="1400" dirty="0"/>
        </a:p>
      </dgm:t>
    </dgm:pt>
    <dgm:pt modelId="{2467B75E-DC94-4169-9D67-227B094406F3}" type="parTrans" cxnId="{5C32E502-AAF0-4529-AADE-4C3B1E97AA0B}">
      <dgm:prSet/>
      <dgm:spPr/>
      <dgm:t>
        <a:bodyPr/>
        <a:lstStyle/>
        <a:p>
          <a:endParaRPr lang="en-US" sz="1000"/>
        </a:p>
      </dgm:t>
    </dgm:pt>
    <dgm:pt modelId="{F9C2141B-0B26-4718-9496-50AE2D92A3EB}" type="sibTrans" cxnId="{5C32E502-AAF0-4529-AADE-4C3B1E97AA0B}">
      <dgm:prSet/>
      <dgm:spPr/>
      <dgm:t>
        <a:bodyPr/>
        <a:lstStyle/>
        <a:p>
          <a:endParaRPr lang="en-US" sz="1000"/>
        </a:p>
      </dgm:t>
    </dgm:pt>
    <dgm:pt modelId="{89BA6E4A-5A1E-4867-A671-A985EA7E14D8}">
      <dgm:prSet custT="1"/>
      <dgm:spPr>
        <a:ln>
          <a:solidFill>
            <a:schemeClr val="bg2">
              <a:lumMod val="75000"/>
            </a:schemeClr>
          </a:solidFill>
        </a:ln>
      </dgm:spPr>
      <dgm:t>
        <a:bodyPr/>
        <a:lstStyle/>
        <a:p>
          <a:r>
            <a:rPr lang="en-US" sz="1800" b="1" dirty="0" smtClean="0"/>
            <a:t>ICP-MS</a:t>
          </a:r>
        </a:p>
        <a:p>
          <a:r>
            <a:rPr lang="en-US" sz="1800" b="1" dirty="0" smtClean="0"/>
            <a:t>ICP-OES</a:t>
          </a:r>
          <a:endParaRPr lang="en-US" sz="1800" b="1" dirty="0"/>
        </a:p>
      </dgm:t>
    </dgm:pt>
    <dgm:pt modelId="{05DF9D00-B76E-4710-8832-06C60C5EC5D0}" type="parTrans" cxnId="{EDDF45AB-FBA3-47AE-8819-8A89E9BF03A2}">
      <dgm:prSet/>
      <dgm:spPr>
        <a:solidFill>
          <a:schemeClr val="bg2">
            <a:lumMod val="60000"/>
            <a:lumOff val="40000"/>
          </a:schemeClr>
        </a:solidFill>
      </dgm:spPr>
      <dgm:t>
        <a:bodyPr/>
        <a:lstStyle/>
        <a:p>
          <a:endParaRPr lang="en-US"/>
        </a:p>
      </dgm:t>
    </dgm:pt>
    <dgm:pt modelId="{C9B4864A-B9DD-4BE7-BB8C-6A836F60D9B4}" type="sibTrans" cxnId="{EDDF45AB-FBA3-47AE-8819-8A89E9BF03A2}">
      <dgm:prSet/>
      <dgm:spPr/>
      <dgm:t>
        <a:bodyPr/>
        <a:lstStyle/>
        <a:p>
          <a:endParaRPr lang="en-US"/>
        </a:p>
      </dgm:t>
    </dgm:pt>
    <dgm:pt modelId="{DF805CD2-FD03-4A53-B608-AF0C67392FB4}" type="pres">
      <dgm:prSet presAssocID="{D71E9D09-5AE6-480C-9696-AEA95387643E}" presName="diagram" presStyleCnt="0">
        <dgm:presLayoutVars>
          <dgm:chPref val="1"/>
          <dgm:dir/>
          <dgm:animOne val="branch"/>
          <dgm:animLvl val="lvl"/>
          <dgm:resizeHandles/>
        </dgm:presLayoutVars>
      </dgm:prSet>
      <dgm:spPr/>
      <dgm:t>
        <a:bodyPr/>
        <a:lstStyle/>
        <a:p>
          <a:endParaRPr lang="en-US"/>
        </a:p>
      </dgm:t>
    </dgm:pt>
    <dgm:pt modelId="{363A1E34-B51E-424E-B725-804828F92316}" type="pres">
      <dgm:prSet presAssocID="{20438E30-0AAD-4B5C-A9C5-3954571598CA}" presName="root" presStyleCnt="0"/>
      <dgm:spPr/>
    </dgm:pt>
    <dgm:pt modelId="{965B2A35-46AC-47DA-A8A7-E002321DA129}" type="pres">
      <dgm:prSet presAssocID="{20438E30-0AAD-4B5C-A9C5-3954571598CA}" presName="rootComposite" presStyleCnt="0"/>
      <dgm:spPr/>
    </dgm:pt>
    <dgm:pt modelId="{6A83B3DD-31C1-419E-95FA-6E76CBF1A155}" type="pres">
      <dgm:prSet presAssocID="{20438E30-0AAD-4B5C-A9C5-3954571598CA}" presName="rootText" presStyleLbl="node1" presStyleIdx="0" presStyleCnt="1"/>
      <dgm:spPr/>
      <dgm:t>
        <a:bodyPr/>
        <a:lstStyle/>
        <a:p>
          <a:endParaRPr lang="en-US"/>
        </a:p>
      </dgm:t>
    </dgm:pt>
    <dgm:pt modelId="{CA52FE01-EB8A-4BBE-BD9C-41D90F8409E7}" type="pres">
      <dgm:prSet presAssocID="{20438E30-0AAD-4B5C-A9C5-3954571598CA}" presName="rootConnector" presStyleLbl="node1" presStyleIdx="0" presStyleCnt="1"/>
      <dgm:spPr/>
      <dgm:t>
        <a:bodyPr/>
        <a:lstStyle/>
        <a:p>
          <a:endParaRPr lang="en-US"/>
        </a:p>
      </dgm:t>
    </dgm:pt>
    <dgm:pt modelId="{5C3E2778-B2C7-4BF4-A8CB-599EF2F04C09}" type="pres">
      <dgm:prSet presAssocID="{20438E30-0AAD-4B5C-A9C5-3954571598CA}" presName="childShape" presStyleCnt="0"/>
      <dgm:spPr/>
    </dgm:pt>
    <dgm:pt modelId="{57520759-A4E0-478B-8EF7-95F9CC922A70}" type="pres">
      <dgm:prSet presAssocID="{E85D309A-00F4-403D-AAE5-12C309EBF35B}" presName="Name13" presStyleLbl="parChTrans1D2" presStyleIdx="0" presStyleCnt="3"/>
      <dgm:spPr/>
      <dgm:t>
        <a:bodyPr/>
        <a:lstStyle/>
        <a:p>
          <a:endParaRPr lang="en-US"/>
        </a:p>
      </dgm:t>
    </dgm:pt>
    <dgm:pt modelId="{1E4A71F6-0C21-46F4-87EE-A6CA639B263A}" type="pres">
      <dgm:prSet presAssocID="{1B112EEF-DC0A-4E8E-A17F-F996512AD8F7}" presName="childText" presStyleLbl="bgAcc1" presStyleIdx="0" presStyleCnt="3" custScaleX="128689" custLinFactNeighborX="9413" custLinFactNeighborY="2431">
        <dgm:presLayoutVars>
          <dgm:bulletEnabled val="1"/>
        </dgm:presLayoutVars>
      </dgm:prSet>
      <dgm:spPr/>
      <dgm:t>
        <a:bodyPr/>
        <a:lstStyle/>
        <a:p>
          <a:endParaRPr lang="en-US"/>
        </a:p>
      </dgm:t>
    </dgm:pt>
    <dgm:pt modelId="{DF28CA73-287E-475C-87E7-384E630B9BEF}" type="pres">
      <dgm:prSet presAssocID="{2467B75E-DC94-4169-9D67-227B094406F3}" presName="Name13" presStyleLbl="parChTrans1D2" presStyleIdx="1" presStyleCnt="3"/>
      <dgm:spPr/>
      <dgm:t>
        <a:bodyPr/>
        <a:lstStyle/>
        <a:p>
          <a:endParaRPr lang="en-US"/>
        </a:p>
      </dgm:t>
    </dgm:pt>
    <dgm:pt modelId="{16607322-37B5-4C18-A007-D8AF1AC35B28}" type="pres">
      <dgm:prSet presAssocID="{3B3B03CF-A720-41D0-A0C5-A6B6C8743935}" presName="childText" presStyleLbl="bgAcc1" presStyleIdx="1" presStyleCnt="3" custScaleX="136691" custScaleY="287354" custLinFactNeighborX="7440">
        <dgm:presLayoutVars>
          <dgm:bulletEnabled val="1"/>
        </dgm:presLayoutVars>
      </dgm:prSet>
      <dgm:spPr/>
      <dgm:t>
        <a:bodyPr/>
        <a:lstStyle/>
        <a:p>
          <a:endParaRPr lang="en-US"/>
        </a:p>
      </dgm:t>
    </dgm:pt>
    <dgm:pt modelId="{6A9AA4B3-C6FA-4C1E-A953-0D966C681C0E}" type="pres">
      <dgm:prSet presAssocID="{05DF9D00-B76E-4710-8832-06C60C5EC5D0}" presName="Name13" presStyleLbl="parChTrans1D2" presStyleIdx="2" presStyleCnt="3"/>
      <dgm:spPr/>
      <dgm:t>
        <a:bodyPr/>
        <a:lstStyle/>
        <a:p>
          <a:endParaRPr lang="en-US"/>
        </a:p>
      </dgm:t>
    </dgm:pt>
    <dgm:pt modelId="{3FD92349-5720-46AB-A7E7-C3C0BC517CE6}" type="pres">
      <dgm:prSet presAssocID="{89BA6E4A-5A1E-4867-A671-A985EA7E14D8}" presName="childText" presStyleLbl="bgAcc1" presStyleIdx="2" presStyleCnt="3" custLinFactNeighborX="10175">
        <dgm:presLayoutVars>
          <dgm:bulletEnabled val="1"/>
        </dgm:presLayoutVars>
      </dgm:prSet>
      <dgm:spPr/>
      <dgm:t>
        <a:bodyPr/>
        <a:lstStyle/>
        <a:p>
          <a:endParaRPr lang="en-US"/>
        </a:p>
      </dgm:t>
    </dgm:pt>
  </dgm:ptLst>
  <dgm:cxnLst>
    <dgm:cxn modelId="{3AD00206-D29B-4D2D-97AB-9520312F6C62}" type="presOf" srcId="{2467B75E-DC94-4169-9D67-227B094406F3}" destId="{DF28CA73-287E-475C-87E7-384E630B9BEF}" srcOrd="0" destOrd="0" presId="urn:microsoft.com/office/officeart/2005/8/layout/hierarchy3"/>
    <dgm:cxn modelId="{A81D2CB2-0B1A-4CFE-A1D3-FBD54CBDAD5A}" type="presOf" srcId="{3B3B03CF-A720-41D0-A0C5-A6B6C8743935}" destId="{16607322-37B5-4C18-A007-D8AF1AC35B28}" srcOrd="0" destOrd="0" presId="urn:microsoft.com/office/officeart/2005/8/layout/hierarchy3"/>
    <dgm:cxn modelId="{E06CCDBF-F903-44AD-8E2B-D4BCAEADA4CB}" type="presOf" srcId="{D71E9D09-5AE6-480C-9696-AEA95387643E}" destId="{DF805CD2-FD03-4A53-B608-AF0C67392FB4}" srcOrd="0" destOrd="0" presId="urn:microsoft.com/office/officeart/2005/8/layout/hierarchy3"/>
    <dgm:cxn modelId="{37A5F16D-9F7D-4402-8172-C14F330B3A0D}" type="presOf" srcId="{E85D309A-00F4-403D-AAE5-12C309EBF35B}" destId="{57520759-A4E0-478B-8EF7-95F9CC922A70}" srcOrd="0" destOrd="0" presId="urn:microsoft.com/office/officeart/2005/8/layout/hierarchy3"/>
    <dgm:cxn modelId="{5227E825-38AB-42A6-BA19-99F294371C15}" type="presOf" srcId="{89BA6E4A-5A1E-4867-A671-A985EA7E14D8}" destId="{3FD92349-5720-46AB-A7E7-C3C0BC517CE6}" srcOrd="0" destOrd="0" presId="urn:microsoft.com/office/officeart/2005/8/layout/hierarchy3"/>
    <dgm:cxn modelId="{5C32E502-AAF0-4529-AADE-4C3B1E97AA0B}" srcId="{20438E30-0AAD-4B5C-A9C5-3954571598CA}" destId="{3B3B03CF-A720-41D0-A0C5-A6B6C8743935}" srcOrd="1" destOrd="0" parTransId="{2467B75E-DC94-4169-9D67-227B094406F3}" sibTransId="{F9C2141B-0B26-4718-9496-50AE2D92A3EB}"/>
    <dgm:cxn modelId="{0F295196-8CB9-4E42-8F61-9C15B1E87122}" type="presOf" srcId="{20438E30-0AAD-4B5C-A9C5-3954571598CA}" destId="{6A83B3DD-31C1-419E-95FA-6E76CBF1A155}" srcOrd="0" destOrd="0" presId="urn:microsoft.com/office/officeart/2005/8/layout/hierarchy3"/>
    <dgm:cxn modelId="{B8253942-ADC1-4DDC-B4D8-3170CF27696E}" type="presOf" srcId="{20438E30-0AAD-4B5C-A9C5-3954571598CA}" destId="{CA52FE01-EB8A-4BBE-BD9C-41D90F8409E7}" srcOrd="1" destOrd="0" presId="urn:microsoft.com/office/officeart/2005/8/layout/hierarchy3"/>
    <dgm:cxn modelId="{4BB578BE-1159-4908-AF55-703D5C4DF60D}" type="presOf" srcId="{1B112EEF-DC0A-4E8E-A17F-F996512AD8F7}" destId="{1E4A71F6-0C21-46F4-87EE-A6CA639B263A}" srcOrd="0" destOrd="0" presId="urn:microsoft.com/office/officeart/2005/8/layout/hierarchy3"/>
    <dgm:cxn modelId="{C0350433-1F80-4DC8-83AF-ADC5DA8CC61A}" type="presOf" srcId="{05DF9D00-B76E-4710-8832-06C60C5EC5D0}" destId="{6A9AA4B3-C6FA-4C1E-A953-0D966C681C0E}" srcOrd="0" destOrd="0" presId="urn:microsoft.com/office/officeart/2005/8/layout/hierarchy3"/>
    <dgm:cxn modelId="{73F4181D-FD7A-4B47-80EE-C379CFF4CE31}" srcId="{D71E9D09-5AE6-480C-9696-AEA95387643E}" destId="{20438E30-0AAD-4B5C-A9C5-3954571598CA}" srcOrd="0" destOrd="0" parTransId="{6AB04EAD-920B-45B7-A2B9-BE05866BCD51}" sibTransId="{FFC0F78B-6388-42C2-956C-CE950FA7FD8D}"/>
    <dgm:cxn modelId="{EDDF45AB-FBA3-47AE-8819-8A89E9BF03A2}" srcId="{20438E30-0AAD-4B5C-A9C5-3954571598CA}" destId="{89BA6E4A-5A1E-4867-A671-A985EA7E14D8}" srcOrd="2" destOrd="0" parTransId="{05DF9D00-B76E-4710-8832-06C60C5EC5D0}" sibTransId="{C9B4864A-B9DD-4BE7-BB8C-6A836F60D9B4}"/>
    <dgm:cxn modelId="{AF35795C-491A-4133-AC0B-CBE207678DCB}" srcId="{20438E30-0AAD-4B5C-A9C5-3954571598CA}" destId="{1B112EEF-DC0A-4E8E-A17F-F996512AD8F7}" srcOrd="0" destOrd="0" parTransId="{E85D309A-00F4-403D-AAE5-12C309EBF35B}" sibTransId="{F307D212-08E1-4A48-99A4-2831E00A0B95}"/>
    <dgm:cxn modelId="{2C918EC8-6FC0-4029-AEFF-9184990A00F0}" type="presParOf" srcId="{DF805CD2-FD03-4A53-B608-AF0C67392FB4}" destId="{363A1E34-B51E-424E-B725-804828F92316}" srcOrd="0" destOrd="0" presId="urn:microsoft.com/office/officeart/2005/8/layout/hierarchy3"/>
    <dgm:cxn modelId="{12566314-9D2F-4149-AB4C-BF04F40A2586}" type="presParOf" srcId="{363A1E34-B51E-424E-B725-804828F92316}" destId="{965B2A35-46AC-47DA-A8A7-E002321DA129}" srcOrd="0" destOrd="0" presId="urn:microsoft.com/office/officeart/2005/8/layout/hierarchy3"/>
    <dgm:cxn modelId="{AD97E781-38C6-489E-99AF-669581265629}" type="presParOf" srcId="{965B2A35-46AC-47DA-A8A7-E002321DA129}" destId="{6A83B3DD-31C1-419E-95FA-6E76CBF1A155}" srcOrd="0" destOrd="0" presId="urn:microsoft.com/office/officeart/2005/8/layout/hierarchy3"/>
    <dgm:cxn modelId="{4F0A17F5-2CFB-4CA3-BF5E-BFCCD6FED4A2}" type="presParOf" srcId="{965B2A35-46AC-47DA-A8A7-E002321DA129}" destId="{CA52FE01-EB8A-4BBE-BD9C-41D90F8409E7}" srcOrd="1" destOrd="0" presId="urn:microsoft.com/office/officeart/2005/8/layout/hierarchy3"/>
    <dgm:cxn modelId="{34A2F26A-60B3-47E3-8661-0D7085D861CA}" type="presParOf" srcId="{363A1E34-B51E-424E-B725-804828F92316}" destId="{5C3E2778-B2C7-4BF4-A8CB-599EF2F04C09}" srcOrd="1" destOrd="0" presId="urn:microsoft.com/office/officeart/2005/8/layout/hierarchy3"/>
    <dgm:cxn modelId="{2AF6C9D1-7B25-414C-AAC9-D85311B8D35A}" type="presParOf" srcId="{5C3E2778-B2C7-4BF4-A8CB-599EF2F04C09}" destId="{57520759-A4E0-478B-8EF7-95F9CC922A70}" srcOrd="0" destOrd="0" presId="urn:microsoft.com/office/officeart/2005/8/layout/hierarchy3"/>
    <dgm:cxn modelId="{F660435B-3ADA-4FE0-9966-08106C8B8FD5}" type="presParOf" srcId="{5C3E2778-B2C7-4BF4-A8CB-599EF2F04C09}" destId="{1E4A71F6-0C21-46F4-87EE-A6CA639B263A}" srcOrd="1" destOrd="0" presId="urn:microsoft.com/office/officeart/2005/8/layout/hierarchy3"/>
    <dgm:cxn modelId="{BD40ECED-9013-4398-8BA9-D7F108F5C233}" type="presParOf" srcId="{5C3E2778-B2C7-4BF4-A8CB-599EF2F04C09}" destId="{DF28CA73-287E-475C-87E7-384E630B9BEF}" srcOrd="2" destOrd="0" presId="urn:microsoft.com/office/officeart/2005/8/layout/hierarchy3"/>
    <dgm:cxn modelId="{2DF33525-EA8F-478A-90E9-C34821BB889F}" type="presParOf" srcId="{5C3E2778-B2C7-4BF4-A8CB-599EF2F04C09}" destId="{16607322-37B5-4C18-A007-D8AF1AC35B28}" srcOrd="3" destOrd="0" presId="urn:microsoft.com/office/officeart/2005/8/layout/hierarchy3"/>
    <dgm:cxn modelId="{A5B323D9-7CA5-48E8-844C-DD01E6765AAF}" type="presParOf" srcId="{5C3E2778-B2C7-4BF4-A8CB-599EF2F04C09}" destId="{6A9AA4B3-C6FA-4C1E-A953-0D966C681C0E}" srcOrd="4" destOrd="0" presId="urn:microsoft.com/office/officeart/2005/8/layout/hierarchy3"/>
    <dgm:cxn modelId="{128FD1DC-6DD8-467C-B6E4-CC2C9408CFAA}" type="presParOf" srcId="{5C3E2778-B2C7-4BF4-A8CB-599EF2F04C09}" destId="{3FD92349-5720-46AB-A7E7-C3C0BC517CE6}" srcOrd="5" destOrd="0" presId="urn:microsoft.com/office/officeart/2005/8/layout/hierarchy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1E9D09-5AE6-480C-9696-AEA95387643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0438E30-0AAD-4B5C-A9C5-3954571598CA}">
      <dgm:prSet phldrT="[Text]" custT="1"/>
      <dgm:spPr>
        <a:solidFill>
          <a:schemeClr val="bg2">
            <a:lumMod val="75000"/>
          </a:schemeClr>
        </a:solidFill>
        <a:scene3d>
          <a:camera prst="orthographicFront"/>
          <a:lightRig rig="threePt" dir="t"/>
        </a:scene3d>
        <a:sp3d>
          <a:bevelT/>
        </a:sp3d>
      </dgm:spPr>
      <dgm:t>
        <a:bodyPr/>
        <a:lstStyle/>
        <a:p>
          <a:r>
            <a:rPr lang="en-GB" sz="2000" i="1" dirty="0" err="1" smtClean="0">
              <a:solidFill>
                <a:schemeClr val="bg1"/>
              </a:solidFill>
            </a:rPr>
            <a:t>Laprilen</a:t>
          </a:r>
          <a:r>
            <a:rPr lang="en-GB" sz="2000" dirty="0" smtClean="0">
              <a:solidFill>
                <a:schemeClr val="bg1"/>
              </a:solidFill>
            </a:rPr>
            <a:t>, </a:t>
          </a:r>
        </a:p>
        <a:p>
          <a:r>
            <a:rPr lang="en-GB" sz="2000" i="1" dirty="0" err="1" smtClean="0">
              <a:solidFill>
                <a:schemeClr val="bg1"/>
              </a:solidFill>
            </a:rPr>
            <a:t>Tritace</a:t>
          </a:r>
          <a:r>
            <a:rPr lang="en-GB" sz="2000" dirty="0" smtClean="0">
              <a:solidFill>
                <a:schemeClr val="bg1"/>
              </a:solidFill>
            </a:rPr>
            <a:t>,</a:t>
          </a:r>
        </a:p>
        <a:p>
          <a:r>
            <a:rPr lang="en-GB" sz="2000" dirty="0" smtClean="0">
              <a:solidFill>
                <a:schemeClr val="bg1"/>
              </a:solidFill>
            </a:rPr>
            <a:t> </a:t>
          </a:r>
          <a:r>
            <a:rPr lang="en-GB" sz="2000" i="1" dirty="0" err="1" smtClean="0">
              <a:solidFill>
                <a:schemeClr val="bg1"/>
              </a:solidFill>
            </a:rPr>
            <a:t>Vivace</a:t>
          </a:r>
          <a:r>
            <a:rPr lang="en-GB" sz="2000" dirty="0" smtClean="0">
              <a:solidFill>
                <a:schemeClr val="bg1"/>
              </a:solidFill>
            </a:rPr>
            <a:t> </a:t>
          </a:r>
          <a:r>
            <a:rPr lang="en-US" sz="2000" dirty="0" smtClean="0">
              <a:solidFill>
                <a:schemeClr val="bg1"/>
              </a:solidFill>
            </a:rPr>
            <a:t> </a:t>
          </a:r>
        </a:p>
        <a:p>
          <a:r>
            <a:rPr lang="en-GB" sz="2000" i="1" dirty="0" err="1" smtClean="0">
              <a:solidFill>
                <a:schemeClr val="bg1"/>
              </a:solidFill>
            </a:rPr>
            <a:t>Enalapril</a:t>
          </a:r>
          <a:endParaRPr lang="en-US" sz="2000" dirty="0">
            <a:solidFill>
              <a:schemeClr val="bg1"/>
            </a:solidFill>
          </a:endParaRPr>
        </a:p>
      </dgm:t>
    </dgm:pt>
    <dgm:pt modelId="{6AB04EAD-920B-45B7-A2B9-BE05866BCD51}" type="parTrans" cxnId="{73F4181D-FD7A-4B47-80EE-C379CFF4CE31}">
      <dgm:prSet/>
      <dgm:spPr/>
      <dgm:t>
        <a:bodyPr/>
        <a:lstStyle/>
        <a:p>
          <a:endParaRPr lang="en-US" sz="1000"/>
        </a:p>
      </dgm:t>
    </dgm:pt>
    <dgm:pt modelId="{FFC0F78B-6388-42C2-956C-CE950FA7FD8D}" type="sibTrans" cxnId="{73F4181D-FD7A-4B47-80EE-C379CFF4CE31}">
      <dgm:prSet/>
      <dgm:spPr/>
      <dgm:t>
        <a:bodyPr/>
        <a:lstStyle/>
        <a:p>
          <a:endParaRPr lang="en-US" sz="1000"/>
        </a:p>
      </dgm:t>
    </dgm:pt>
    <dgm:pt modelId="{1B112EEF-DC0A-4E8E-A17F-F996512AD8F7}">
      <dgm:prSet phldrT="[Text]" custT="1"/>
      <dgm:spPr>
        <a:ln>
          <a:solidFill>
            <a:schemeClr val="bg2">
              <a:lumMod val="75000"/>
            </a:schemeClr>
          </a:solidFill>
        </a:ln>
      </dgm:spPr>
      <dgm:t>
        <a:bodyPr/>
        <a:lstStyle/>
        <a:p>
          <a:r>
            <a:rPr lang="en-US" sz="1800" b="1" dirty="0" smtClean="0"/>
            <a:t>Pt</a:t>
          </a:r>
          <a:r>
            <a:rPr lang="en-US" sz="1800" dirty="0" smtClean="0"/>
            <a:t>, Pd, </a:t>
          </a:r>
          <a:r>
            <a:rPr lang="en-US" sz="1800" dirty="0" err="1" smtClean="0"/>
            <a:t>Rh</a:t>
          </a:r>
          <a:endParaRPr lang="en-US" sz="1800" dirty="0"/>
        </a:p>
      </dgm:t>
    </dgm:pt>
    <dgm:pt modelId="{E85D309A-00F4-403D-AAE5-12C309EBF35B}" type="parTrans" cxnId="{AF35795C-491A-4133-AC0B-CBE207678DCB}">
      <dgm:prSet/>
      <dgm:spPr/>
      <dgm:t>
        <a:bodyPr/>
        <a:lstStyle/>
        <a:p>
          <a:endParaRPr lang="en-US" sz="1000"/>
        </a:p>
      </dgm:t>
    </dgm:pt>
    <dgm:pt modelId="{F307D212-08E1-4A48-99A4-2831E00A0B95}" type="sibTrans" cxnId="{AF35795C-491A-4133-AC0B-CBE207678DCB}">
      <dgm:prSet/>
      <dgm:spPr/>
      <dgm:t>
        <a:bodyPr/>
        <a:lstStyle/>
        <a:p>
          <a:endParaRPr lang="en-US" sz="1000"/>
        </a:p>
      </dgm:t>
    </dgm:pt>
    <dgm:pt modelId="{3B3B03CF-A720-41D0-A0C5-A6B6C8743935}">
      <dgm:prSet phldrT="[Text]" custT="1"/>
      <dgm:spPr>
        <a:ln>
          <a:solidFill>
            <a:schemeClr val="bg2">
              <a:lumMod val="75000"/>
            </a:schemeClr>
          </a:solidFill>
        </a:ln>
      </dgm:spPr>
      <dgm:t>
        <a:bodyPr/>
        <a:lstStyle/>
        <a:p>
          <a:r>
            <a:rPr lang="en-US" sz="1800" dirty="0" smtClean="0"/>
            <a:t>2‑mercapto</a:t>
          </a:r>
          <a:br>
            <a:rPr lang="en-US" sz="1800" dirty="0" smtClean="0"/>
          </a:br>
          <a:r>
            <a:rPr lang="en-US" sz="1800" dirty="0" err="1" smtClean="0"/>
            <a:t>benzo</a:t>
          </a:r>
          <a:r>
            <a:rPr lang="en-US" sz="1800" dirty="0" smtClean="0"/>
            <a:t/>
          </a:r>
          <a:br>
            <a:rPr lang="en-US" sz="1800" dirty="0" smtClean="0"/>
          </a:br>
          <a:r>
            <a:rPr lang="en-US" sz="1800" dirty="0" err="1" smtClean="0"/>
            <a:t>thiazole</a:t>
          </a:r>
          <a:r>
            <a:rPr lang="en-US" sz="1800" dirty="0" smtClean="0"/>
            <a:t>,</a:t>
          </a:r>
          <a:endParaRPr lang="en-US" sz="1800" dirty="0"/>
        </a:p>
      </dgm:t>
    </dgm:pt>
    <dgm:pt modelId="{2467B75E-DC94-4169-9D67-227B094406F3}" type="parTrans" cxnId="{5C32E502-AAF0-4529-AADE-4C3B1E97AA0B}">
      <dgm:prSet/>
      <dgm:spPr/>
      <dgm:t>
        <a:bodyPr/>
        <a:lstStyle/>
        <a:p>
          <a:endParaRPr lang="en-US" sz="1000"/>
        </a:p>
      </dgm:t>
    </dgm:pt>
    <dgm:pt modelId="{F9C2141B-0B26-4718-9496-50AE2D92A3EB}" type="sibTrans" cxnId="{5C32E502-AAF0-4529-AADE-4C3B1E97AA0B}">
      <dgm:prSet/>
      <dgm:spPr/>
      <dgm:t>
        <a:bodyPr/>
        <a:lstStyle/>
        <a:p>
          <a:endParaRPr lang="en-US" sz="1000"/>
        </a:p>
      </dgm:t>
    </dgm:pt>
    <dgm:pt modelId="{89BA6E4A-5A1E-4867-A671-A985EA7E14D8}">
      <dgm:prSet custT="1"/>
      <dgm:spPr>
        <a:ln>
          <a:solidFill>
            <a:schemeClr val="bg2">
              <a:lumMod val="75000"/>
            </a:schemeClr>
          </a:solidFill>
        </a:ln>
      </dgm:spPr>
      <dgm:t>
        <a:bodyPr/>
        <a:lstStyle/>
        <a:p>
          <a:r>
            <a:rPr lang="en-US" sz="1800" b="1" dirty="0" smtClean="0"/>
            <a:t>ICP-MS</a:t>
          </a:r>
          <a:endParaRPr lang="en-US" sz="1800" b="1" dirty="0"/>
        </a:p>
      </dgm:t>
    </dgm:pt>
    <dgm:pt modelId="{05DF9D00-B76E-4710-8832-06C60C5EC5D0}" type="parTrans" cxnId="{EDDF45AB-FBA3-47AE-8819-8A89E9BF03A2}">
      <dgm:prSet/>
      <dgm:spPr/>
      <dgm:t>
        <a:bodyPr/>
        <a:lstStyle/>
        <a:p>
          <a:endParaRPr lang="en-US"/>
        </a:p>
      </dgm:t>
    </dgm:pt>
    <dgm:pt modelId="{C9B4864A-B9DD-4BE7-BB8C-6A836F60D9B4}" type="sibTrans" cxnId="{EDDF45AB-FBA3-47AE-8819-8A89E9BF03A2}">
      <dgm:prSet/>
      <dgm:spPr/>
      <dgm:t>
        <a:bodyPr/>
        <a:lstStyle/>
        <a:p>
          <a:endParaRPr lang="en-US"/>
        </a:p>
      </dgm:t>
    </dgm:pt>
    <dgm:pt modelId="{DF805CD2-FD03-4A53-B608-AF0C67392FB4}" type="pres">
      <dgm:prSet presAssocID="{D71E9D09-5AE6-480C-9696-AEA95387643E}" presName="diagram" presStyleCnt="0">
        <dgm:presLayoutVars>
          <dgm:chPref val="1"/>
          <dgm:dir/>
          <dgm:animOne val="branch"/>
          <dgm:animLvl val="lvl"/>
          <dgm:resizeHandles/>
        </dgm:presLayoutVars>
      </dgm:prSet>
      <dgm:spPr/>
      <dgm:t>
        <a:bodyPr/>
        <a:lstStyle/>
        <a:p>
          <a:endParaRPr lang="en-US"/>
        </a:p>
      </dgm:t>
    </dgm:pt>
    <dgm:pt modelId="{363A1E34-B51E-424E-B725-804828F92316}" type="pres">
      <dgm:prSet presAssocID="{20438E30-0AAD-4B5C-A9C5-3954571598CA}" presName="root" presStyleCnt="0"/>
      <dgm:spPr/>
    </dgm:pt>
    <dgm:pt modelId="{965B2A35-46AC-47DA-A8A7-E002321DA129}" type="pres">
      <dgm:prSet presAssocID="{20438E30-0AAD-4B5C-A9C5-3954571598CA}" presName="rootComposite" presStyleCnt="0"/>
      <dgm:spPr/>
    </dgm:pt>
    <dgm:pt modelId="{6A83B3DD-31C1-419E-95FA-6E76CBF1A155}" type="pres">
      <dgm:prSet presAssocID="{20438E30-0AAD-4B5C-A9C5-3954571598CA}" presName="rootText" presStyleLbl="node1" presStyleIdx="0" presStyleCnt="1" custScaleY="165415" custLinFactNeighborX="2033" custLinFactNeighborY="-29688"/>
      <dgm:spPr/>
      <dgm:t>
        <a:bodyPr/>
        <a:lstStyle/>
        <a:p>
          <a:endParaRPr lang="en-US"/>
        </a:p>
      </dgm:t>
    </dgm:pt>
    <dgm:pt modelId="{CA52FE01-EB8A-4BBE-BD9C-41D90F8409E7}" type="pres">
      <dgm:prSet presAssocID="{20438E30-0AAD-4B5C-A9C5-3954571598CA}" presName="rootConnector" presStyleLbl="node1" presStyleIdx="0" presStyleCnt="1"/>
      <dgm:spPr/>
      <dgm:t>
        <a:bodyPr/>
        <a:lstStyle/>
        <a:p>
          <a:endParaRPr lang="en-US"/>
        </a:p>
      </dgm:t>
    </dgm:pt>
    <dgm:pt modelId="{5C3E2778-B2C7-4BF4-A8CB-599EF2F04C09}" type="pres">
      <dgm:prSet presAssocID="{20438E30-0AAD-4B5C-A9C5-3954571598CA}" presName="childShape" presStyleCnt="0"/>
      <dgm:spPr/>
    </dgm:pt>
    <dgm:pt modelId="{57520759-A4E0-478B-8EF7-95F9CC922A70}" type="pres">
      <dgm:prSet presAssocID="{E85D309A-00F4-403D-AAE5-12C309EBF35B}" presName="Name13" presStyleLbl="parChTrans1D2" presStyleIdx="0" presStyleCnt="3"/>
      <dgm:spPr/>
      <dgm:t>
        <a:bodyPr/>
        <a:lstStyle/>
        <a:p>
          <a:endParaRPr lang="en-US"/>
        </a:p>
      </dgm:t>
    </dgm:pt>
    <dgm:pt modelId="{1E4A71F6-0C21-46F4-87EE-A6CA639B263A}" type="pres">
      <dgm:prSet presAssocID="{1B112EEF-DC0A-4E8E-A17F-F996512AD8F7}" presName="childText" presStyleLbl="bgAcc1" presStyleIdx="0" presStyleCnt="3" custScaleX="112590" custLinFactNeighborX="2954" custLinFactNeighborY="2431">
        <dgm:presLayoutVars>
          <dgm:bulletEnabled val="1"/>
        </dgm:presLayoutVars>
      </dgm:prSet>
      <dgm:spPr/>
      <dgm:t>
        <a:bodyPr/>
        <a:lstStyle/>
        <a:p>
          <a:endParaRPr lang="en-US"/>
        </a:p>
      </dgm:t>
    </dgm:pt>
    <dgm:pt modelId="{DF28CA73-287E-475C-87E7-384E630B9BEF}" type="pres">
      <dgm:prSet presAssocID="{2467B75E-DC94-4169-9D67-227B094406F3}" presName="Name13" presStyleLbl="parChTrans1D2" presStyleIdx="1" presStyleCnt="3"/>
      <dgm:spPr/>
      <dgm:t>
        <a:bodyPr/>
        <a:lstStyle/>
        <a:p>
          <a:endParaRPr lang="en-US"/>
        </a:p>
      </dgm:t>
    </dgm:pt>
    <dgm:pt modelId="{16607322-37B5-4C18-A007-D8AF1AC35B28}" type="pres">
      <dgm:prSet presAssocID="{3B3B03CF-A720-41D0-A0C5-A6B6C8743935}" presName="childText" presStyleLbl="bgAcc1" presStyleIdx="1" presStyleCnt="3" custScaleX="110783" custLinFactNeighborX="4761">
        <dgm:presLayoutVars>
          <dgm:bulletEnabled val="1"/>
        </dgm:presLayoutVars>
      </dgm:prSet>
      <dgm:spPr/>
      <dgm:t>
        <a:bodyPr/>
        <a:lstStyle/>
        <a:p>
          <a:endParaRPr lang="en-US"/>
        </a:p>
      </dgm:t>
    </dgm:pt>
    <dgm:pt modelId="{6A9AA4B3-C6FA-4C1E-A953-0D966C681C0E}" type="pres">
      <dgm:prSet presAssocID="{05DF9D00-B76E-4710-8832-06C60C5EC5D0}" presName="Name13" presStyleLbl="parChTrans1D2" presStyleIdx="2" presStyleCnt="3"/>
      <dgm:spPr/>
      <dgm:t>
        <a:bodyPr/>
        <a:lstStyle/>
        <a:p>
          <a:endParaRPr lang="en-US"/>
        </a:p>
      </dgm:t>
    </dgm:pt>
    <dgm:pt modelId="{3FD92349-5720-46AB-A7E7-C3C0BC517CE6}" type="pres">
      <dgm:prSet presAssocID="{89BA6E4A-5A1E-4867-A671-A985EA7E14D8}" presName="childText" presStyleLbl="bgAcc1" presStyleIdx="2" presStyleCnt="3" custScaleX="109203" custLinFactNeighborX="3934">
        <dgm:presLayoutVars>
          <dgm:bulletEnabled val="1"/>
        </dgm:presLayoutVars>
      </dgm:prSet>
      <dgm:spPr/>
      <dgm:t>
        <a:bodyPr/>
        <a:lstStyle/>
        <a:p>
          <a:endParaRPr lang="en-US"/>
        </a:p>
      </dgm:t>
    </dgm:pt>
  </dgm:ptLst>
  <dgm:cxnLst>
    <dgm:cxn modelId="{8A1C2177-31AE-4AEC-88FA-1A9C4F1205C3}" type="presOf" srcId="{2467B75E-DC94-4169-9D67-227B094406F3}" destId="{DF28CA73-287E-475C-87E7-384E630B9BEF}" srcOrd="0" destOrd="0" presId="urn:microsoft.com/office/officeart/2005/8/layout/hierarchy3"/>
    <dgm:cxn modelId="{011757B6-54F1-4DF4-9F38-EF0CF9BD18A8}" type="presOf" srcId="{D71E9D09-5AE6-480C-9696-AEA95387643E}" destId="{DF805CD2-FD03-4A53-B608-AF0C67392FB4}" srcOrd="0" destOrd="0" presId="urn:microsoft.com/office/officeart/2005/8/layout/hierarchy3"/>
    <dgm:cxn modelId="{332516EC-4445-4E59-9736-5348DD4730A0}" type="presOf" srcId="{05DF9D00-B76E-4710-8832-06C60C5EC5D0}" destId="{6A9AA4B3-C6FA-4C1E-A953-0D966C681C0E}" srcOrd="0" destOrd="0" presId="urn:microsoft.com/office/officeart/2005/8/layout/hierarchy3"/>
    <dgm:cxn modelId="{AF35795C-491A-4133-AC0B-CBE207678DCB}" srcId="{20438E30-0AAD-4B5C-A9C5-3954571598CA}" destId="{1B112EEF-DC0A-4E8E-A17F-F996512AD8F7}" srcOrd="0" destOrd="0" parTransId="{E85D309A-00F4-403D-AAE5-12C309EBF35B}" sibTransId="{F307D212-08E1-4A48-99A4-2831E00A0B95}"/>
    <dgm:cxn modelId="{EDDF45AB-FBA3-47AE-8819-8A89E9BF03A2}" srcId="{20438E30-0AAD-4B5C-A9C5-3954571598CA}" destId="{89BA6E4A-5A1E-4867-A671-A985EA7E14D8}" srcOrd="2" destOrd="0" parTransId="{05DF9D00-B76E-4710-8832-06C60C5EC5D0}" sibTransId="{C9B4864A-B9DD-4BE7-BB8C-6A836F60D9B4}"/>
    <dgm:cxn modelId="{A9960609-20F0-4561-991D-F51C977C7391}" type="presOf" srcId="{20438E30-0AAD-4B5C-A9C5-3954571598CA}" destId="{6A83B3DD-31C1-419E-95FA-6E76CBF1A155}" srcOrd="0" destOrd="0" presId="urn:microsoft.com/office/officeart/2005/8/layout/hierarchy3"/>
    <dgm:cxn modelId="{73F4181D-FD7A-4B47-80EE-C379CFF4CE31}" srcId="{D71E9D09-5AE6-480C-9696-AEA95387643E}" destId="{20438E30-0AAD-4B5C-A9C5-3954571598CA}" srcOrd="0" destOrd="0" parTransId="{6AB04EAD-920B-45B7-A2B9-BE05866BCD51}" sibTransId="{FFC0F78B-6388-42C2-956C-CE950FA7FD8D}"/>
    <dgm:cxn modelId="{B2362FF5-4655-48FD-ABAB-F08885383261}" type="presOf" srcId="{89BA6E4A-5A1E-4867-A671-A985EA7E14D8}" destId="{3FD92349-5720-46AB-A7E7-C3C0BC517CE6}" srcOrd="0" destOrd="0" presId="urn:microsoft.com/office/officeart/2005/8/layout/hierarchy3"/>
    <dgm:cxn modelId="{96C1C894-8543-48AE-966D-14B4E37D1291}" type="presOf" srcId="{E85D309A-00F4-403D-AAE5-12C309EBF35B}" destId="{57520759-A4E0-478B-8EF7-95F9CC922A70}" srcOrd="0" destOrd="0" presId="urn:microsoft.com/office/officeart/2005/8/layout/hierarchy3"/>
    <dgm:cxn modelId="{7A4B54BF-E5A9-41F2-A410-801657F65746}" type="presOf" srcId="{3B3B03CF-A720-41D0-A0C5-A6B6C8743935}" destId="{16607322-37B5-4C18-A007-D8AF1AC35B28}" srcOrd="0" destOrd="0" presId="urn:microsoft.com/office/officeart/2005/8/layout/hierarchy3"/>
    <dgm:cxn modelId="{DE78A3E7-5976-4DE1-A6E8-64CEC10127E4}" type="presOf" srcId="{20438E30-0AAD-4B5C-A9C5-3954571598CA}" destId="{CA52FE01-EB8A-4BBE-BD9C-41D90F8409E7}" srcOrd="1" destOrd="0" presId="urn:microsoft.com/office/officeart/2005/8/layout/hierarchy3"/>
    <dgm:cxn modelId="{5C32E502-AAF0-4529-AADE-4C3B1E97AA0B}" srcId="{20438E30-0AAD-4B5C-A9C5-3954571598CA}" destId="{3B3B03CF-A720-41D0-A0C5-A6B6C8743935}" srcOrd="1" destOrd="0" parTransId="{2467B75E-DC94-4169-9D67-227B094406F3}" sibTransId="{F9C2141B-0B26-4718-9496-50AE2D92A3EB}"/>
    <dgm:cxn modelId="{08FC8875-B48F-4ADA-A4AA-CD46F4C7B812}" type="presOf" srcId="{1B112EEF-DC0A-4E8E-A17F-F996512AD8F7}" destId="{1E4A71F6-0C21-46F4-87EE-A6CA639B263A}" srcOrd="0" destOrd="0" presId="urn:microsoft.com/office/officeart/2005/8/layout/hierarchy3"/>
    <dgm:cxn modelId="{7DA67332-BA52-482E-8992-E58A345C6652}" type="presParOf" srcId="{DF805CD2-FD03-4A53-B608-AF0C67392FB4}" destId="{363A1E34-B51E-424E-B725-804828F92316}" srcOrd="0" destOrd="0" presId="urn:microsoft.com/office/officeart/2005/8/layout/hierarchy3"/>
    <dgm:cxn modelId="{44291AAC-E2F6-4BEA-8E70-1C8DF1E9E89B}" type="presParOf" srcId="{363A1E34-B51E-424E-B725-804828F92316}" destId="{965B2A35-46AC-47DA-A8A7-E002321DA129}" srcOrd="0" destOrd="0" presId="urn:microsoft.com/office/officeart/2005/8/layout/hierarchy3"/>
    <dgm:cxn modelId="{C46A0B8E-238A-4DB1-B5FF-46734FD1CFC6}" type="presParOf" srcId="{965B2A35-46AC-47DA-A8A7-E002321DA129}" destId="{6A83B3DD-31C1-419E-95FA-6E76CBF1A155}" srcOrd="0" destOrd="0" presId="urn:microsoft.com/office/officeart/2005/8/layout/hierarchy3"/>
    <dgm:cxn modelId="{E32DFF29-D871-41E0-98B6-0ECA79D9E0F8}" type="presParOf" srcId="{965B2A35-46AC-47DA-A8A7-E002321DA129}" destId="{CA52FE01-EB8A-4BBE-BD9C-41D90F8409E7}" srcOrd="1" destOrd="0" presId="urn:microsoft.com/office/officeart/2005/8/layout/hierarchy3"/>
    <dgm:cxn modelId="{3C3F6966-2511-44E2-A46D-4DE8B7B2C2DB}" type="presParOf" srcId="{363A1E34-B51E-424E-B725-804828F92316}" destId="{5C3E2778-B2C7-4BF4-A8CB-599EF2F04C09}" srcOrd="1" destOrd="0" presId="urn:microsoft.com/office/officeart/2005/8/layout/hierarchy3"/>
    <dgm:cxn modelId="{F9FAFFE2-DF71-4289-A2CE-51380C06C1A7}" type="presParOf" srcId="{5C3E2778-B2C7-4BF4-A8CB-599EF2F04C09}" destId="{57520759-A4E0-478B-8EF7-95F9CC922A70}" srcOrd="0" destOrd="0" presId="urn:microsoft.com/office/officeart/2005/8/layout/hierarchy3"/>
    <dgm:cxn modelId="{ED2E0D90-552F-4F83-B793-61FF6F1841CE}" type="presParOf" srcId="{5C3E2778-B2C7-4BF4-A8CB-599EF2F04C09}" destId="{1E4A71F6-0C21-46F4-87EE-A6CA639B263A}" srcOrd="1" destOrd="0" presId="urn:microsoft.com/office/officeart/2005/8/layout/hierarchy3"/>
    <dgm:cxn modelId="{F9A698A4-52C0-4DA7-B519-3229DC9AAF71}" type="presParOf" srcId="{5C3E2778-B2C7-4BF4-A8CB-599EF2F04C09}" destId="{DF28CA73-287E-475C-87E7-384E630B9BEF}" srcOrd="2" destOrd="0" presId="urn:microsoft.com/office/officeart/2005/8/layout/hierarchy3"/>
    <dgm:cxn modelId="{8E1C5F14-A847-4ABF-A59F-ACC2DDF6F2F0}" type="presParOf" srcId="{5C3E2778-B2C7-4BF4-A8CB-599EF2F04C09}" destId="{16607322-37B5-4C18-A007-D8AF1AC35B28}" srcOrd="3" destOrd="0" presId="urn:microsoft.com/office/officeart/2005/8/layout/hierarchy3"/>
    <dgm:cxn modelId="{32E65242-E8C8-4FED-A88A-1E1A926892EA}" type="presParOf" srcId="{5C3E2778-B2C7-4BF4-A8CB-599EF2F04C09}" destId="{6A9AA4B3-C6FA-4C1E-A953-0D966C681C0E}" srcOrd="4" destOrd="0" presId="urn:microsoft.com/office/officeart/2005/8/layout/hierarchy3"/>
    <dgm:cxn modelId="{82593FB7-6137-42C4-BAE1-595B532B9BFB}" type="presParOf" srcId="{5C3E2778-B2C7-4BF4-A8CB-599EF2F04C09}" destId="{3FD92349-5720-46AB-A7E7-C3C0BC517CE6}" srcOrd="5" destOrd="0" presId="urn:microsoft.com/office/officeart/2005/8/layout/hierarchy3"/>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1E9D09-5AE6-480C-9696-AEA95387643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0438E30-0AAD-4B5C-A9C5-3954571598CA}">
      <dgm:prSet phldrT="[Text]" custT="1"/>
      <dgm:spPr>
        <a:solidFill>
          <a:schemeClr val="bg2">
            <a:lumMod val="75000"/>
          </a:schemeClr>
        </a:solidFill>
        <a:scene3d>
          <a:camera prst="orthographicFront"/>
          <a:lightRig rig="threePt" dir="t"/>
        </a:scene3d>
        <a:sp3d>
          <a:bevelT w="114300" prst="artDeco"/>
        </a:sp3d>
      </dgm:spPr>
      <dgm:t>
        <a:bodyPr/>
        <a:lstStyle/>
        <a:p>
          <a:r>
            <a:rPr lang="en-US" sz="2000" dirty="0" smtClean="0"/>
            <a:t>Urban dust</a:t>
          </a:r>
          <a:endParaRPr lang="en-US" sz="2000" dirty="0"/>
        </a:p>
      </dgm:t>
    </dgm:pt>
    <dgm:pt modelId="{6AB04EAD-920B-45B7-A2B9-BE05866BCD51}" type="parTrans" cxnId="{73F4181D-FD7A-4B47-80EE-C379CFF4CE31}">
      <dgm:prSet/>
      <dgm:spPr/>
      <dgm:t>
        <a:bodyPr/>
        <a:lstStyle/>
        <a:p>
          <a:endParaRPr lang="en-US" sz="1000"/>
        </a:p>
      </dgm:t>
    </dgm:pt>
    <dgm:pt modelId="{FFC0F78B-6388-42C2-956C-CE950FA7FD8D}" type="sibTrans" cxnId="{73F4181D-FD7A-4B47-80EE-C379CFF4CE31}">
      <dgm:prSet/>
      <dgm:spPr/>
      <dgm:t>
        <a:bodyPr/>
        <a:lstStyle/>
        <a:p>
          <a:endParaRPr lang="en-US" sz="1000"/>
        </a:p>
      </dgm:t>
    </dgm:pt>
    <dgm:pt modelId="{1B112EEF-DC0A-4E8E-A17F-F996512AD8F7}">
      <dgm:prSet phldrT="[Text]" custT="1"/>
      <dgm:spPr>
        <a:ln>
          <a:solidFill>
            <a:schemeClr val="bg2">
              <a:lumMod val="75000"/>
            </a:schemeClr>
          </a:solidFill>
        </a:ln>
      </dgm:spPr>
      <dgm:t>
        <a:bodyPr/>
        <a:lstStyle/>
        <a:p>
          <a:r>
            <a:rPr lang="en-US" sz="1800" dirty="0" smtClean="0"/>
            <a:t>Pt, Pd, </a:t>
          </a:r>
          <a:r>
            <a:rPr lang="en-US" sz="1800" dirty="0" err="1" smtClean="0"/>
            <a:t>Rh</a:t>
          </a:r>
          <a:endParaRPr lang="en-US" sz="1800" dirty="0"/>
        </a:p>
      </dgm:t>
    </dgm:pt>
    <dgm:pt modelId="{E85D309A-00F4-403D-AAE5-12C309EBF35B}" type="parTrans" cxnId="{AF35795C-491A-4133-AC0B-CBE207678DCB}">
      <dgm:prSet/>
      <dgm:spPr/>
      <dgm:t>
        <a:bodyPr/>
        <a:lstStyle/>
        <a:p>
          <a:endParaRPr lang="en-US" sz="1000"/>
        </a:p>
      </dgm:t>
    </dgm:pt>
    <dgm:pt modelId="{F307D212-08E1-4A48-99A4-2831E00A0B95}" type="sibTrans" cxnId="{AF35795C-491A-4133-AC0B-CBE207678DCB}">
      <dgm:prSet/>
      <dgm:spPr/>
      <dgm:t>
        <a:bodyPr/>
        <a:lstStyle/>
        <a:p>
          <a:endParaRPr lang="en-US" sz="1000"/>
        </a:p>
      </dgm:t>
    </dgm:pt>
    <dgm:pt modelId="{3B3B03CF-A720-41D0-A0C5-A6B6C8743935}">
      <dgm:prSet phldrT="[Text]" custT="1"/>
      <dgm:spPr>
        <a:ln>
          <a:solidFill>
            <a:schemeClr val="bg2">
              <a:lumMod val="75000"/>
            </a:schemeClr>
          </a:solidFill>
        </a:ln>
      </dgm:spPr>
      <dgm:t>
        <a:bodyPr/>
        <a:lstStyle/>
        <a:p>
          <a:r>
            <a:rPr lang="en-US" sz="1800" dirty="0" smtClean="0"/>
            <a:t/>
          </a:r>
          <a:br>
            <a:rPr lang="en-US" sz="1800" dirty="0" smtClean="0"/>
          </a:br>
          <a:r>
            <a:rPr lang="en-US" sz="1800" dirty="0" smtClean="0"/>
            <a:t>2‑mercapto</a:t>
          </a:r>
          <a:br>
            <a:rPr lang="en-US" sz="1800" dirty="0" smtClean="0"/>
          </a:br>
          <a:r>
            <a:rPr lang="en-US" sz="1800" dirty="0" err="1" smtClean="0"/>
            <a:t>benzo</a:t>
          </a:r>
          <a:r>
            <a:rPr lang="en-US" sz="1800" dirty="0" smtClean="0"/>
            <a:t/>
          </a:r>
          <a:br>
            <a:rPr lang="en-US" sz="1800" dirty="0" smtClean="0"/>
          </a:br>
          <a:r>
            <a:rPr lang="en-US" sz="1800" dirty="0" err="1" smtClean="0"/>
            <a:t>thiazole</a:t>
          </a:r>
          <a:r>
            <a:rPr lang="en-US" sz="1800" dirty="0" smtClean="0"/>
            <a:t>,</a:t>
          </a:r>
          <a:br>
            <a:rPr lang="en-US" sz="1800" dirty="0" smtClean="0"/>
          </a:br>
          <a:endParaRPr lang="en-US" sz="1800" dirty="0"/>
        </a:p>
      </dgm:t>
    </dgm:pt>
    <dgm:pt modelId="{2467B75E-DC94-4169-9D67-227B094406F3}" type="parTrans" cxnId="{5C32E502-AAF0-4529-AADE-4C3B1E97AA0B}">
      <dgm:prSet/>
      <dgm:spPr/>
      <dgm:t>
        <a:bodyPr/>
        <a:lstStyle/>
        <a:p>
          <a:endParaRPr lang="en-US" sz="1000"/>
        </a:p>
      </dgm:t>
    </dgm:pt>
    <dgm:pt modelId="{F9C2141B-0B26-4718-9496-50AE2D92A3EB}" type="sibTrans" cxnId="{5C32E502-AAF0-4529-AADE-4C3B1E97AA0B}">
      <dgm:prSet/>
      <dgm:spPr/>
      <dgm:t>
        <a:bodyPr/>
        <a:lstStyle/>
        <a:p>
          <a:endParaRPr lang="en-US" sz="1000"/>
        </a:p>
      </dgm:t>
    </dgm:pt>
    <dgm:pt modelId="{89BA6E4A-5A1E-4867-A671-A985EA7E14D8}">
      <dgm:prSet custT="1"/>
      <dgm:spPr>
        <a:ln>
          <a:solidFill>
            <a:schemeClr val="bg2">
              <a:lumMod val="75000"/>
            </a:schemeClr>
          </a:solidFill>
        </a:ln>
      </dgm:spPr>
      <dgm:t>
        <a:bodyPr/>
        <a:lstStyle/>
        <a:p>
          <a:r>
            <a:rPr lang="en-US" sz="1800" b="1" dirty="0" smtClean="0"/>
            <a:t>ICP-MS</a:t>
          </a:r>
        </a:p>
        <a:p>
          <a:r>
            <a:rPr lang="en-US" sz="1800" b="1" dirty="0" smtClean="0"/>
            <a:t>ICP-OES</a:t>
          </a:r>
          <a:endParaRPr lang="en-US" sz="1800" b="1" dirty="0"/>
        </a:p>
      </dgm:t>
    </dgm:pt>
    <dgm:pt modelId="{05DF9D00-B76E-4710-8832-06C60C5EC5D0}" type="parTrans" cxnId="{EDDF45AB-FBA3-47AE-8819-8A89E9BF03A2}">
      <dgm:prSet/>
      <dgm:spPr>
        <a:solidFill>
          <a:schemeClr val="bg2">
            <a:lumMod val="60000"/>
            <a:lumOff val="40000"/>
          </a:schemeClr>
        </a:solidFill>
      </dgm:spPr>
      <dgm:t>
        <a:bodyPr/>
        <a:lstStyle/>
        <a:p>
          <a:endParaRPr lang="en-US"/>
        </a:p>
      </dgm:t>
    </dgm:pt>
    <dgm:pt modelId="{C9B4864A-B9DD-4BE7-BB8C-6A836F60D9B4}" type="sibTrans" cxnId="{EDDF45AB-FBA3-47AE-8819-8A89E9BF03A2}">
      <dgm:prSet/>
      <dgm:spPr/>
      <dgm:t>
        <a:bodyPr/>
        <a:lstStyle/>
        <a:p>
          <a:endParaRPr lang="en-US"/>
        </a:p>
      </dgm:t>
    </dgm:pt>
    <dgm:pt modelId="{DF805CD2-FD03-4A53-B608-AF0C67392FB4}" type="pres">
      <dgm:prSet presAssocID="{D71E9D09-5AE6-480C-9696-AEA95387643E}" presName="diagram" presStyleCnt="0">
        <dgm:presLayoutVars>
          <dgm:chPref val="1"/>
          <dgm:dir/>
          <dgm:animOne val="branch"/>
          <dgm:animLvl val="lvl"/>
          <dgm:resizeHandles/>
        </dgm:presLayoutVars>
      </dgm:prSet>
      <dgm:spPr/>
      <dgm:t>
        <a:bodyPr/>
        <a:lstStyle/>
        <a:p>
          <a:endParaRPr lang="en-US"/>
        </a:p>
      </dgm:t>
    </dgm:pt>
    <dgm:pt modelId="{363A1E34-B51E-424E-B725-804828F92316}" type="pres">
      <dgm:prSet presAssocID="{20438E30-0AAD-4B5C-A9C5-3954571598CA}" presName="root" presStyleCnt="0"/>
      <dgm:spPr/>
    </dgm:pt>
    <dgm:pt modelId="{965B2A35-46AC-47DA-A8A7-E002321DA129}" type="pres">
      <dgm:prSet presAssocID="{20438E30-0AAD-4B5C-A9C5-3954571598CA}" presName="rootComposite" presStyleCnt="0"/>
      <dgm:spPr/>
    </dgm:pt>
    <dgm:pt modelId="{6A83B3DD-31C1-419E-95FA-6E76CBF1A155}" type="pres">
      <dgm:prSet presAssocID="{20438E30-0AAD-4B5C-A9C5-3954571598CA}" presName="rootText" presStyleLbl="node1" presStyleIdx="0" presStyleCnt="1" custLinFactNeighborX="-110"/>
      <dgm:spPr/>
      <dgm:t>
        <a:bodyPr/>
        <a:lstStyle/>
        <a:p>
          <a:endParaRPr lang="en-US"/>
        </a:p>
      </dgm:t>
    </dgm:pt>
    <dgm:pt modelId="{CA52FE01-EB8A-4BBE-BD9C-41D90F8409E7}" type="pres">
      <dgm:prSet presAssocID="{20438E30-0AAD-4B5C-A9C5-3954571598CA}" presName="rootConnector" presStyleLbl="node1" presStyleIdx="0" presStyleCnt="1"/>
      <dgm:spPr/>
      <dgm:t>
        <a:bodyPr/>
        <a:lstStyle/>
        <a:p>
          <a:endParaRPr lang="en-US"/>
        </a:p>
      </dgm:t>
    </dgm:pt>
    <dgm:pt modelId="{5C3E2778-B2C7-4BF4-A8CB-599EF2F04C09}" type="pres">
      <dgm:prSet presAssocID="{20438E30-0AAD-4B5C-A9C5-3954571598CA}" presName="childShape" presStyleCnt="0"/>
      <dgm:spPr/>
    </dgm:pt>
    <dgm:pt modelId="{57520759-A4E0-478B-8EF7-95F9CC922A70}" type="pres">
      <dgm:prSet presAssocID="{E85D309A-00F4-403D-AAE5-12C309EBF35B}" presName="Name13" presStyleLbl="parChTrans1D2" presStyleIdx="0" presStyleCnt="3"/>
      <dgm:spPr/>
      <dgm:t>
        <a:bodyPr/>
        <a:lstStyle/>
        <a:p>
          <a:endParaRPr lang="en-US"/>
        </a:p>
      </dgm:t>
    </dgm:pt>
    <dgm:pt modelId="{1E4A71F6-0C21-46F4-87EE-A6CA639B263A}" type="pres">
      <dgm:prSet presAssocID="{1B112EEF-DC0A-4E8E-A17F-F996512AD8F7}" presName="childText" presStyleLbl="bgAcc1" presStyleIdx="0" presStyleCnt="3" custLinFactNeighborX="2932" custLinFactNeighborY="2431">
        <dgm:presLayoutVars>
          <dgm:bulletEnabled val="1"/>
        </dgm:presLayoutVars>
      </dgm:prSet>
      <dgm:spPr/>
      <dgm:t>
        <a:bodyPr/>
        <a:lstStyle/>
        <a:p>
          <a:endParaRPr lang="en-US"/>
        </a:p>
      </dgm:t>
    </dgm:pt>
    <dgm:pt modelId="{DF28CA73-287E-475C-87E7-384E630B9BEF}" type="pres">
      <dgm:prSet presAssocID="{2467B75E-DC94-4169-9D67-227B094406F3}" presName="Name13" presStyleLbl="parChTrans1D2" presStyleIdx="1" presStyleCnt="3"/>
      <dgm:spPr/>
      <dgm:t>
        <a:bodyPr/>
        <a:lstStyle/>
        <a:p>
          <a:endParaRPr lang="en-US"/>
        </a:p>
      </dgm:t>
    </dgm:pt>
    <dgm:pt modelId="{16607322-37B5-4C18-A007-D8AF1AC35B28}" type="pres">
      <dgm:prSet presAssocID="{3B3B03CF-A720-41D0-A0C5-A6B6C8743935}" presName="childText" presStyleLbl="bgAcc1" presStyleIdx="1" presStyleCnt="3" custScaleX="99771" custScaleY="98625" custLinFactNeighborX="1671" custLinFactNeighborY="-1778">
        <dgm:presLayoutVars>
          <dgm:bulletEnabled val="1"/>
        </dgm:presLayoutVars>
      </dgm:prSet>
      <dgm:spPr/>
      <dgm:t>
        <a:bodyPr/>
        <a:lstStyle/>
        <a:p>
          <a:endParaRPr lang="en-US"/>
        </a:p>
      </dgm:t>
    </dgm:pt>
    <dgm:pt modelId="{6A9AA4B3-C6FA-4C1E-A953-0D966C681C0E}" type="pres">
      <dgm:prSet presAssocID="{05DF9D00-B76E-4710-8832-06C60C5EC5D0}" presName="Name13" presStyleLbl="parChTrans1D2" presStyleIdx="2" presStyleCnt="3"/>
      <dgm:spPr/>
      <dgm:t>
        <a:bodyPr/>
        <a:lstStyle/>
        <a:p>
          <a:endParaRPr lang="en-US"/>
        </a:p>
      </dgm:t>
    </dgm:pt>
    <dgm:pt modelId="{3FD92349-5720-46AB-A7E7-C3C0BC517CE6}" type="pres">
      <dgm:prSet presAssocID="{89BA6E4A-5A1E-4867-A671-A985EA7E14D8}" presName="childText" presStyleLbl="bgAcc1" presStyleIdx="2" presStyleCnt="3" custLinFactNeighborX="2932">
        <dgm:presLayoutVars>
          <dgm:bulletEnabled val="1"/>
        </dgm:presLayoutVars>
      </dgm:prSet>
      <dgm:spPr/>
      <dgm:t>
        <a:bodyPr/>
        <a:lstStyle/>
        <a:p>
          <a:endParaRPr lang="en-US"/>
        </a:p>
      </dgm:t>
    </dgm:pt>
  </dgm:ptLst>
  <dgm:cxnLst>
    <dgm:cxn modelId="{ABCAF4AE-08AC-4FDF-8A1D-323F2E50CA42}" type="presOf" srcId="{20438E30-0AAD-4B5C-A9C5-3954571598CA}" destId="{6A83B3DD-31C1-419E-95FA-6E76CBF1A155}" srcOrd="0" destOrd="0" presId="urn:microsoft.com/office/officeart/2005/8/layout/hierarchy3"/>
    <dgm:cxn modelId="{2C91DA88-1BDE-43E3-9D2D-3BA1867B7B8A}" type="presOf" srcId="{D71E9D09-5AE6-480C-9696-AEA95387643E}" destId="{DF805CD2-FD03-4A53-B608-AF0C67392FB4}" srcOrd="0" destOrd="0" presId="urn:microsoft.com/office/officeart/2005/8/layout/hierarchy3"/>
    <dgm:cxn modelId="{AF35795C-491A-4133-AC0B-CBE207678DCB}" srcId="{20438E30-0AAD-4B5C-A9C5-3954571598CA}" destId="{1B112EEF-DC0A-4E8E-A17F-F996512AD8F7}" srcOrd="0" destOrd="0" parTransId="{E85D309A-00F4-403D-AAE5-12C309EBF35B}" sibTransId="{F307D212-08E1-4A48-99A4-2831E00A0B95}"/>
    <dgm:cxn modelId="{A0D7CF01-ED4A-49E5-B7A4-E3745DF90D69}" type="presOf" srcId="{2467B75E-DC94-4169-9D67-227B094406F3}" destId="{DF28CA73-287E-475C-87E7-384E630B9BEF}" srcOrd="0" destOrd="0" presId="urn:microsoft.com/office/officeart/2005/8/layout/hierarchy3"/>
    <dgm:cxn modelId="{A9AB0B6E-2261-400E-A801-8B80786D75FF}" type="presOf" srcId="{E85D309A-00F4-403D-AAE5-12C309EBF35B}" destId="{57520759-A4E0-478B-8EF7-95F9CC922A70}" srcOrd="0" destOrd="0" presId="urn:microsoft.com/office/officeart/2005/8/layout/hierarchy3"/>
    <dgm:cxn modelId="{EDDF45AB-FBA3-47AE-8819-8A89E9BF03A2}" srcId="{20438E30-0AAD-4B5C-A9C5-3954571598CA}" destId="{89BA6E4A-5A1E-4867-A671-A985EA7E14D8}" srcOrd="2" destOrd="0" parTransId="{05DF9D00-B76E-4710-8832-06C60C5EC5D0}" sibTransId="{C9B4864A-B9DD-4BE7-BB8C-6A836F60D9B4}"/>
    <dgm:cxn modelId="{73F4181D-FD7A-4B47-80EE-C379CFF4CE31}" srcId="{D71E9D09-5AE6-480C-9696-AEA95387643E}" destId="{20438E30-0AAD-4B5C-A9C5-3954571598CA}" srcOrd="0" destOrd="0" parTransId="{6AB04EAD-920B-45B7-A2B9-BE05866BCD51}" sibTransId="{FFC0F78B-6388-42C2-956C-CE950FA7FD8D}"/>
    <dgm:cxn modelId="{D9D638B2-7AD0-40C9-9441-71F1C2C7440C}" type="presOf" srcId="{3B3B03CF-A720-41D0-A0C5-A6B6C8743935}" destId="{16607322-37B5-4C18-A007-D8AF1AC35B28}" srcOrd="0" destOrd="0" presId="urn:microsoft.com/office/officeart/2005/8/layout/hierarchy3"/>
    <dgm:cxn modelId="{A8A2E4B6-9A9D-4D46-851F-779BEE8AC731}" type="presOf" srcId="{05DF9D00-B76E-4710-8832-06C60C5EC5D0}" destId="{6A9AA4B3-C6FA-4C1E-A953-0D966C681C0E}" srcOrd="0" destOrd="0" presId="urn:microsoft.com/office/officeart/2005/8/layout/hierarchy3"/>
    <dgm:cxn modelId="{5C32E502-AAF0-4529-AADE-4C3B1E97AA0B}" srcId="{20438E30-0AAD-4B5C-A9C5-3954571598CA}" destId="{3B3B03CF-A720-41D0-A0C5-A6B6C8743935}" srcOrd="1" destOrd="0" parTransId="{2467B75E-DC94-4169-9D67-227B094406F3}" sibTransId="{F9C2141B-0B26-4718-9496-50AE2D92A3EB}"/>
    <dgm:cxn modelId="{EEFBE8FD-5653-4A26-B9FE-81CBA363CD8C}" type="presOf" srcId="{1B112EEF-DC0A-4E8E-A17F-F996512AD8F7}" destId="{1E4A71F6-0C21-46F4-87EE-A6CA639B263A}" srcOrd="0" destOrd="0" presId="urn:microsoft.com/office/officeart/2005/8/layout/hierarchy3"/>
    <dgm:cxn modelId="{6661BB9D-05ED-47FF-AF43-B36DD0B35C8E}" type="presOf" srcId="{89BA6E4A-5A1E-4867-A671-A985EA7E14D8}" destId="{3FD92349-5720-46AB-A7E7-C3C0BC517CE6}" srcOrd="0" destOrd="0" presId="urn:microsoft.com/office/officeart/2005/8/layout/hierarchy3"/>
    <dgm:cxn modelId="{4D533A0C-9779-4651-B32D-E293785CF482}" type="presOf" srcId="{20438E30-0AAD-4B5C-A9C5-3954571598CA}" destId="{CA52FE01-EB8A-4BBE-BD9C-41D90F8409E7}" srcOrd="1" destOrd="0" presId="urn:microsoft.com/office/officeart/2005/8/layout/hierarchy3"/>
    <dgm:cxn modelId="{6A09EA18-CE38-4264-8AD9-870D0E15FC28}" type="presParOf" srcId="{DF805CD2-FD03-4A53-B608-AF0C67392FB4}" destId="{363A1E34-B51E-424E-B725-804828F92316}" srcOrd="0" destOrd="0" presId="urn:microsoft.com/office/officeart/2005/8/layout/hierarchy3"/>
    <dgm:cxn modelId="{F5FC70BF-3FC9-432C-B069-0641B3788C32}" type="presParOf" srcId="{363A1E34-B51E-424E-B725-804828F92316}" destId="{965B2A35-46AC-47DA-A8A7-E002321DA129}" srcOrd="0" destOrd="0" presId="urn:microsoft.com/office/officeart/2005/8/layout/hierarchy3"/>
    <dgm:cxn modelId="{FF8C24FC-3013-4312-894F-C672DBE2ACA8}" type="presParOf" srcId="{965B2A35-46AC-47DA-A8A7-E002321DA129}" destId="{6A83B3DD-31C1-419E-95FA-6E76CBF1A155}" srcOrd="0" destOrd="0" presId="urn:microsoft.com/office/officeart/2005/8/layout/hierarchy3"/>
    <dgm:cxn modelId="{5197B5C6-7571-4585-A1DA-C53D40E7CFB1}" type="presParOf" srcId="{965B2A35-46AC-47DA-A8A7-E002321DA129}" destId="{CA52FE01-EB8A-4BBE-BD9C-41D90F8409E7}" srcOrd="1" destOrd="0" presId="urn:microsoft.com/office/officeart/2005/8/layout/hierarchy3"/>
    <dgm:cxn modelId="{2F3EB7F6-551B-4334-9818-FB542E97344D}" type="presParOf" srcId="{363A1E34-B51E-424E-B725-804828F92316}" destId="{5C3E2778-B2C7-4BF4-A8CB-599EF2F04C09}" srcOrd="1" destOrd="0" presId="urn:microsoft.com/office/officeart/2005/8/layout/hierarchy3"/>
    <dgm:cxn modelId="{D5090867-5D82-46A9-8A76-7EFF96DF2739}" type="presParOf" srcId="{5C3E2778-B2C7-4BF4-A8CB-599EF2F04C09}" destId="{57520759-A4E0-478B-8EF7-95F9CC922A70}" srcOrd="0" destOrd="0" presId="urn:microsoft.com/office/officeart/2005/8/layout/hierarchy3"/>
    <dgm:cxn modelId="{D170D78B-54B4-4FAF-8998-4206F3884967}" type="presParOf" srcId="{5C3E2778-B2C7-4BF4-A8CB-599EF2F04C09}" destId="{1E4A71F6-0C21-46F4-87EE-A6CA639B263A}" srcOrd="1" destOrd="0" presId="urn:microsoft.com/office/officeart/2005/8/layout/hierarchy3"/>
    <dgm:cxn modelId="{1CF5414E-8A4A-46A0-B767-4BA764312F6A}" type="presParOf" srcId="{5C3E2778-B2C7-4BF4-A8CB-599EF2F04C09}" destId="{DF28CA73-287E-475C-87E7-384E630B9BEF}" srcOrd="2" destOrd="0" presId="urn:microsoft.com/office/officeart/2005/8/layout/hierarchy3"/>
    <dgm:cxn modelId="{33BB0452-F112-4B7B-89CD-EEA81AB3D537}" type="presParOf" srcId="{5C3E2778-B2C7-4BF4-A8CB-599EF2F04C09}" destId="{16607322-37B5-4C18-A007-D8AF1AC35B28}" srcOrd="3" destOrd="0" presId="urn:microsoft.com/office/officeart/2005/8/layout/hierarchy3"/>
    <dgm:cxn modelId="{502CAEF8-77D4-4CC5-B92F-192EB5095FFC}" type="presParOf" srcId="{5C3E2778-B2C7-4BF4-A8CB-599EF2F04C09}" destId="{6A9AA4B3-C6FA-4C1E-A953-0D966C681C0E}" srcOrd="4" destOrd="0" presId="urn:microsoft.com/office/officeart/2005/8/layout/hierarchy3"/>
    <dgm:cxn modelId="{5189CFBC-57EE-4826-B100-2096BCE698FD}" type="presParOf" srcId="{5C3E2778-B2C7-4BF4-A8CB-599EF2F04C09}" destId="{3FD92349-5720-46AB-A7E7-C3C0BC517CE6}" srcOrd="5" destOrd="0" presId="urn:microsoft.com/office/officeart/2005/8/layout/hierarchy3"/>
  </dgm:cxnLst>
  <dgm:bg>
    <a:noFill/>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80107E-4FE6-4D37-B7AC-81B00CF9E757}" type="doc">
      <dgm:prSet loTypeId="urn:microsoft.com/office/officeart/2005/8/layout/chevron2" loCatId="process" qsTypeId="urn:microsoft.com/office/officeart/2005/8/quickstyle/3d1" qsCatId="3D" csTypeId="urn:microsoft.com/office/officeart/2005/8/colors/accent2_2" csCatId="accent2" phldr="1"/>
      <dgm:spPr/>
      <dgm:t>
        <a:bodyPr/>
        <a:lstStyle/>
        <a:p>
          <a:endParaRPr lang="en-US"/>
        </a:p>
      </dgm:t>
    </dgm:pt>
    <dgm:pt modelId="{1032B2D9-4A2B-4109-A4AD-2F6B575F7F0A}">
      <dgm:prSet phldrT="[Text]" phldr="1" custT="1"/>
      <dgm:spPr>
        <a:solidFill>
          <a:schemeClr val="bg2">
            <a:lumMod val="75000"/>
          </a:schemeClr>
        </a:solidFill>
        <a:ln>
          <a:solidFill>
            <a:schemeClr val="bg2">
              <a:lumMod val="75000"/>
            </a:schemeClr>
          </a:solidFill>
        </a:ln>
      </dgm:spPr>
      <dgm:t>
        <a:bodyPr/>
        <a:lstStyle/>
        <a:p>
          <a:endParaRPr lang="en-US" sz="1400" dirty="0"/>
        </a:p>
      </dgm:t>
    </dgm:pt>
    <dgm:pt modelId="{E080EED7-F516-44CF-B9B9-2B0B7F3F4A39}" type="parTrans" cxnId="{42443C35-7B4E-49BB-B54E-982287852F5A}">
      <dgm:prSet/>
      <dgm:spPr/>
      <dgm:t>
        <a:bodyPr/>
        <a:lstStyle/>
        <a:p>
          <a:endParaRPr lang="en-US" sz="1600"/>
        </a:p>
      </dgm:t>
    </dgm:pt>
    <dgm:pt modelId="{C3900456-0FC1-45C5-B192-EB386D3CAE38}" type="sibTrans" cxnId="{42443C35-7B4E-49BB-B54E-982287852F5A}">
      <dgm:prSet/>
      <dgm:spPr/>
      <dgm:t>
        <a:bodyPr/>
        <a:lstStyle/>
        <a:p>
          <a:endParaRPr lang="en-US" sz="1600"/>
        </a:p>
      </dgm:t>
    </dgm:pt>
    <dgm:pt modelId="{17EA9972-C2FE-4522-8CCD-6ED1D205ECC4}">
      <dgm:prSet phldrT="[Text]" custT="1"/>
      <dgm:spPr>
        <a:ln>
          <a:solidFill>
            <a:srgbClr val="008000"/>
          </a:solidFill>
        </a:ln>
      </dgm:spPr>
      <dgm:t>
        <a:bodyPr/>
        <a:lstStyle/>
        <a:p>
          <a:r>
            <a:rPr lang="en-US" sz="1600" dirty="0" smtClean="0"/>
            <a:t>For the first time CPE is performed with a MW </a:t>
          </a:r>
          <a:endParaRPr lang="en-US" sz="1600" dirty="0"/>
        </a:p>
      </dgm:t>
    </dgm:pt>
    <dgm:pt modelId="{C37088EE-809E-403D-BFFD-336AB3EA9676}" type="parTrans" cxnId="{DECB280A-CC2B-4AC1-A533-5D27AE416ED6}">
      <dgm:prSet/>
      <dgm:spPr/>
      <dgm:t>
        <a:bodyPr/>
        <a:lstStyle/>
        <a:p>
          <a:endParaRPr lang="en-US" sz="1600"/>
        </a:p>
      </dgm:t>
    </dgm:pt>
    <dgm:pt modelId="{CDD33543-D187-4E18-A318-8BFCEE55478C}" type="sibTrans" cxnId="{DECB280A-CC2B-4AC1-A533-5D27AE416ED6}">
      <dgm:prSet/>
      <dgm:spPr/>
      <dgm:t>
        <a:bodyPr/>
        <a:lstStyle/>
        <a:p>
          <a:endParaRPr lang="en-US" sz="1600"/>
        </a:p>
      </dgm:t>
    </dgm:pt>
    <dgm:pt modelId="{B318C347-F097-4C99-AD55-D84C7B89F7D8}">
      <dgm:prSet phldrT="[Text]" phldr="1" custT="1"/>
      <dgm:spPr>
        <a:solidFill>
          <a:schemeClr val="bg2">
            <a:lumMod val="75000"/>
          </a:schemeClr>
        </a:solidFill>
        <a:ln>
          <a:solidFill>
            <a:srgbClr val="008000"/>
          </a:solidFill>
        </a:ln>
      </dgm:spPr>
      <dgm:t>
        <a:bodyPr/>
        <a:lstStyle/>
        <a:p>
          <a:endParaRPr lang="en-US" sz="1400" dirty="0"/>
        </a:p>
      </dgm:t>
    </dgm:pt>
    <dgm:pt modelId="{2208ABB6-FE72-45C9-AD9B-C77FD0E4B7F3}" type="parTrans" cxnId="{157C8264-9A9E-4D59-83C4-E049A89BE408}">
      <dgm:prSet/>
      <dgm:spPr/>
      <dgm:t>
        <a:bodyPr/>
        <a:lstStyle/>
        <a:p>
          <a:endParaRPr lang="en-US" sz="1600"/>
        </a:p>
      </dgm:t>
    </dgm:pt>
    <dgm:pt modelId="{9D77EDA4-04BF-4C44-AB11-6BB363F6B986}" type="sibTrans" cxnId="{157C8264-9A9E-4D59-83C4-E049A89BE408}">
      <dgm:prSet/>
      <dgm:spPr/>
      <dgm:t>
        <a:bodyPr/>
        <a:lstStyle/>
        <a:p>
          <a:endParaRPr lang="en-US" sz="1600"/>
        </a:p>
      </dgm:t>
    </dgm:pt>
    <dgm:pt modelId="{688AAF44-B4F9-4D57-AF10-90CCFF85B46F}">
      <dgm:prSet phldrT="[Text]" custT="1"/>
      <dgm:spPr>
        <a:ln>
          <a:solidFill>
            <a:srgbClr val="008000"/>
          </a:solidFill>
        </a:ln>
      </dgm:spPr>
      <dgm:t>
        <a:bodyPr/>
        <a:lstStyle/>
        <a:p>
          <a:r>
            <a:rPr lang="en-US" sz="1600" dirty="0" smtClean="0"/>
            <a:t>It incorporates </a:t>
          </a:r>
          <a:r>
            <a:rPr lang="en-US" sz="1600" dirty="0" smtClean="0"/>
            <a:t>non-hazardous surfactant</a:t>
          </a:r>
          <a:endParaRPr lang="en-US" sz="1600" dirty="0"/>
        </a:p>
      </dgm:t>
    </dgm:pt>
    <dgm:pt modelId="{BE2D4657-7502-4697-9984-300CBBDA10CD}" type="parTrans" cxnId="{EA84A10B-370A-4B4D-90CE-BF2C89973F9E}">
      <dgm:prSet/>
      <dgm:spPr/>
      <dgm:t>
        <a:bodyPr/>
        <a:lstStyle/>
        <a:p>
          <a:endParaRPr lang="en-US" sz="1600"/>
        </a:p>
      </dgm:t>
    </dgm:pt>
    <dgm:pt modelId="{F2215E81-E30D-453F-A431-D452A2278B72}" type="sibTrans" cxnId="{EA84A10B-370A-4B4D-90CE-BF2C89973F9E}">
      <dgm:prSet/>
      <dgm:spPr/>
      <dgm:t>
        <a:bodyPr/>
        <a:lstStyle/>
        <a:p>
          <a:endParaRPr lang="en-US" sz="1600"/>
        </a:p>
      </dgm:t>
    </dgm:pt>
    <dgm:pt modelId="{F180717B-476E-4175-B9B1-2090C91936C5}">
      <dgm:prSet phldrT="[Text]" phldr="1" custT="1"/>
      <dgm:spPr>
        <a:solidFill>
          <a:schemeClr val="bg2">
            <a:lumMod val="75000"/>
          </a:schemeClr>
        </a:solidFill>
        <a:ln>
          <a:solidFill>
            <a:srgbClr val="008000"/>
          </a:solidFill>
        </a:ln>
      </dgm:spPr>
      <dgm:t>
        <a:bodyPr/>
        <a:lstStyle/>
        <a:p>
          <a:endParaRPr lang="en-US" sz="1400" dirty="0"/>
        </a:p>
      </dgm:t>
    </dgm:pt>
    <dgm:pt modelId="{A62D8B80-4099-4A45-9E7F-9161D6C54019}" type="parTrans" cxnId="{6D21A102-4441-422E-9436-F61BA9DB2335}">
      <dgm:prSet/>
      <dgm:spPr/>
      <dgm:t>
        <a:bodyPr/>
        <a:lstStyle/>
        <a:p>
          <a:endParaRPr lang="en-US" sz="1600"/>
        </a:p>
      </dgm:t>
    </dgm:pt>
    <dgm:pt modelId="{C21F9EB0-DA1F-49E4-9B50-D93CBC05A402}" type="sibTrans" cxnId="{6D21A102-4441-422E-9436-F61BA9DB2335}">
      <dgm:prSet/>
      <dgm:spPr/>
      <dgm:t>
        <a:bodyPr/>
        <a:lstStyle/>
        <a:p>
          <a:endParaRPr lang="en-US" sz="1600"/>
        </a:p>
      </dgm:t>
    </dgm:pt>
    <dgm:pt modelId="{458E602D-59EB-4392-9AF1-44CF1FBEA0CB}">
      <dgm:prSet phldrT="[Text]" custT="1"/>
      <dgm:spPr>
        <a:ln>
          <a:solidFill>
            <a:srgbClr val="008000"/>
          </a:solidFill>
        </a:ln>
      </dgm:spPr>
      <dgm:t>
        <a:bodyPr/>
        <a:lstStyle/>
        <a:p>
          <a:r>
            <a:rPr lang="en-US" sz="1600" dirty="0" smtClean="0"/>
            <a:t>It uses a high </a:t>
          </a:r>
          <a:r>
            <a:rPr lang="en-US" sz="1600" dirty="0" smtClean="0"/>
            <a:t>efficiency </a:t>
          </a:r>
          <a:r>
            <a:rPr lang="en-US" sz="1600" dirty="0" smtClean="0"/>
            <a:t>MW energy </a:t>
          </a:r>
          <a:r>
            <a:rPr lang="en-US" sz="1600" dirty="0" smtClean="0"/>
            <a:t>source </a:t>
          </a:r>
          <a:r>
            <a:rPr lang="en-US" sz="1600" dirty="0" smtClean="0"/>
            <a:t>that reduces 8 times the incubation </a:t>
          </a:r>
          <a:r>
            <a:rPr lang="en-US" sz="1600" dirty="0" smtClean="0"/>
            <a:t>time</a:t>
          </a:r>
          <a:endParaRPr lang="en-US" sz="1600" dirty="0"/>
        </a:p>
      </dgm:t>
    </dgm:pt>
    <dgm:pt modelId="{3D9CC76B-ED25-4C77-AF43-FAF7B24E78F4}" type="parTrans" cxnId="{7387A94E-04BE-4DA5-8C4C-8C18910C4C0D}">
      <dgm:prSet/>
      <dgm:spPr/>
      <dgm:t>
        <a:bodyPr/>
        <a:lstStyle/>
        <a:p>
          <a:endParaRPr lang="en-US" sz="1600"/>
        </a:p>
      </dgm:t>
    </dgm:pt>
    <dgm:pt modelId="{4B610003-231A-4160-B9FE-145A7548C9D3}" type="sibTrans" cxnId="{7387A94E-04BE-4DA5-8C4C-8C18910C4C0D}">
      <dgm:prSet/>
      <dgm:spPr/>
      <dgm:t>
        <a:bodyPr/>
        <a:lstStyle/>
        <a:p>
          <a:endParaRPr lang="en-US" sz="1600"/>
        </a:p>
      </dgm:t>
    </dgm:pt>
    <dgm:pt modelId="{F048AFAE-AEC3-4086-8A1E-5619839F0EB1}" type="pres">
      <dgm:prSet presAssocID="{6480107E-4FE6-4D37-B7AC-81B00CF9E757}" presName="linearFlow" presStyleCnt="0">
        <dgm:presLayoutVars>
          <dgm:dir/>
          <dgm:animLvl val="lvl"/>
          <dgm:resizeHandles val="exact"/>
        </dgm:presLayoutVars>
      </dgm:prSet>
      <dgm:spPr/>
      <dgm:t>
        <a:bodyPr/>
        <a:lstStyle/>
        <a:p>
          <a:endParaRPr lang="en-US"/>
        </a:p>
      </dgm:t>
    </dgm:pt>
    <dgm:pt modelId="{A91EE0F0-E566-420F-8D85-2AB194E4AD53}" type="pres">
      <dgm:prSet presAssocID="{1032B2D9-4A2B-4109-A4AD-2F6B575F7F0A}" presName="composite" presStyleCnt="0"/>
      <dgm:spPr/>
    </dgm:pt>
    <dgm:pt modelId="{3E51DFC3-BE53-4EC8-B508-EFFBDE7B89B8}" type="pres">
      <dgm:prSet presAssocID="{1032B2D9-4A2B-4109-A4AD-2F6B575F7F0A}" presName="parentText" presStyleLbl="alignNode1" presStyleIdx="0" presStyleCnt="3">
        <dgm:presLayoutVars>
          <dgm:chMax val="1"/>
          <dgm:bulletEnabled val="1"/>
        </dgm:presLayoutVars>
      </dgm:prSet>
      <dgm:spPr/>
      <dgm:t>
        <a:bodyPr/>
        <a:lstStyle/>
        <a:p>
          <a:endParaRPr lang="en-US"/>
        </a:p>
      </dgm:t>
    </dgm:pt>
    <dgm:pt modelId="{C6C278C5-6324-4CDC-8335-32CA05E5D360}" type="pres">
      <dgm:prSet presAssocID="{1032B2D9-4A2B-4109-A4AD-2F6B575F7F0A}" presName="descendantText" presStyleLbl="alignAcc1" presStyleIdx="0" presStyleCnt="3">
        <dgm:presLayoutVars>
          <dgm:bulletEnabled val="1"/>
        </dgm:presLayoutVars>
      </dgm:prSet>
      <dgm:spPr/>
      <dgm:t>
        <a:bodyPr/>
        <a:lstStyle/>
        <a:p>
          <a:endParaRPr lang="en-US"/>
        </a:p>
      </dgm:t>
    </dgm:pt>
    <dgm:pt modelId="{1595D92C-13E9-4FDE-945D-14154E5CDC5A}" type="pres">
      <dgm:prSet presAssocID="{C3900456-0FC1-45C5-B192-EB386D3CAE38}" presName="sp" presStyleCnt="0"/>
      <dgm:spPr/>
    </dgm:pt>
    <dgm:pt modelId="{5F584A24-DCE3-4FB1-8C6F-28E25E1F6A7D}" type="pres">
      <dgm:prSet presAssocID="{B318C347-F097-4C99-AD55-D84C7B89F7D8}" presName="composite" presStyleCnt="0"/>
      <dgm:spPr/>
    </dgm:pt>
    <dgm:pt modelId="{9DFC5652-5E1B-4BD9-9296-6939F70E52A8}" type="pres">
      <dgm:prSet presAssocID="{B318C347-F097-4C99-AD55-D84C7B89F7D8}" presName="parentText" presStyleLbl="alignNode1" presStyleIdx="1" presStyleCnt="3">
        <dgm:presLayoutVars>
          <dgm:chMax val="1"/>
          <dgm:bulletEnabled val="1"/>
        </dgm:presLayoutVars>
      </dgm:prSet>
      <dgm:spPr/>
      <dgm:t>
        <a:bodyPr/>
        <a:lstStyle/>
        <a:p>
          <a:endParaRPr lang="en-US"/>
        </a:p>
      </dgm:t>
    </dgm:pt>
    <dgm:pt modelId="{F000AD7E-B5AB-41C3-ABB0-66E081D462B0}" type="pres">
      <dgm:prSet presAssocID="{B318C347-F097-4C99-AD55-D84C7B89F7D8}" presName="descendantText" presStyleLbl="alignAcc1" presStyleIdx="1" presStyleCnt="3" custLinFactNeighborY="-62">
        <dgm:presLayoutVars>
          <dgm:bulletEnabled val="1"/>
        </dgm:presLayoutVars>
      </dgm:prSet>
      <dgm:spPr/>
      <dgm:t>
        <a:bodyPr/>
        <a:lstStyle/>
        <a:p>
          <a:endParaRPr lang="en-US"/>
        </a:p>
      </dgm:t>
    </dgm:pt>
    <dgm:pt modelId="{4030A065-688A-452A-8AC6-AAA584B19104}" type="pres">
      <dgm:prSet presAssocID="{9D77EDA4-04BF-4C44-AB11-6BB363F6B986}" presName="sp" presStyleCnt="0"/>
      <dgm:spPr/>
    </dgm:pt>
    <dgm:pt modelId="{9E9DDA6F-CC66-488B-BA85-AE611C2347AB}" type="pres">
      <dgm:prSet presAssocID="{F180717B-476E-4175-B9B1-2090C91936C5}" presName="composite" presStyleCnt="0"/>
      <dgm:spPr/>
    </dgm:pt>
    <dgm:pt modelId="{75A7E7E7-3C40-44C5-A95F-5F692F81D72F}" type="pres">
      <dgm:prSet presAssocID="{F180717B-476E-4175-B9B1-2090C91936C5}" presName="parentText" presStyleLbl="alignNode1" presStyleIdx="2" presStyleCnt="3">
        <dgm:presLayoutVars>
          <dgm:chMax val="1"/>
          <dgm:bulletEnabled val="1"/>
        </dgm:presLayoutVars>
      </dgm:prSet>
      <dgm:spPr/>
      <dgm:t>
        <a:bodyPr/>
        <a:lstStyle/>
        <a:p>
          <a:endParaRPr lang="en-US"/>
        </a:p>
      </dgm:t>
    </dgm:pt>
    <dgm:pt modelId="{7166500F-5CD3-4740-8DBB-75C41F8EB479}" type="pres">
      <dgm:prSet presAssocID="{F180717B-476E-4175-B9B1-2090C91936C5}" presName="descendantText" presStyleLbl="alignAcc1" presStyleIdx="2" presStyleCnt="3">
        <dgm:presLayoutVars>
          <dgm:bulletEnabled val="1"/>
        </dgm:presLayoutVars>
      </dgm:prSet>
      <dgm:spPr/>
      <dgm:t>
        <a:bodyPr/>
        <a:lstStyle/>
        <a:p>
          <a:endParaRPr lang="en-US"/>
        </a:p>
      </dgm:t>
    </dgm:pt>
  </dgm:ptLst>
  <dgm:cxnLst>
    <dgm:cxn modelId="{561C7C01-5677-4F9C-B33E-01788A304038}" type="presOf" srcId="{F180717B-476E-4175-B9B1-2090C91936C5}" destId="{75A7E7E7-3C40-44C5-A95F-5F692F81D72F}" srcOrd="0" destOrd="0" presId="urn:microsoft.com/office/officeart/2005/8/layout/chevron2"/>
    <dgm:cxn modelId="{D6DE24A9-9025-4763-98D9-D8F85EEEF821}" type="presOf" srcId="{1032B2D9-4A2B-4109-A4AD-2F6B575F7F0A}" destId="{3E51DFC3-BE53-4EC8-B508-EFFBDE7B89B8}" srcOrd="0" destOrd="0" presId="urn:microsoft.com/office/officeart/2005/8/layout/chevron2"/>
    <dgm:cxn modelId="{42443C35-7B4E-49BB-B54E-982287852F5A}" srcId="{6480107E-4FE6-4D37-B7AC-81B00CF9E757}" destId="{1032B2D9-4A2B-4109-A4AD-2F6B575F7F0A}" srcOrd="0" destOrd="0" parTransId="{E080EED7-F516-44CF-B9B9-2B0B7F3F4A39}" sibTransId="{C3900456-0FC1-45C5-B192-EB386D3CAE38}"/>
    <dgm:cxn modelId="{A1F76635-8040-4886-8698-8DD7C5C06694}" type="presOf" srcId="{688AAF44-B4F9-4D57-AF10-90CCFF85B46F}" destId="{F000AD7E-B5AB-41C3-ABB0-66E081D462B0}" srcOrd="0" destOrd="0" presId="urn:microsoft.com/office/officeart/2005/8/layout/chevron2"/>
    <dgm:cxn modelId="{7387A94E-04BE-4DA5-8C4C-8C18910C4C0D}" srcId="{F180717B-476E-4175-B9B1-2090C91936C5}" destId="{458E602D-59EB-4392-9AF1-44CF1FBEA0CB}" srcOrd="0" destOrd="0" parTransId="{3D9CC76B-ED25-4C77-AF43-FAF7B24E78F4}" sibTransId="{4B610003-231A-4160-B9FE-145A7548C9D3}"/>
    <dgm:cxn modelId="{595D31A2-305F-40FE-A9D8-5D73B79EE853}" type="presOf" srcId="{17EA9972-C2FE-4522-8CCD-6ED1D205ECC4}" destId="{C6C278C5-6324-4CDC-8335-32CA05E5D360}" srcOrd="0" destOrd="0" presId="urn:microsoft.com/office/officeart/2005/8/layout/chevron2"/>
    <dgm:cxn modelId="{5B828B68-2120-4AD6-95E4-3ED3D5068B88}" type="presOf" srcId="{B318C347-F097-4C99-AD55-D84C7B89F7D8}" destId="{9DFC5652-5E1B-4BD9-9296-6939F70E52A8}" srcOrd="0" destOrd="0" presId="urn:microsoft.com/office/officeart/2005/8/layout/chevron2"/>
    <dgm:cxn modelId="{157C8264-9A9E-4D59-83C4-E049A89BE408}" srcId="{6480107E-4FE6-4D37-B7AC-81B00CF9E757}" destId="{B318C347-F097-4C99-AD55-D84C7B89F7D8}" srcOrd="1" destOrd="0" parTransId="{2208ABB6-FE72-45C9-AD9B-C77FD0E4B7F3}" sibTransId="{9D77EDA4-04BF-4C44-AB11-6BB363F6B986}"/>
    <dgm:cxn modelId="{781C28AF-25AA-4D17-829B-A4A32EBC634B}" type="presOf" srcId="{6480107E-4FE6-4D37-B7AC-81B00CF9E757}" destId="{F048AFAE-AEC3-4086-8A1E-5619839F0EB1}" srcOrd="0" destOrd="0" presId="urn:microsoft.com/office/officeart/2005/8/layout/chevron2"/>
    <dgm:cxn modelId="{DECB280A-CC2B-4AC1-A533-5D27AE416ED6}" srcId="{1032B2D9-4A2B-4109-A4AD-2F6B575F7F0A}" destId="{17EA9972-C2FE-4522-8CCD-6ED1D205ECC4}" srcOrd="0" destOrd="0" parTransId="{C37088EE-809E-403D-BFFD-336AB3EA9676}" sibTransId="{CDD33543-D187-4E18-A318-8BFCEE55478C}"/>
    <dgm:cxn modelId="{EA84A10B-370A-4B4D-90CE-BF2C89973F9E}" srcId="{B318C347-F097-4C99-AD55-D84C7B89F7D8}" destId="{688AAF44-B4F9-4D57-AF10-90CCFF85B46F}" srcOrd="0" destOrd="0" parTransId="{BE2D4657-7502-4697-9984-300CBBDA10CD}" sibTransId="{F2215E81-E30D-453F-A431-D452A2278B72}"/>
    <dgm:cxn modelId="{6D21A102-4441-422E-9436-F61BA9DB2335}" srcId="{6480107E-4FE6-4D37-B7AC-81B00CF9E757}" destId="{F180717B-476E-4175-B9B1-2090C91936C5}" srcOrd="2" destOrd="0" parTransId="{A62D8B80-4099-4A45-9E7F-9161D6C54019}" sibTransId="{C21F9EB0-DA1F-49E4-9B50-D93CBC05A402}"/>
    <dgm:cxn modelId="{5157D09A-B06B-4946-8986-053485B3F395}" type="presOf" srcId="{458E602D-59EB-4392-9AF1-44CF1FBEA0CB}" destId="{7166500F-5CD3-4740-8DBB-75C41F8EB479}" srcOrd="0" destOrd="0" presId="urn:microsoft.com/office/officeart/2005/8/layout/chevron2"/>
    <dgm:cxn modelId="{0B8CDE89-00A9-4EBF-AAAF-F761257FD394}" type="presParOf" srcId="{F048AFAE-AEC3-4086-8A1E-5619839F0EB1}" destId="{A91EE0F0-E566-420F-8D85-2AB194E4AD53}" srcOrd="0" destOrd="0" presId="urn:microsoft.com/office/officeart/2005/8/layout/chevron2"/>
    <dgm:cxn modelId="{AED94C91-466A-41FE-9674-F30959D8643D}" type="presParOf" srcId="{A91EE0F0-E566-420F-8D85-2AB194E4AD53}" destId="{3E51DFC3-BE53-4EC8-B508-EFFBDE7B89B8}" srcOrd="0" destOrd="0" presId="urn:microsoft.com/office/officeart/2005/8/layout/chevron2"/>
    <dgm:cxn modelId="{2B330EB5-02E6-46EF-839D-F0696B7EF3C1}" type="presParOf" srcId="{A91EE0F0-E566-420F-8D85-2AB194E4AD53}" destId="{C6C278C5-6324-4CDC-8335-32CA05E5D360}" srcOrd="1" destOrd="0" presId="urn:microsoft.com/office/officeart/2005/8/layout/chevron2"/>
    <dgm:cxn modelId="{F68C1A8B-8279-4D09-972B-AD30D1D9B4A0}" type="presParOf" srcId="{F048AFAE-AEC3-4086-8A1E-5619839F0EB1}" destId="{1595D92C-13E9-4FDE-945D-14154E5CDC5A}" srcOrd="1" destOrd="0" presId="urn:microsoft.com/office/officeart/2005/8/layout/chevron2"/>
    <dgm:cxn modelId="{C0E4F1AB-9D33-4C77-882E-C5EE403F8466}" type="presParOf" srcId="{F048AFAE-AEC3-4086-8A1E-5619839F0EB1}" destId="{5F584A24-DCE3-4FB1-8C6F-28E25E1F6A7D}" srcOrd="2" destOrd="0" presId="urn:microsoft.com/office/officeart/2005/8/layout/chevron2"/>
    <dgm:cxn modelId="{1A239170-049A-472A-B7D0-F2AF1BD8E2C9}" type="presParOf" srcId="{5F584A24-DCE3-4FB1-8C6F-28E25E1F6A7D}" destId="{9DFC5652-5E1B-4BD9-9296-6939F70E52A8}" srcOrd="0" destOrd="0" presId="urn:microsoft.com/office/officeart/2005/8/layout/chevron2"/>
    <dgm:cxn modelId="{990A2E12-8F39-4154-BC4C-733D115A627E}" type="presParOf" srcId="{5F584A24-DCE3-4FB1-8C6F-28E25E1F6A7D}" destId="{F000AD7E-B5AB-41C3-ABB0-66E081D462B0}" srcOrd="1" destOrd="0" presId="urn:microsoft.com/office/officeart/2005/8/layout/chevron2"/>
    <dgm:cxn modelId="{B8CE2888-A580-43D8-A29A-69CEDC4135F7}" type="presParOf" srcId="{F048AFAE-AEC3-4086-8A1E-5619839F0EB1}" destId="{4030A065-688A-452A-8AC6-AAA584B19104}" srcOrd="3" destOrd="0" presId="urn:microsoft.com/office/officeart/2005/8/layout/chevron2"/>
    <dgm:cxn modelId="{096ED83B-1E54-447D-8EA9-A0A1D281CB4F}" type="presParOf" srcId="{F048AFAE-AEC3-4086-8A1E-5619839F0EB1}" destId="{9E9DDA6F-CC66-488B-BA85-AE611C2347AB}" srcOrd="4" destOrd="0" presId="urn:microsoft.com/office/officeart/2005/8/layout/chevron2"/>
    <dgm:cxn modelId="{AB6E2E86-A70E-4261-8D49-B26F604A7709}" type="presParOf" srcId="{9E9DDA6F-CC66-488B-BA85-AE611C2347AB}" destId="{75A7E7E7-3C40-44C5-A95F-5F692F81D72F}" srcOrd="0" destOrd="0" presId="urn:microsoft.com/office/officeart/2005/8/layout/chevron2"/>
    <dgm:cxn modelId="{F842A343-888F-47FE-B524-74D0A3A08728}" type="presParOf" srcId="{9E9DDA6F-CC66-488B-BA85-AE611C2347AB}" destId="{7166500F-5CD3-4740-8DBB-75C41F8EB479}" srcOrd="1" destOrd="0" presId="urn:microsoft.com/office/officeart/2005/8/layout/chevron2"/>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1E9D09-5AE6-480C-9696-AEA95387643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0438E30-0AAD-4B5C-A9C5-3954571598CA}">
      <dgm:prSet phldrT="[Text]" custT="1"/>
      <dgm:spPr>
        <a:solidFill>
          <a:schemeClr val="bg2">
            <a:lumMod val="75000"/>
          </a:schemeClr>
        </a:solidFill>
        <a:scene3d>
          <a:camera prst="orthographicFront"/>
          <a:lightRig rig="threePt" dir="t"/>
        </a:scene3d>
        <a:sp3d>
          <a:bevelT/>
        </a:sp3d>
      </dgm:spPr>
      <dgm:t>
        <a:bodyPr/>
        <a:lstStyle/>
        <a:p>
          <a:r>
            <a:rPr lang="en-US" sz="2000" dirty="0" smtClean="0"/>
            <a:t>Vitamins</a:t>
          </a:r>
          <a:endParaRPr lang="en-US" sz="2000" dirty="0"/>
        </a:p>
      </dgm:t>
    </dgm:pt>
    <dgm:pt modelId="{6AB04EAD-920B-45B7-A2B9-BE05866BCD51}" type="parTrans" cxnId="{73F4181D-FD7A-4B47-80EE-C379CFF4CE31}">
      <dgm:prSet/>
      <dgm:spPr/>
      <dgm:t>
        <a:bodyPr/>
        <a:lstStyle/>
        <a:p>
          <a:endParaRPr lang="en-US" sz="1000"/>
        </a:p>
      </dgm:t>
    </dgm:pt>
    <dgm:pt modelId="{FFC0F78B-6388-42C2-956C-CE950FA7FD8D}" type="sibTrans" cxnId="{73F4181D-FD7A-4B47-80EE-C379CFF4CE31}">
      <dgm:prSet/>
      <dgm:spPr/>
      <dgm:t>
        <a:bodyPr/>
        <a:lstStyle/>
        <a:p>
          <a:endParaRPr lang="en-US" sz="1000"/>
        </a:p>
      </dgm:t>
    </dgm:pt>
    <dgm:pt modelId="{1B112EEF-DC0A-4E8E-A17F-F996512AD8F7}">
      <dgm:prSet phldrT="[Text]" custT="1"/>
      <dgm:spPr>
        <a:ln>
          <a:solidFill>
            <a:schemeClr val="bg2">
              <a:lumMod val="75000"/>
            </a:schemeClr>
          </a:solidFill>
        </a:ln>
      </dgm:spPr>
      <dgm:t>
        <a:bodyPr/>
        <a:lstStyle/>
        <a:p>
          <a:r>
            <a:rPr lang="en-US" sz="1800" dirty="0" smtClean="0"/>
            <a:t>Zn, Cu, </a:t>
          </a:r>
          <a:r>
            <a:rPr lang="en-US" sz="1800" dirty="0" err="1" smtClean="0"/>
            <a:t>Pb</a:t>
          </a:r>
          <a:r>
            <a:rPr lang="en-US" sz="1800" dirty="0" smtClean="0"/>
            <a:t> and  </a:t>
          </a:r>
          <a:r>
            <a:rPr lang="en-US" sz="1800" dirty="0" err="1" smtClean="0"/>
            <a:t>Cd</a:t>
          </a:r>
          <a:endParaRPr lang="en-US" sz="1800" dirty="0"/>
        </a:p>
      </dgm:t>
    </dgm:pt>
    <dgm:pt modelId="{E85D309A-00F4-403D-AAE5-12C309EBF35B}" type="parTrans" cxnId="{AF35795C-491A-4133-AC0B-CBE207678DCB}">
      <dgm:prSet/>
      <dgm:spPr/>
      <dgm:t>
        <a:bodyPr/>
        <a:lstStyle/>
        <a:p>
          <a:endParaRPr lang="en-US" sz="1000"/>
        </a:p>
      </dgm:t>
    </dgm:pt>
    <dgm:pt modelId="{F307D212-08E1-4A48-99A4-2831E00A0B95}" type="sibTrans" cxnId="{AF35795C-491A-4133-AC0B-CBE207678DCB}">
      <dgm:prSet/>
      <dgm:spPr/>
      <dgm:t>
        <a:bodyPr/>
        <a:lstStyle/>
        <a:p>
          <a:endParaRPr lang="en-US" sz="1000"/>
        </a:p>
      </dgm:t>
    </dgm:pt>
    <dgm:pt modelId="{3B3B03CF-A720-41D0-A0C5-A6B6C8743935}">
      <dgm:prSet phldrT="[Text]" custT="1"/>
      <dgm:spPr>
        <a:ln>
          <a:solidFill>
            <a:schemeClr val="bg2">
              <a:lumMod val="75000"/>
            </a:schemeClr>
          </a:solidFill>
        </a:ln>
      </dgm:spPr>
      <dgm:t>
        <a:bodyPr/>
        <a:lstStyle/>
        <a:p>
          <a:r>
            <a:rPr lang="en-US" sz="1800" dirty="0" smtClean="0"/>
            <a:t>APDC</a:t>
          </a:r>
          <a:endParaRPr lang="en-US" sz="1800" dirty="0"/>
        </a:p>
      </dgm:t>
    </dgm:pt>
    <dgm:pt modelId="{2467B75E-DC94-4169-9D67-227B094406F3}" type="parTrans" cxnId="{5C32E502-AAF0-4529-AADE-4C3B1E97AA0B}">
      <dgm:prSet/>
      <dgm:spPr/>
      <dgm:t>
        <a:bodyPr/>
        <a:lstStyle/>
        <a:p>
          <a:endParaRPr lang="en-US" sz="1000"/>
        </a:p>
      </dgm:t>
    </dgm:pt>
    <dgm:pt modelId="{F9C2141B-0B26-4718-9496-50AE2D92A3EB}" type="sibTrans" cxnId="{5C32E502-AAF0-4529-AADE-4C3B1E97AA0B}">
      <dgm:prSet/>
      <dgm:spPr/>
      <dgm:t>
        <a:bodyPr/>
        <a:lstStyle/>
        <a:p>
          <a:endParaRPr lang="en-US" sz="1000"/>
        </a:p>
      </dgm:t>
    </dgm:pt>
    <dgm:pt modelId="{89BA6E4A-5A1E-4867-A671-A985EA7E14D8}">
      <dgm:prSet custT="1"/>
      <dgm:spPr>
        <a:ln>
          <a:solidFill>
            <a:schemeClr val="bg2">
              <a:lumMod val="75000"/>
            </a:schemeClr>
          </a:solidFill>
        </a:ln>
      </dgm:spPr>
      <dgm:t>
        <a:bodyPr/>
        <a:lstStyle/>
        <a:p>
          <a:r>
            <a:rPr lang="en-US" sz="1800" b="1" dirty="0" smtClean="0"/>
            <a:t>ASDI FAAS</a:t>
          </a:r>
          <a:endParaRPr lang="en-US" sz="1800" b="1" dirty="0"/>
        </a:p>
      </dgm:t>
    </dgm:pt>
    <dgm:pt modelId="{05DF9D00-B76E-4710-8832-06C60C5EC5D0}" type="parTrans" cxnId="{EDDF45AB-FBA3-47AE-8819-8A89E9BF03A2}">
      <dgm:prSet/>
      <dgm:spPr/>
      <dgm:t>
        <a:bodyPr/>
        <a:lstStyle/>
        <a:p>
          <a:endParaRPr lang="en-US"/>
        </a:p>
      </dgm:t>
    </dgm:pt>
    <dgm:pt modelId="{C9B4864A-B9DD-4BE7-BB8C-6A836F60D9B4}" type="sibTrans" cxnId="{EDDF45AB-FBA3-47AE-8819-8A89E9BF03A2}">
      <dgm:prSet/>
      <dgm:spPr/>
      <dgm:t>
        <a:bodyPr/>
        <a:lstStyle/>
        <a:p>
          <a:endParaRPr lang="en-US"/>
        </a:p>
      </dgm:t>
    </dgm:pt>
    <dgm:pt modelId="{DF805CD2-FD03-4A53-B608-AF0C67392FB4}" type="pres">
      <dgm:prSet presAssocID="{D71E9D09-5AE6-480C-9696-AEA95387643E}" presName="diagram" presStyleCnt="0">
        <dgm:presLayoutVars>
          <dgm:chPref val="1"/>
          <dgm:dir/>
          <dgm:animOne val="branch"/>
          <dgm:animLvl val="lvl"/>
          <dgm:resizeHandles/>
        </dgm:presLayoutVars>
      </dgm:prSet>
      <dgm:spPr/>
      <dgm:t>
        <a:bodyPr/>
        <a:lstStyle/>
        <a:p>
          <a:endParaRPr lang="en-US"/>
        </a:p>
      </dgm:t>
    </dgm:pt>
    <dgm:pt modelId="{363A1E34-B51E-424E-B725-804828F92316}" type="pres">
      <dgm:prSet presAssocID="{20438E30-0AAD-4B5C-A9C5-3954571598CA}" presName="root" presStyleCnt="0"/>
      <dgm:spPr/>
    </dgm:pt>
    <dgm:pt modelId="{965B2A35-46AC-47DA-A8A7-E002321DA129}" type="pres">
      <dgm:prSet presAssocID="{20438E30-0AAD-4B5C-A9C5-3954571598CA}" presName="rootComposite" presStyleCnt="0"/>
      <dgm:spPr/>
    </dgm:pt>
    <dgm:pt modelId="{6A83B3DD-31C1-419E-95FA-6E76CBF1A155}" type="pres">
      <dgm:prSet presAssocID="{20438E30-0AAD-4B5C-A9C5-3954571598CA}" presName="rootText" presStyleLbl="node1" presStyleIdx="0" presStyleCnt="1"/>
      <dgm:spPr/>
      <dgm:t>
        <a:bodyPr/>
        <a:lstStyle/>
        <a:p>
          <a:endParaRPr lang="en-US"/>
        </a:p>
      </dgm:t>
    </dgm:pt>
    <dgm:pt modelId="{CA52FE01-EB8A-4BBE-BD9C-41D90F8409E7}" type="pres">
      <dgm:prSet presAssocID="{20438E30-0AAD-4B5C-A9C5-3954571598CA}" presName="rootConnector" presStyleLbl="node1" presStyleIdx="0" presStyleCnt="1"/>
      <dgm:spPr/>
      <dgm:t>
        <a:bodyPr/>
        <a:lstStyle/>
        <a:p>
          <a:endParaRPr lang="en-US"/>
        </a:p>
      </dgm:t>
    </dgm:pt>
    <dgm:pt modelId="{5C3E2778-B2C7-4BF4-A8CB-599EF2F04C09}" type="pres">
      <dgm:prSet presAssocID="{20438E30-0AAD-4B5C-A9C5-3954571598CA}" presName="childShape" presStyleCnt="0"/>
      <dgm:spPr/>
    </dgm:pt>
    <dgm:pt modelId="{57520759-A4E0-478B-8EF7-95F9CC922A70}" type="pres">
      <dgm:prSet presAssocID="{E85D309A-00F4-403D-AAE5-12C309EBF35B}" presName="Name13" presStyleLbl="parChTrans1D2" presStyleIdx="0" presStyleCnt="3"/>
      <dgm:spPr/>
      <dgm:t>
        <a:bodyPr/>
        <a:lstStyle/>
        <a:p>
          <a:endParaRPr lang="en-US"/>
        </a:p>
      </dgm:t>
    </dgm:pt>
    <dgm:pt modelId="{1E4A71F6-0C21-46F4-87EE-A6CA639B263A}" type="pres">
      <dgm:prSet presAssocID="{1B112EEF-DC0A-4E8E-A17F-F996512AD8F7}" presName="childText" presStyleLbl="bgAcc1" presStyleIdx="0" presStyleCnt="3" custLinFactNeighborX="9413" custLinFactNeighborY="2431">
        <dgm:presLayoutVars>
          <dgm:bulletEnabled val="1"/>
        </dgm:presLayoutVars>
      </dgm:prSet>
      <dgm:spPr/>
      <dgm:t>
        <a:bodyPr/>
        <a:lstStyle/>
        <a:p>
          <a:endParaRPr lang="en-US"/>
        </a:p>
      </dgm:t>
    </dgm:pt>
    <dgm:pt modelId="{DF28CA73-287E-475C-87E7-384E630B9BEF}" type="pres">
      <dgm:prSet presAssocID="{2467B75E-DC94-4169-9D67-227B094406F3}" presName="Name13" presStyleLbl="parChTrans1D2" presStyleIdx="1" presStyleCnt="3"/>
      <dgm:spPr/>
      <dgm:t>
        <a:bodyPr/>
        <a:lstStyle/>
        <a:p>
          <a:endParaRPr lang="en-US"/>
        </a:p>
      </dgm:t>
    </dgm:pt>
    <dgm:pt modelId="{16607322-37B5-4C18-A007-D8AF1AC35B28}" type="pres">
      <dgm:prSet presAssocID="{3B3B03CF-A720-41D0-A0C5-A6B6C8743935}" presName="childText" presStyleLbl="bgAcc1" presStyleIdx="1" presStyleCnt="3">
        <dgm:presLayoutVars>
          <dgm:bulletEnabled val="1"/>
        </dgm:presLayoutVars>
      </dgm:prSet>
      <dgm:spPr/>
      <dgm:t>
        <a:bodyPr/>
        <a:lstStyle/>
        <a:p>
          <a:endParaRPr lang="en-US"/>
        </a:p>
      </dgm:t>
    </dgm:pt>
    <dgm:pt modelId="{6A9AA4B3-C6FA-4C1E-A953-0D966C681C0E}" type="pres">
      <dgm:prSet presAssocID="{05DF9D00-B76E-4710-8832-06C60C5EC5D0}" presName="Name13" presStyleLbl="parChTrans1D2" presStyleIdx="2" presStyleCnt="3"/>
      <dgm:spPr/>
      <dgm:t>
        <a:bodyPr/>
        <a:lstStyle/>
        <a:p>
          <a:endParaRPr lang="en-US"/>
        </a:p>
      </dgm:t>
    </dgm:pt>
    <dgm:pt modelId="{3FD92349-5720-46AB-A7E7-C3C0BC517CE6}" type="pres">
      <dgm:prSet presAssocID="{89BA6E4A-5A1E-4867-A671-A985EA7E14D8}" presName="childText" presStyleLbl="bgAcc1" presStyleIdx="2" presStyleCnt="3">
        <dgm:presLayoutVars>
          <dgm:bulletEnabled val="1"/>
        </dgm:presLayoutVars>
      </dgm:prSet>
      <dgm:spPr/>
      <dgm:t>
        <a:bodyPr/>
        <a:lstStyle/>
        <a:p>
          <a:endParaRPr lang="en-US"/>
        </a:p>
      </dgm:t>
    </dgm:pt>
  </dgm:ptLst>
  <dgm:cxnLst>
    <dgm:cxn modelId="{29E32B21-1FFD-4696-A553-9C7C9F8EC015}" type="presOf" srcId="{E85D309A-00F4-403D-AAE5-12C309EBF35B}" destId="{57520759-A4E0-478B-8EF7-95F9CC922A70}" srcOrd="0" destOrd="0" presId="urn:microsoft.com/office/officeart/2005/8/layout/hierarchy3"/>
    <dgm:cxn modelId="{3D82177F-A099-4A61-8511-EFE068D5317D}" type="presOf" srcId="{20438E30-0AAD-4B5C-A9C5-3954571598CA}" destId="{CA52FE01-EB8A-4BBE-BD9C-41D90F8409E7}" srcOrd="1" destOrd="0" presId="urn:microsoft.com/office/officeart/2005/8/layout/hierarchy3"/>
    <dgm:cxn modelId="{9D84AB86-EFBD-4772-AC5A-10D7DA5972F1}" type="presOf" srcId="{89BA6E4A-5A1E-4867-A671-A985EA7E14D8}" destId="{3FD92349-5720-46AB-A7E7-C3C0BC517CE6}" srcOrd="0" destOrd="0" presId="urn:microsoft.com/office/officeart/2005/8/layout/hierarchy3"/>
    <dgm:cxn modelId="{366C88F8-8773-445C-9EAA-668AD0A134DE}" type="presOf" srcId="{05DF9D00-B76E-4710-8832-06C60C5EC5D0}" destId="{6A9AA4B3-C6FA-4C1E-A953-0D966C681C0E}" srcOrd="0" destOrd="0" presId="urn:microsoft.com/office/officeart/2005/8/layout/hierarchy3"/>
    <dgm:cxn modelId="{0785FADA-14D8-4291-A02E-D5F380EF66DC}" type="presOf" srcId="{20438E30-0AAD-4B5C-A9C5-3954571598CA}" destId="{6A83B3DD-31C1-419E-95FA-6E76CBF1A155}" srcOrd="0" destOrd="0" presId="urn:microsoft.com/office/officeart/2005/8/layout/hierarchy3"/>
    <dgm:cxn modelId="{7F385CC2-73E7-4D84-B1B8-EE33555FC1D2}" type="presOf" srcId="{D71E9D09-5AE6-480C-9696-AEA95387643E}" destId="{DF805CD2-FD03-4A53-B608-AF0C67392FB4}" srcOrd="0" destOrd="0" presId="urn:microsoft.com/office/officeart/2005/8/layout/hierarchy3"/>
    <dgm:cxn modelId="{5C32E502-AAF0-4529-AADE-4C3B1E97AA0B}" srcId="{20438E30-0AAD-4B5C-A9C5-3954571598CA}" destId="{3B3B03CF-A720-41D0-A0C5-A6B6C8743935}" srcOrd="1" destOrd="0" parTransId="{2467B75E-DC94-4169-9D67-227B094406F3}" sibTransId="{F9C2141B-0B26-4718-9496-50AE2D92A3EB}"/>
    <dgm:cxn modelId="{2E87B68A-62F7-48D2-B63D-19B670F5D6F5}" type="presOf" srcId="{3B3B03CF-A720-41D0-A0C5-A6B6C8743935}" destId="{16607322-37B5-4C18-A007-D8AF1AC35B28}" srcOrd="0" destOrd="0" presId="urn:microsoft.com/office/officeart/2005/8/layout/hierarchy3"/>
    <dgm:cxn modelId="{78C19FDC-A97E-47E0-8D79-9E478DEACE97}" type="presOf" srcId="{1B112EEF-DC0A-4E8E-A17F-F996512AD8F7}" destId="{1E4A71F6-0C21-46F4-87EE-A6CA639B263A}" srcOrd="0" destOrd="0" presId="urn:microsoft.com/office/officeart/2005/8/layout/hierarchy3"/>
    <dgm:cxn modelId="{2C976B17-6097-46CD-B42E-30967F1A80D9}" type="presOf" srcId="{2467B75E-DC94-4169-9D67-227B094406F3}" destId="{DF28CA73-287E-475C-87E7-384E630B9BEF}" srcOrd="0" destOrd="0" presId="urn:microsoft.com/office/officeart/2005/8/layout/hierarchy3"/>
    <dgm:cxn modelId="{73F4181D-FD7A-4B47-80EE-C379CFF4CE31}" srcId="{D71E9D09-5AE6-480C-9696-AEA95387643E}" destId="{20438E30-0AAD-4B5C-A9C5-3954571598CA}" srcOrd="0" destOrd="0" parTransId="{6AB04EAD-920B-45B7-A2B9-BE05866BCD51}" sibTransId="{FFC0F78B-6388-42C2-956C-CE950FA7FD8D}"/>
    <dgm:cxn modelId="{EDDF45AB-FBA3-47AE-8819-8A89E9BF03A2}" srcId="{20438E30-0AAD-4B5C-A9C5-3954571598CA}" destId="{89BA6E4A-5A1E-4867-A671-A985EA7E14D8}" srcOrd="2" destOrd="0" parTransId="{05DF9D00-B76E-4710-8832-06C60C5EC5D0}" sibTransId="{C9B4864A-B9DD-4BE7-BB8C-6A836F60D9B4}"/>
    <dgm:cxn modelId="{AF35795C-491A-4133-AC0B-CBE207678DCB}" srcId="{20438E30-0AAD-4B5C-A9C5-3954571598CA}" destId="{1B112EEF-DC0A-4E8E-A17F-F996512AD8F7}" srcOrd="0" destOrd="0" parTransId="{E85D309A-00F4-403D-AAE5-12C309EBF35B}" sibTransId="{F307D212-08E1-4A48-99A4-2831E00A0B95}"/>
    <dgm:cxn modelId="{06D5DD60-332F-402F-A62F-3D1B90497C80}" type="presParOf" srcId="{DF805CD2-FD03-4A53-B608-AF0C67392FB4}" destId="{363A1E34-B51E-424E-B725-804828F92316}" srcOrd="0" destOrd="0" presId="urn:microsoft.com/office/officeart/2005/8/layout/hierarchy3"/>
    <dgm:cxn modelId="{F6E71E60-9B5E-4C49-BE0B-7A9B7CF4A0C9}" type="presParOf" srcId="{363A1E34-B51E-424E-B725-804828F92316}" destId="{965B2A35-46AC-47DA-A8A7-E002321DA129}" srcOrd="0" destOrd="0" presId="urn:microsoft.com/office/officeart/2005/8/layout/hierarchy3"/>
    <dgm:cxn modelId="{48F92A69-30CB-4E70-869F-C1BEAF42C87E}" type="presParOf" srcId="{965B2A35-46AC-47DA-A8A7-E002321DA129}" destId="{6A83B3DD-31C1-419E-95FA-6E76CBF1A155}" srcOrd="0" destOrd="0" presId="urn:microsoft.com/office/officeart/2005/8/layout/hierarchy3"/>
    <dgm:cxn modelId="{76DD1F7D-2DEB-4527-9803-6E1593963013}" type="presParOf" srcId="{965B2A35-46AC-47DA-A8A7-E002321DA129}" destId="{CA52FE01-EB8A-4BBE-BD9C-41D90F8409E7}" srcOrd="1" destOrd="0" presId="urn:microsoft.com/office/officeart/2005/8/layout/hierarchy3"/>
    <dgm:cxn modelId="{662AF158-2D18-46DF-B8F7-D2A2998EA87E}" type="presParOf" srcId="{363A1E34-B51E-424E-B725-804828F92316}" destId="{5C3E2778-B2C7-4BF4-A8CB-599EF2F04C09}" srcOrd="1" destOrd="0" presId="urn:microsoft.com/office/officeart/2005/8/layout/hierarchy3"/>
    <dgm:cxn modelId="{B75C7696-D6D9-4829-A9F8-7BE7CCAA8553}" type="presParOf" srcId="{5C3E2778-B2C7-4BF4-A8CB-599EF2F04C09}" destId="{57520759-A4E0-478B-8EF7-95F9CC922A70}" srcOrd="0" destOrd="0" presId="urn:microsoft.com/office/officeart/2005/8/layout/hierarchy3"/>
    <dgm:cxn modelId="{3DBA7942-AA01-4DB4-929E-E1534A325C67}" type="presParOf" srcId="{5C3E2778-B2C7-4BF4-A8CB-599EF2F04C09}" destId="{1E4A71F6-0C21-46F4-87EE-A6CA639B263A}" srcOrd="1" destOrd="0" presId="urn:microsoft.com/office/officeart/2005/8/layout/hierarchy3"/>
    <dgm:cxn modelId="{D85CA9AE-669C-47BF-AB25-DAE0B5BFB37F}" type="presParOf" srcId="{5C3E2778-B2C7-4BF4-A8CB-599EF2F04C09}" destId="{DF28CA73-287E-475C-87E7-384E630B9BEF}" srcOrd="2" destOrd="0" presId="urn:microsoft.com/office/officeart/2005/8/layout/hierarchy3"/>
    <dgm:cxn modelId="{01A7B5DA-0DD2-4893-9FCD-1DF6BE798332}" type="presParOf" srcId="{5C3E2778-B2C7-4BF4-A8CB-599EF2F04C09}" destId="{16607322-37B5-4C18-A007-D8AF1AC35B28}" srcOrd="3" destOrd="0" presId="urn:microsoft.com/office/officeart/2005/8/layout/hierarchy3"/>
    <dgm:cxn modelId="{BB000F3D-4032-4DCE-A120-55BF9E3FA922}" type="presParOf" srcId="{5C3E2778-B2C7-4BF4-A8CB-599EF2F04C09}" destId="{6A9AA4B3-C6FA-4C1E-A953-0D966C681C0E}" srcOrd="4" destOrd="0" presId="urn:microsoft.com/office/officeart/2005/8/layout/hierarchy3"/>
    <dgm:cxn modelId="{562FDAEB-F686-4086-9006-DA194C363B00}" type="presParOf" srcId="{5C3E2778-B2C7-4BF4-A8CB-599EF2F04C09}" destId="{3FD92349-5720-46AB-A7E7-C3C0BC517CE6}" srcOrd="5" destOrd="0" presId="urn:microsoft.com/office/officeart/2005/8/layout/hierarchy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1E9D09-5AE6-480C-9696-AEA95387643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0438E30-0AAD-4B5C-A9C5-3954571598CA}">
      <dgm:prSet phldrT="[Text]" custT="1"/>
      <dgm:spPr>
        <a:solidFill>
          <a:schemeClr val="bg2">
            <a:lumMod val="75000"/>
          </a:schemeClr>
        </a:solidFill>
        <a:scene3d>
          <a:camera prst="orthographicFront"/>
          <a:lightRig rig="threePt" dir="t"/>
        </a:scene3d>
        <a:sp3d>
          <a:bevelT/>
        </a:sp3d>
      </dgm:spPr>
      <dgm:t>
        <a:bodyPr/>
        <a:lstStyle/>
        <a:p>
          <a:r>
            <a:rPr lang="en-US" sz="2000" dirty="0" smtClean="0"/>
            <a:t>Vitamins</a:t>
          </a:r>
          <a:endParaRPr lang="en-US" sz="2000" dirty="0"/>
        </a:p>
      </dgm:t>
    </dgm:pt>
    <dgm:pt modelId="{6AB04EAD-920B-45B7-A2B9-BE05866BCD51}" type="parTrans" cxnId="{73F4181D-FD7A-4B47-80EE-C379CFF4CE31}">
      <dgm:prSet/>
      <dgm:spPr/>
      <dgm:t>
        <a:bodyPr/>
        <a:lstStyle/>
        <a:p>
          <a:endParaRPr lang="en-US" sz="1000"/>
        </a:p>
      </dgm:t>
    </dgm:pt>
    <dgm:pt modelId="{FFC0F78B-6388-42C2-956C-CE950FA7FD8D}" type="sibTrans" cxnId="{73F4181D-FD7A-4B47-80EE-C379CFF4CE31}">
      <dgm:prSet/>
      <dgm:spPr/>
      <dgm:t>
        <a:bodyPr/>
        <a:lstStyle/>
        <a:p>
          <a:endParaRPr lang="en-US" sz="1000"/>
        </a:p>
      </dgm:t>
    </dgm:pt>
    <dgm:pt modelId="{1B112EEF-DC0A-4E8E-A17F-F996512AD8F7}">
      <dgm:prSet phldrT="[Text]" custT="1"/>
      <dgm:spPr>
        <a:ln>
          <a:solidFill>
            <a:schemeClr val="bg2">
              <a:lumMod val="75000"/>
            </a:schemeClr>
          </a:solidFill>
        </a:ln>
      </dgm:spPr>
      <dgm:t>
        <a:bodyPr/>
        <a:lstStyle/>
        <a:p>
          <a:r>
            <a:rPr lang="en-US" sz="1800" dirty="0" smtClean="0"/>
            <a:t>Zn, Cu, </a:t>
          </a:r>
          <a:r>
            <a:rPr lang="en-US" sz="1800" dirty="0" err="1" smtClean="0"/>
            <a:t>Pb</a:t>
          </a:r>
          <a:r>
            <a:rPr lang="en-US" sz="1800" dirty="0" smtClean="0"/>
            <a:t> and  </a:t>
          </a:r>
          <a:r>
            <a:rPr lang="en-US" sz="1800" dirty="0" err="1" smtClean="0"/>
            <a:t>Cd</a:t>
          </a:r>
          <a:endParaRPr lang="en-US" sz="1800" dirty="0"/>
        </a:p>
      </dgm:t>
    </dgm:pt>
    <dgm:pt modelId="{E85D309A-00F4-403D-AAE5-12C309EBF35B}" type="parTrans" cxnId="{AF35795C-491A-4133-AC0B-CBE207678DCB}">
      <dgm:prSet/>
      <dgm:spPr/>
      <dgm:t>
        <a:bodyPr/>
        <a:lstStyle/>
        <a:p>
          <a:endParaRPr lang="en-US" sz="1000"/>
        </a:p>
      </dgm:t>
    </dgm:pt>
    <dgm:pt modelId="{F307D212-08E1-4A48-99A4-2831E00A0B95}" type="sibTrans" cxnId="{AF35795C-491A-4133-AC0B-CBE207678DCB}">
      <dgm:prSet/>
      <dgm:spPr/>
      <dgm:t>
        <a:bodyPr/>
        <a:lstStyle/>
        <a:p>
          <a:endParaRPr lang="en-US" sz="1000"/>
        </a:p>
      </dgm:t>
    </dgm:pt>
    <dgm:pt modelId="{3B3B03CF-A720-41D0-A0C5-A6B6C8743935}">
      <dgm:prSet phldrT="[Text]" custT="1"/>
      <dgm:spPr>
        <a:ln>
          <a:solidFill>
            <a:schemeClr val="bg2">
              <a:lumMod val="75000"/>
            </a:schemeClr>
          </a:solidFill>
        </a:ln>
      </dgm:spPr>
      <dgm:t>
        <a:bodyPr/>
        <a:lstStyle/>
        <a:p>
          <a:r>
            <a:rPr lang="en-US" sz="1800" dirty="0" smtClean="0"/>
            <a:t>APDC</a:t>
          </a:r>
          <a:endParaRPr lang="en-US" sz="1800" dirty="0"/>
        </a:p>
      </dgm:t>
    </dgm:pt>
    <dgm:pt modelId="{2467B75E-DC94-4169-9D67-227B094406F3}" type="parTrans" cxnId="{5C32E502-AAF0-4529-AADE-4C3B1E97AA0B}">
      <dgm:prSet/>
      <dgm:spPr/>
      <dgm:t>
        <a:bodyPr/>
        <a:lstStyle/>
        <a:p>
          <a:endParaRPr lang="en-US" sz="1000"/>
        </a:p>
      </dgm:t>
    </dgm:pt>
    <dgm:pt modelId="{F9C2141B-0B26-4718-9496-50AE2D92A3EB}" type="sibTrans" cxnId="{5C32E502-AAF0-4529-AADE-4C3B1E97AA0B}">
      <dgm:prSet/>
      <dgm:spPr/>
      <dgm:t>
        <a:bodyPr/>
        <a:lstStyle/>
        <a:p>
          <a:endParaRPr lang="en-US" sz="1000"/>
        </a:p>
      </dgm:t>
    </dgm:pt>
    <dgm:pt modelId="{89BA6E4A-5A1E-4867-A671-A985EA7E14D8}">
      <dgm:prSet custT="1"/>
      <dgm:spPr>
        <a:ln>
          <a:solidFill>
            <a:schemeClr val="bg2">
              <a:lumMod val="75000"/>
            </a:schemeClr>
          </a:solidFill>
        </a:ln>
      </dgm:spPr>
      <dgm:t>
        <a:bodyPr/>
        <a:lstStyle/>
        <a:p>
          <a:r>
            <a:rPr lang="en-US" sz="1800" b="1" dirty="0" smtClean="0"/>
            <a:t>ASDI FAAS</a:t>
          </a:r>
          <a:endParaRPr lang="en-US" sz="1800" b="1" dirty="0"/>
        </a:p>
      </dgm:t>
    </dgm:pt>
    <dgm:pt modelId="{05DF9D00-B76E-4710-8832-06C60C5EC5D0}" type="parTrans" cxnId="{EDDF45AB-FBA3-47AE-8819-8A89E9BF03A2}">
      <dgm:prSet/>
      <dgm:spPr/>
      <dgm:t>
        <a:bodyPr/>
        <a:lstStyle/>
        <a:p>
          <a:endParaRPr lang="en-US"/>
        </a:p>
      </dgm:t>
    </dgm:pt>
    <dgm:pt modelId="{C9B4864A-B9DD-4BE7-BB8C-6A836F60D9B4}" type="sibTrans" cxnId="{EDDF45AB-FBA3-47AE-8819-8A89E9BF03A2}">
      <dgm:prSet/>
      <dgm:spPr/>
      <dgm:t>
        <a:bodyPr/>
        <a:lstStyle/>
        <a:p>
          <a:endParaRPr lang="en-US"/>
        </a:p>
      </dgm:t>
    </dgm:pt>
    <dgm:pt modelId="{DF805CD2-FD03-4A53-B608-AF0C67392FB4}" type="pres">
      <dgm:prSet presAssocID="{D71E9D09-5AE6-480C-9696-AEA95387643E}" presName="diagram" presStyleCnt="0">
        <dgm:presLayoutVars>
          <dgm:chPref val="1"/>
          <dgm:dir/>
          <dgm:animOne val="branch"/>
          <dgm:animLvl val="lvl"/>
          <dgm:resizeHandles/>
        </dgm:presLayoutVars>
      </dgm:prSet>
      <dgm:spPr/>
      <dgm:t>
        <a:bodyPr/>
        <a:lstStyle/>
        <a:p>
          <a:endParaRPr lang="en-US"/>
        </a:p>
      </dgm:t>
    </dgm:pt>
    <dgm:pt modelId="{363A1E34-B51E-424E-B725-804828F92316}" type="pres">
      <dgm:prSet presAssocID="{20438E30-0AAD-4B5C-A9C5-3954571598CA}" presName="root" presStyleCnt="0"/>
      <dgm:spPr/>
    </dgm:pt>
    <dgm:pt modelId="{965B2A35-46AC-47DA-A8A7-E002321DA129}" type="pres">
      <dgm:prSet presAssocID="{20438E30-0AAD-4B5C-A9C5-3954571598CA}" presName="rootComposite" presStyleCnt="0"/>
      <dgm:spPr/>
    </dgm:pt>
    <dgm:pt modelId="{6A83B3DD-31C1-419E-95FA-6E76CBF1A155}" type="pres">
      <dgm:prSet presAssocID="{20438E30-0AAD-4B5C-A9C5-3954571598CA}" presName="rootText" presStyleLbl="node1" presStyleIdx="0" presStyleCnt="1"/>
      <dgm:spPr/>
      <dgm:t>
        <a:bodyPr/>
        <a:lstStyle/>
        <a:p>
          <a:endParaRPr lang="en-US"/>
        </a:p>
      </dgm:t>
    </dgm:pt>
    <dgm:pt modelId="{CA52FE01-EB8A-4BBE-BD9C-41D90F8409E7}" type="pres">
      <dgm:prSet presAssocID="{20438E30-0AAD-4B5C-A9C5-3954571598CA}" presName="rootConnector" presStyleLbl="node1" presStyleIdx="0" presStyleCnt="1"/>
      <dgm:spPr/>
      <dgm:t>
        <a:bodyPr/>
        <a:lstStyle/>
        <a:p>
          <a:endParaRPr lang="en-US"/>
        </a:p>
      </dgm:t>
    </dgm:pt>
    <dgm:pt modelId="{5C3E2778-B2C7-4BF4-A8CB-599EF2F04C09}" type="pres">
      <dgm:prSet presAssocID="{20438E30-0AAD-4B5C-A9C5-3954571598CA}" presName="childShape" presStyleCnt="0"/>
      <dgm:spPr/>
    </dgm:pt>
    <dgm:pt modelId="{57520759-A4E0-478B-8EF7-95F9CC922A70}" type="pres">
      <dgm:prSet presAssocID="{E85D309A-00F4-403D-AAE5-12C309EBF35B}" presName="Name13" presStyleLbl="parChTrans1D2" presStyleIdx="0" presStyleCnt="3"/>
      <dgm:spPr/>
      <dgm:t>
        <a:bodyPr/>
        <a:lstStyle/>
        <a:p>
          <a:endParaRPr lang="en-US"/>
        </a:p>
      </dgm:t>
    </dgm:pt>
    <dgm:pt modelId="{1E4A71F6-0C21-46F4-87EE-A6CA639B263A}" type="pres">
      <dgm:prSet presAssocID="{1B112EEF-DC0A-4E8E-A17F-F996512AD8F7}" presName="childText" presStyleLbl="bgAcc1" presStyleIdx="0" presStyleCnt="3" custLinFactNeighborX="9413" custLinFactNeighborY="2431">
        <dgm:presLayoutVars>
          <dgm:bulletEnabled val="1"/>
        </dgm:presLayoutVars>
      </dgm:prSet>
      <dgm:spPr/>
      <dgm:t>
        <a:bodyPr/>
        <a:lstStyle/>
        <a:p>
          <a:endParaRPr lang="en-US"/>
        </a:p>
      </dgm:t>
    </dgm:pt>
    <dgm:pt modelId="{DF28CA73-287E-475C-87E7-384E630B9BEF}" type="pres">
      <dgm:prSet presAssocID="{2467B75E-DC94-4169-9D67-227B094406F3}" presName="Name13" presStyleLbl="parChTrans1D2" presStyleIdx="1" presStyleCnt="3"/>
      <dgm:spPr/>
      <dgm:t>
        <a:bodyPr/>
        <a:lstStyle/>
        <a:p>
          <a:endParaRPr lang="en-US"/>
        </a:p>
      </dgm:t>
    </dgm:pt>
    <dgm:pt modelId="{16607322-37B5-4C18-A007-D8AF1AC35B28}" type="pres">
      <dgm:prSet presAssocID="{3B3B03CF-A720-41D0-A0C5-A6B6C8743935}" presName="childText" presStyleLbl="bgAcc1" presStyleIdx="1" presStyleCnt="3">
        <dgm:presLayoutVars>
          <dgm:bulletEnabled val="1"/>
        </dgm:presLayoutVars>
      </dgm:prSet>
      <dgm:spPr/>
      <dgm:t>
        <a:bodyPr/>
        <a:lstStyle/>
        <a:p>
          <a:endParaRPr lang="en-US"/>
        </a:p>
      </dgm:t>
    </dgm:pt>
    <dgm:pt modelId="{6A9AA4B3-C6FA-4C1E-A953-0D966C681C0E}" type="pres">
      <dgm:prSet presAssocID="{05DF9D00-B76E-4710-8832-06C60C5EC5D0}" presName="Name13" presStyleLbl="parChTrans1D2" presStyleIdx="2" presStyleCnt="3"/>
      <dgm:spPr/>
      <dgm:t>
        <a:bodyPr/>
        <a:lstStyle/>
        <a:p>
          <a:endParaRPr lang="en-US"/>
        </a:p>
      </dgm:t>
    </dgm:pt>
    <dgm:pt modelId="{3FD92349-5720-46AB-A7E7-C3C0BC517CE6}" type="pres">
      <dgm:prSet presAssocID="{89BA6E4A-5A1E-4867-A671-A985EA7E14D8}" presName="childText" presStyleLbl="bgAcc1" presStyleIdx="2" presStyleCnt="3">
        <dgm:presLayoutVars>
          <dgm:bulletEnabled val="1"/>
        </dgm:presLayoutVars>
      </dgm:prSet>
      <dgm:spPr/>
      <dgm:t>
        <a:bodyPr/>
        <a:lstStyle/>
        <a:p>
          <a:endParaRPr lang="en-US"/>
        </a:p>
      </dgm:t>
    </dgm:pt>
  </dgm:ptLst>
  <dgm:cxnLst>
    <dgm:cxn modelId="{886F37E1-815D-4C35-AA06-B8BC1F8271B7}" type="presOf" srcId="{D71E9D09-5AE6-480C-9696-AEA95387643E}" destId="{DF805CD2-FD03-4A53-B608-AF0C67392FB4}" srcOrd="0" destOrd="0" presId="urn:microsoft.com/office/officeart/2005/8/layout/hierarchy3"/>
    <dgm:cxn modelId="{A55BC0B3-5189-4E34-B41B-B9530F6581BE}" type="presOf" srcId="{E85D309A-00F4-403D-AAE5-12C309EBF35B}" destId="{57520759-A4E0-478B-8EF7-95F9CC922A70}" srcOrd="0" destOrd="0" presId="urn:microsoft.com/office/officeart/2005/8/layout/hierarchy3"/>
    <dgm:cxn modelId="{156FF7FC-51CA-46B2-B669-C7A83C36ECC7}" type="presOf" srcId="{05DF9D00-B76E-4710-8832-06C60C5EC5D0}" destId="{6A9AA4B3-C6FA-4C1E-A953-0D966C681C0E}" srcOrd="0" destOrd="0" presId="urn:microsoft.com/office/officeart/2005/8/layout/hierarchy3"/>
    <dgm:cxn modelId="{E2CB1F0D-F6B9-4747-AF86-11BAA6295ABA}" type="presOf" srcId="{89BA6E4A-5A1E-4867-A671-A985EA7E14D8}" destId="{3FD92349-5720-46AB-A7E7-C3C0BC517CE6}" srcOrd="0" destOrd="0" presId="urn:microsoft.com/office/officeart/2005/8/layout/hierarchy3"/>
    <dgm:cxn modelId="{01D35427-6EDC-4336-B588-2B27764D2889}" type="presOf" srcId="{3B3B03CF-A720-41D0-A0C5-A6B6C8743935}" destId="{16607322-37B5-4C18-A007-D8AF1AC35B28}" srcOrd="0" destOrd="0" presId="urn:microsoft.com/office/officeart/2005/8/layout/hierarchy3"/>
    <dgm:cxn modelId="{2AAA3440-ED7E-4A79-88A0-AF48B193890D}" type="presOf" srcId="{20438E30-0AAD-4B5C-A9C5-3954571598CA}" destId="{6A83B3DD-31C1-419E-95FA-6E76CBF1A155}" srcOrd="0" destOrd="0" presId="urn:microsoft.com/office/officeart/2005/8/layout/hierarchy3"/>
    <dgm:cxn modelId="{09D2463B-1F40-4A3F-9EE4-932C815A5D1E}" type="presOf" srcId="{1B112EEF-DC0A-4E8E-A17F-F996512AD8F7}" destId="{1E4A71F6-0C21-46F4-87EE-A6CA639B263A}" srcOrd="0" destOrd="0" presId="urn:microsoft.com/office/officeart/2005/8/layout/hierarchy3"/>
    <dgm:cxn modelId="{5C32E502-AAF0-4529-AADE-4C3B1E97AA0B}" srcId="{20438E30-0AAD-4B5C-A9C5-3954571598CA}" destId="{3B3B03CF-A720-41D0-A0C5-A6B6C8743935}" srcOrd="1" destOrd="0" parTransId="{2467B75E-DC94-4169-9D67-227B094406F3}" sibTransId="{F9C2141B-0B26-4718-9496-50AE2D92A3EB}"/>
    <dgm:cxn modelId="{C1C19D17-3D45-4CEC-9348-FD6C53810B6F}" type="presOf" srcId="{2467B75E-DC94-4169-9D67-227B094406F3}" destId="{DF28CA73-287E-475C-87E7-384E630B9BEF}" srcOrd="0" destOrd="0" presId="urn:microsoft.com/office/officeart/2005/8/layout/hierarchy3"/>
    <dgm:cxn modelId="{73F4181D-FD7A-4B47-80EE-C379CFF4CE31}" srcId="{D71E9D09-5AE6-480C-9696-AEA95387643E}" destId="{20438E30-0AAD-4B5C-A9C5-3954571598CA}" srcOrd="0" destOrd="0" parTransId="{6AB04EAD-920B-45B7-A2B9-BE05866BCD51}" sibTransId="{FFC0F78B-6388-42C2-956C-CE950FA7FD8D}"/>
    <dgm:cxn modelId="{EDDF45AB-FBA3-47AE-8819-8A89E9BF03A2}" srcId="{20438E30-0AAD-4B5C-A9C5-3954571598CA}" destId="{89BA6E4A-5A1E-4867-A671-A985EA7E14D8}" srcOrd="2" destOrd="0" parTransId="{05DF9D00-B76E-4710-8832-06C60C5EC5D0}" sibTransId="{C9B4864A-B9DD-4BE7-BB8C-6A836F60D9B4}"/>
    <dgm:cxn modelId="{AF35795C-491A-4133-AC0B-CBE207678DCB}" srcId="{20438E30-0AAD-4B5C-A9C5-3954571598CA}" destId="{1B112EEF-DC0A-4E8E-A17F-F996512AD8F7}" srcOrd="0" destOrd="0" parTransId="{E85D309A-00F4-403D-AAE5-12C309EBF35B}" sibTransId="{F307D212-08E1-4A48-99A4-2831E00A0B95}"/>
    <dgm:cxn modelId="{6C13103D-3F1B-4820-B6D4-A9461C6364B9}" type="presOf" srcId="{20438E30-0AAD-4B5C-A9C5-3954571598CA}" destId="{CA52FE01-EB8A-4BBE-BD9C-41D90F8409E7}" srcOrd="1" destOrd="0" presId="urn:microsoft.com/office/officeart/2005/8/layout/hierarchy3"/>
    <dgm:cxn modelId="{BC5190BA-B855-40C5-8C77-62EB1481EED2}" type="presParOf" srcId="{DF805CD2-FD03-4A53-B608-AF0C67392FB4}" destId="{363A1E34-B51E-424E-B725-804828F92316}" srcOrd="0" destOrd="0" presId="urn:microsoft.com/office/officeart/2005/8/layout/hierarchy3"/>
    <dgm:cxn modelId="{AEC265B5-FFB3-4C4A-94C2-EB24F0D21C78}" type="presParOf" srcId="{363A1E34-B51E-424E-B725-804828F92316}" destId="{965B2A35-46AC-47DA-A8A7-E002321DA129}" srcOrd="0" destOrd="0" presId="urn:microsoft.com/office/officeart/2005/8/layout/hierarchy3"/>
    <dgm:cxn modelId="{45A72A55-8C02-4B66-9651-0780F4F15C66}" type="presParOf" srcId="{965B2A35-46AC-47DA-A8A7-E002321DA129}" destId="{6A83B3DD-31C1-419E-95FA-6E76CBF1A155}" srcOrd="0" destOrd="0" presId="urn:microsoft.com/office/officeart/2005/8/layout/hierarchy3"/>
    <dgm:cxn modelId="{5677F14F-B60C-453F-A8F9-A8798B2E57F4}" type="presParOf" srcId="{965B2A35-46AC-47DA-A8A7-E002321DA129}" destId="{CA52FE01-EB8A-4BBE-BD9C-41D90F8409E7}" srcOrd="1" destOrd="0" presId="urn:microsoft.com/office/officeart/2005/8/layout/hierarchy3"/>
    <dgm:cxn modelId="{0CF3369B-76E5-4783-B277-5F6778127AA2}" type="presParOf" srcId="{363A1E34-B51E-424E-B725-804828F92316}" destId="{5C3E2778-B2C7-4BF4-A8CB-599EF2F04C09}" srcOrd="1" destOrd="0" presId="urn:microsoft.com/office/officeart/2005/8/layout/hierarchy3"/>
    <dgm:cxn modelId="{1164C402-860A-4FB6-8131-F3932197E606}" type="presParOf" srcId="{5C3E2778-B2C7-4BF4-A8CB-599EF2F04C09}" destId="{57520759-A4E0-478B-8EF7-95F9CC922A70}" srcOrd="0" destOrd="0" presId="urn:microsoft.com/office/officeart/2005/8/layout/hierarchy3"/>
    <dgm:cxn modelId="{E12324A9-A104-4E03-BA05-40C2B8F544D1}" type="presParOf" srcId="{5C3E2778-B2C7-4BF4-A8CB-599EF2F04C09}" destId="{1E4A71F6-0C21-46F4-87EE-A6CA639B263A}" srcOrd="1" destOrd="0" presId="urn:microsoft.com/office/officeart/2005/8/layout/hierarchy3"/>
    <dgm:cxn modelId="{4A50C297-FCF0-4B4B-96DE-0777C6603403}" type="presParOf" srcId="{5C3E2778-B2C7-4BF4-A8CB-599EF2F04C09}" destId="{DF28CA73-287E-475C-87E7-384E630B9BEF}" srcOrd="2" destOrd="0" presId="urn:microsoft.com/office/officeart/2005/8/layout/hierarchy3"/>
    <dgm:cxn modelId="{5148B997-4C22-4240-8B03-0627C2875D5C}" type="presParOf" srcId="{5C3E2778-B2C7-4BF4-A8CB-599EF2F04C09}" destId="{16607322-37B5-4C18-A007-D8AF1AC35B28}" srcOrd="3" destOrd="0" presId="urn:microsoft.com/office/officeart/2005/8/layout/hierarchy3"/>
    <dgm:cxn modelId="{68FD12B2-5000-48A0-BFDB-EF1E3FD1AE15}" type="presParOf" srcId="{5C3E2778-B2C7-4BF4-A8CB-599EF2F04C09}" destId="{6A9AA4B3-C6FA-4C1E-A953-0D966C681C0E}" srcOrd="4" destOrd="0" presId="urn:microsoft.com/office/officeart/2005/8/layout/hierarchy3"/>
    <dgm:cxn modelId="{8D8C6F49-1DB7-484D-BE86-C7C451A4637A}" type="presParOf" srcId="{5C3E2778-B2C7-4BF4-A8CB-599EF2F04C09}" destId="{3FD92349-5720-46AB-A7E7-C3C0BC517CE6}" srcOrd="5" destOrd="0" presId="urn:microsoft.com/office/officeart/2005/8/layout/hierarchy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80107E-4FE6-4D37-B7AC-81B00CF9E757}" type="doc">
      <dgm:prSet loTypeId="urn:microsoft.com/office/officeart/2005/8/layout/chevron2" loCatId="process" qsTypeId="urn:microsoft.com/office/officeart/2005/8/quickstyle/3d1" qsCatId="3D" csTypeId="urn:microsoft.com/office/officeart/2005/8/colors/accent2_2" csCatId="accent2" phldr="1"/>
      <dgm:spPr/>
      <dgm:t>
        <a:bodyPr/>
        <a:lstStyle/>
        <a:p>
          <a:endParaRPr lang="en-US"/>
        </a:p>
      </dgm:t>
    </dgm:pt>
    <dgm:pt modelId="{1032B2D9-4A2B-4109-A4AD-2F6B575F7F0A}">
      <dgm:prSet phldrT="[Text]" phldr="1" custT="1"/>
      <dgm:spPr>
        <a:solidFill>
          <a:schemeClr val="bg2">
            <a:lumMod val="75000"/>
          </a:schemeClr>
        </a:solidFill>
        <a:ln>
          <a:solidFill>
            <a:schemeClr val="bg2">
              <a:lumMod val="75000"/>
            </a:schemeClr>
          </a:solidFill>
        </a:ln>
      </dgm:spPr>
      <dgm:t>
        <a:bodyPr/>
        <a:lstStyle/>
        <a:p>
          <a:endParaRPr lang="en-US" sz="1400" dirty="0"/>
        </a:p>
      </dgm:t>
    </dgm:pt>
    <dgm:pt modelId="{E080EED7-F516-44CF-B9B9-2B0B7F3F4A39}" type="parTrans" cxnId="{42443C35-7B4E-49BB-B54E-982287852F5A}">
      <dgm:prSet/>
      <dgm:spPr/>
      <dgm:t>
        <a:bodyPr/>
        <a:lstStyle/>
        <a:p>
          <a:endParaRPr lang="en-US" sz="1600"/>
        </a:p>
      </dgm:t>
    </dgm:pt>
    <dgm:pt modelId="{C3900456-0FC1-45C5-B192-EB386D3CAE38}" type="sibTrans" cxnId="{42443C35-7B4E-49BB-B54E-982287852F5A}">
      <dgm:prSet/>
      <dgm:spPr/>
      <dgm:t>
        <a:bodyPr/>
        <a:lstStyle/>
        <a:p>
          <a:endParaRPr lang="en-US" sz="1600"/>
        </a:p>
      </dgm:t>
    </dgm:pt>
    <dgm:pt modelId="{17EA9972-C2FE-4522-8CCD-6ED1D205ECC4}">
      <dgm:prSet phldrT="[Text]" custT="1"/>
      <dgm:spPr>
        <a:ln>
          <a:solidFill>
            <a:srgbClr val="008000"/>
          </a:solidFill>
        </a:ln>
      </dgm:spPr>
      <dgm:t>
        <a:bodyPr/>
        <a:lstStyle/>
        <a:p>
          <a:r>
            <a:rPr lang="en-US" sz="1600" dirty="0" smtClean="0"/>
            <a:t>Low sample consumption</a:t>
          </a:r>
          <a:endParaRPr lang="en-US" sz="1600" dirty="0"/>
        </a:p>
      </dgm:t>
    </dgm:pt>
    <dgm:pt modelId="{C37088EE-809E-403D-BFFD-336AB3EA9676}" type="parTrans" cxnId="{DECB280A-CC2B-4AC1-A533-5D27AE416ED6}">
      <dgm:prSet/>
      <dgm:spPr/>
      <dgm:t>
        <a:bodyPr/>
        <a:lstStyle/>
        <a:p>
          <a:endParaRPr lang="en-US" sz="1600"/>
        </a:p>
      </dgm:t>
    </dgm:pt>
    <dgm:pt modelId="{CDD33543-D187-4E18-A318-8BFCEE55478C}" type="sibTrans" cxnId="{DECB280A-CC2B-4AC1-A533-5D27AE416ED6}">
      <dgm:prSet/>
      <dgm:spPr/>
      <dgm:t>
        <a:bodyPr/>
        <a:lstStyle/>
        <a:p>
          <a:endParaRPr lang="en-US" sz="1600"/>
        </a:p>
      </dgm:t>
    </dgm:pt>
    <dgm:pt modelId="{B318C347-F097-4C99-AD55-D84C7B89F7D8}">
      <dgm:prSet phldrT="[Text]" phldr="1" custT="1"/>
      <dgm:spPr>
        <a:solidFill>
          <a:schemeClr val="bg2">
            <a:lumMod val="75000"/>
          </a:schemeClr>
        </a:solidFill>
        <a:ln>
          <a:solidFill>
            <a:srgbClr val="008000"/>
          </a:solidFill>
        </a:ln>
      </dgm:spPr>
      <dgm:t>
        <a:bodyPr/>
        <a:lstStyle/>
        <a:p>
          <a:endParaRPr lang="en-US" sz="1400" dirty="0"/>
        </a:p>
      </dgm:t>
    </dgm:pt>
    <dgm:pt modelId="{2208ABB6-FE72-45C9-AD9B-C77FD0E4B7F3}" type="parTrans" cxnId="{157C8264-9A9E-4D59-83C4-E049A89BE408}">
      <dgm:prSet/>
      <dgm:spPr/>
      <dgm:t>
        <a:bodyPr/>
        <a:lstStyle/>
        <a:p>
          <a:endParaRPr lang="en-US" sz="1600"/>
        </a:p>
      </dgm:t>
    </dgm:pt>
    <dgm:pt modelId="{9D77EDA4-04BF-4C44-AB11-6BB363F6B986}" type="sibTrans" cxnId="{157C8264-9A9E-4D59-83C4-E049A89BE408}">
      <dgm:prSet/>
      <dgm:spPr/>
      <dgm:t>
        <a:bodyPr/>
        <a:lstStyle/>
        <a:p>
          <a:endParaRPr lang="en-US" sz="1600"/>
        </a:p>
      </dgm:t>
    </dgm:pt>
    <dgm:pt modelId="{688AAF44-B4F9-4D57-AF10-90CCFF85B46F}">
      <dgm:prSet phldrT="[Text]" custT="1"/>
      <dgm:spPr>
        <a:ln>
          <a:solidFill>
            <a:srgbClr val="008000"/>
          </a:solidFill>
        </a:ln>
      </dgm:spPr>
      <dgm:t>
        <a:bodyPr/>
        <a:lstStyle/>
        <a:p>
          <a:r>
            <a:rPr lang="en-US" sz="1600" dirty="0" smtClean="0"/>
            <a:t>Low dilution factors and methodological LOQ</a:t>
          </a:r>
          <a:endParaRPr lang="en-US" sz="1600" dirty="0"/>
        </a:p>
      </dgm:t>
    </dgm:pt>
    <dgm:pt modelId="{BE2D4657-7502-4697-9984-300CBBDA10CD}" type="parTrans" cxnId="{EA84A10B-370A-4B4D-90CE-BF2C89973F9E}">
      <dgm:prSet/>
      <dgm:spPr/>
      <dgm:t>
        <a:bodyPr/>
        <a:lstStyle/>
        <a:p>
          <a:endParaRPr lang="en-US" sz="1600"/>
        </a:p>
      </dgm:t>
    </dgm:pt>
    <dgm:pt modelId="{F2215E81-E30D-453F-A431-D452A2278B72}" type="sibTrans" cxnId="{EA84A10B-370A-4B4D-90CE-BF2C89973F9E}">
      <dgm:prSet/>
      <dgm:spPr/>
      <dgm:t>
        <a:bodyPr/>
        <a:lstStyle/>
        <a:p>
          <a:endParaRPr lang="en-US" sz="1600"/>
        </a:p>
      </dgm:t>
    </dgm:pt>
    <dgm:pt modelId="{F180717B-476E-4175-B9B1-2090C91936C5}">
      <dgm:prSet phldrT="[Text]" phldr="1" custT="1"/>
      <dgm:spPr>
        <a:solidFill>
          <a:schemeClr val="bg2">
            <a:lumMod val="75000"/>
          </a:schemeClr>
        </a:solidFill>
        <a:ln>
          <a:solidFill>
            <a:srgbClr val="008000"/>
          </a:solidFill>
        </a:ln>
      </dgm:spPr>
      <dgm:t>
        <a:bodyPr/>
        <a:lstStyle/>
        <a:p>
          <a:endParaRPr lang="en-US" sz="1400" dirty="0"/>
        </a:p>
      </dgm:t>
    </dgm:pt>
    <dgm:pt modelId="{A62D8B80-4099-4A45-9E7F-9161D6C54019}" type="parTrans" cxnId="{6D21A102-4441-422E-9436-F61BA9DB2335}">
      <dgm:prSet/>
      <dgm:spPr/>
      <dgm:t>
        <a:bodyPr/>
        <a:lstStyle/>
        <a:p>
          <a:endParaRPr lang="en-US" sz="1600"/>
        </a:p>
      </dgm:t>
    </dgm:pt>
    <dgm:pt modelId="{C21F9EB0-DA1F-49E4-9B50-D93CBC05A402}" type="sibTrans" cxnId="{6D21A102-4441-422E-9436-F61BA9DB2335}">
      <dgm:prSet/>
      <dgm:spPr/>
      <dgm:t>
        <a:bodyPr/>
        <a:lstStyle/>
        <a:p>
          <a:endParaRPr lang="en-US" sz="1600"/>
        </a:p>
      </dgm:t>
    </dgm:pt>
    <dgm:pt modelId="{458E602D-59EB-4392-9AF1-44CF1FBEA0CB}">
      <dgm:prSet phldrT="[Text]" custT="1"/>
      <dgm:spPr>
        <a:ln>
          <a:solidFill>
            <a:srgbClr val="008000"/>
          </a:solidFill>
        </a:ln>
      </dgm:spPr>
      <dgm:t>
        <a:bodyPr/>
        <a:lstStyle/>
        <a:p>
          <a:r>
            <a:rPr lang="en-US" sz="1600" dirty="0" smtClean="0"/>
            <a:t>Higher sample throughput and measurement automation </a:t>
          </a:r>
          <a:endParaRPr lang="en-US" sz="1600" dirty="0"/>
        </a:p>
      </dgm:t>
    </dgm:pt>
    <dgm:pt modelId="{3D9CC76B-ED25-4C77-AF43-FAF7B24E78F4}" type="parTrans" cxnId="{7387A94E-04BE-4DA5-8C4C-8C18910C4C0D}">
      <dgm:prSet/>
      <dgm:spPr/>
      <dgm:t>
        <a:bodyPr/>
        <a:lstStyle/>
        <a:p>
          <a:endParaRPr lang="en-US" sz="1600"/>
        </a:p>
      </dgm:t>
    </dgm:pt>
    <dgm:pt modelId="{4B610003-231A-4160-B9FE-145A7548C9D3}" type="sibTrans" cxnId="{7387A94E-04BE-4DA5-8C4C-8C18910C4C0D}">
      <dgm:prSet/>
      <dgm:spPr/>
      <dgm:t>
        <a:bodyPr/>
        <a:lstStyle/>
        <a:p>
          <a:endParaRPr lang="en-US" sz="1600"/>
        </a:p>
      </dgm:t>
    </dgm:pt>
    <dgm:pt modelId="{F048AFAE-AEC3-4086-8A1E-5619839F0EB1}" type="pres">
      <dgm:prSet presAssocID="{6480107E-4FE6-4D37-B7AC-81B00CF9E757}" presName="linearFlow" presStyleCnt="0">
        <dgm:presLayoutVars>
          <dgm:dir/>
          <dgm:animLvl val="lvl"/>
          <dgm:resizeHandles val="exact"/>
        </dgm:presLayoutVars>
      </dgm:prSet>
      <dgm:spPr/>
      <dgm:t>
        <a:bodyPr/>
        <a:lstStyle/>
        <a:p>
          <a:endParaRPr lang="en-US"/>
        </a:p>
      </dgm:t>
    </dgm:pt>
    <dgm:pt modelId="{A91EE0F0-E566-420F-8D85-2AB194E4AD53}" type="pres">
      <dgm:prSet presAssocID="{1032B2D9-4A2B-4109-A4AD-2F6B575F7F0A}" presName="composite" presStyleCnt="0"/>
      <dgm:spPr/>
    </dgm:pt>
    <dgm:pt modelId="{3E51DFC3-BE53-4EC8-B508-EFFBDE7B89B8}" type="pres">
      <dgm:prSet presAssocID="{1032B2D9-4A2B-4109-A4AD-2F6B575F7F0A}" presName="parentText" presStyleLbl="alignNode1" presStyleIdx="0" presStyleCnt="3">
        <dgm:presLayoutVars>
          <dgm:chMax val="1"/>
          <dgm:bulletEnabled val="1"/>
        </dgm:presLayoutVars>
      </dgm:prSet>
      <dgm:spPr/>
      <dgm:t>
        <a:bodyPr/>
        <a:lstStyle/>
        <a:p>
          <a:endParaRPr lang="en-US"/>
        </a:p>
      </dgm:t>
    </dgm:pt>
    <dgm:pt modelId="{C6C278C5-6324-4CDC-8335-32CA05E5D360}" type="pres">
      <dgm:prSet presAssocID="{1032B2D9-4A2B-4109-A4AD-2F6B575F7F0A}" presName="descendantText" presStyleLbl="alignAcc1" presStyleIdx="0" presStyleCnt="3">
        <dgm:presLayoutVars>
          <dgm:bulletEnabled val="1"/>
        </dgm:presLayoutVars>
      </dgm:prSet>
      <dgm:spPr/>
      <dgm:t>
        <a:bodyPr/>
        <a:lstStyle/>
        <a:p>
          <a:endParaRPr lang="en-US"/>
        </a:p>
      </dgm:t>
    </dgm:pt>
    <dgm:pt modelId="{1595D92C-13E9-4FDE-945D-14154E5CDC5A}" type="pres">
      <dgm:prSet presAssocID="{C3900456-0FC1-45C5-B192-EB386D3CAE38}" presName="sp" presStyleCnt="0"/>
      <dgm:spPr/>
    </dgm:pt>
    <dgm:pt modelId="{5F584A24-DCE3-4FB1-8C6F-28E25E1F6A7D}" type="pres">
      <dgm:prSet presAssocID="{B318C347-F097-4C99-AD55-D84C7B89F7D8}" presName="composite" presStyleCnt="0"/>
      <dgm:spPr/>
    </dgm:pt>
    <dgm:pt modelId="{9DFC5652-5E1B-4BD9-9296-6939F70E52A8}" type="pres">
      <dgm:prSet presAssocID="{B318C347-F097-4C99-AD55-D84C7B89F7D8}" presName="parentText" presStyleLbl="alignNode1" presStyleIdx="1" presStyleCnt="3">
        <dgm:presLayoutVars>
          <dgm:chMax val="1"/>
          <dgm:bulletEnabled val="1"/>
        </dgm:presLayoutVars>
      </dgm:prSet>
      <dgm:spPr/>
      <dgm:t>
        <a:bodyPr/>
        <a:lstStyle/>
        <a:p>
          <a:endParaRPr lang="en-US"/>
        </a:p>
      </dgm:t>
    </dgm:pt>
    <dgm:pt modelId="{F000AD7E-B5AB-41C3-ABB0-66E081D462B0}" type="pres">
      <dgm:prSet presAssocID="{B318C347-F097-4C99-AD55-D84C7B89F7D8}" presName="descendantText" presStyleLbl="alignAcc1" presStyleIdx="1" presStyleCnt="3" custLinFactNeighborY="-62">
        <dgm:presLayoutVars>
          <dgm:bulletEnabled val="1"/>
        </dgm:presLayoutVars>
      </dgm:prSet>
      <dgm:spPr/>
      <dgm:t>
        <a:bodyPr/>
        <a:lstStyle/>
        <a:p>
          <a:endParaRPr lang="en-US"/>
        </a:p>
      </dgm:t>
    </dgm:pt>
    <dgm:pt modelId="{4030A065-688A-452A-8AC6-AAA584B19104}" type="pres">
      <dgm:prSet presAssocID="{9D77EDA4-04BF-4C44-AB11-6BB363F6B986}" presName="sp" presStyleCnt="0"/>
      <dgm:spPr/>
    </dgm:pt>
    <dgm:pt modelId="{9E9DDA6F-CC66-488B-BA85-AE611C2347AB}" type="pres">
      <dgm:prSet presAssocID="{F180717B-476E-4175-B9B1-2090C91936C5}" presName="composite" presStyleCnt="0"/>
      <dgm:spPr/>
    </dgm:pt>
    <dgm:pt modelId="{75A7E7E7-3C40-44C5-A95F-5F692F81D72F}" type="pres">
      <dgm:prSet presAssocID="{F180717B-476E-4175-B9B1-2090C91936C5}" presName="parentText" presStyleLbl="alignNode1" presStyleIdx="2" presStyleCnt="3">
        <dgm:presLayoutVars>
          <dgm:chMax val="1"/>
          <dgm:bulletEnabled val="1"/>
        </dgm:presLayoutVars>
      </dgm:prSet>
      <dgm:spPr/>
      <dgm:t>
        <a:bodyPr/>
        <a:lstStyle/>
        <a:p>
          <a:endParaRPr lang="en-US"/>
        </a:p>
      </dgm:t>
    </dgm:pt>
    <dgm:pt modelId="{7166500F-5CD3-4740-8DBB-75C41F8EB479}" type="pres">
      <dgm:prSet presAssocID="{F180717B-476E-4175-B9B1-2090C91936C5}" presName="descendantText" presStyleLbl="alignAcc1" presStyleIdx="2" presStyleCnt="3">
        <dgm:presLayoutVars>
          <dgm:bulletEnabled val="1"/>
        </dgm:presLayoutVars>
      </dgm:prSet>
      <dgm:spPr/>
      <dgm:t>
        <a:bodyPr/>
        <a:lstStyle/>
        <a:p>
          <a:endParaRPr lang="en-US"/>
        </a:p>
      </dgm:t>
    </dgm:pt>
  </dgm:ptLst>
  <dgm:cxnLst>
    <dgm:cxn modelId="{32E2113F-8E59-4861-80C2-1152695769E1}" type="presOf" srcId="{6480107E-4FE6-4D37-B7AC-81B00CF9E757}" destId="{F048AFAE-AEC3-4086-8A1E-5619839F0EB1}" srcOrd="0" destOrd="0" presId="urn:microsoft.com/office/officeart/2005/8/layout/chevron2"/>
    <dgm:cxn modelId="{42443C35-7B4E-49BB-B54E-982287852F5A}" srcId="{6480107E-4FE6-4D37-B7AC-81B00CF9E757}" destId="{1032B2D9-4A2B-4109-A4AD-2F6B575F7F0A}" srcOrd="0" destOrd="0" parTransId="{E080EED7-F516-44CF-B9B9-2B0B7F3F4A39}" sibTransId="{C3900456-0FC1-45C5-B192-EB386D3CAE38}"/>
    <dgm:cxn modelId="{7387A94E-04BE-4DA5-8C4C-8C18910C4C0D}" srcId="{F180717B-476E-4175-B9B1-2090C91936C5}" destId="{458E602D-59EB-4392-9AF1-44CF1FBEA0CB}" srcOrd="0" destOrd="0" parTransId="{3D9CC76B-ED25-4C77-AF43-FAF7B24E78F4}" sibTransId="{4B610003-231A-4160-B9FE-145A7548C9D3}"/>
    <dgm:cxn modelId="{79E2F3EA-6929-4CED-8433-433E9BA6C77C}" type="presOf" srcId="{1032B2D9-4A2B-4109-A4AD-2F6B575F7F0A}" destId="{3E51DFC3-BE53-4EC8-B508-EFFBDE7B89B8}" srcOrd="0" destOrd="0" presId="urn:microsoft.com/office/officeart/2005/8/layout/chevron2"/>
    <dgm:cxn modelId="{C9A2497E-0842-483E-B4E0-C8F34E19D892}" type="presOf" srcId="{458E602D-59EB-4392-9AF1-44CF1FBEA0CB}" destId="{7166500F-5CD3-4740-8DBB-75C41F8EB479}" srcOrd="0" destOrd="0" presId="urn:microsoft.com/office/officeart/2005/8/layout/chevron2"/>
    <dgm:cxn modelId="{BA6276A8-2849-4239-8442-FA4832A1720B}" type="presOf" srcId="{F180717B-476E-4175-B9B1-2090C91936C5}" destId="{75A7E7E7-3C40-44C5-A95F-5F692F81D72F}" srcOrd="0" destOrd="0" presId="urn:microsoft.com/office/officeart/2005/8/layout/chevron2"/>
    <dgm:cxn modelId="{157C8264-9A9E-4D59-83C4-E049A89BE408}" srcId="{6480107E-4FE6-4D37-B7AC-81B00CF9E757}" destId="{B318C347-F097-4C99-AD55-D84C7B89F7D8}" srcOrd="1" destOrd="0" parTransId="{2208ABB6-FE72-45C9-AD9B-C77FD0E4B7F3}" sibTransId="{9D77EDA4-04BF-4C44-AB11-6BB363F6B986}"/>
    <dgm:cxn modelId="{1C3CC357-573B-406D-8ED8-2DD85D952E43}" type="presOf" srcId="{688AAF44-B4F9-4D57-AF10-90CCFF85B46F}" destId="{F000AD7E-B5AB-41C3-ABB0-66E081D462B0}" srcOrd="0" destOrd="0" presId="urn:microsoft.com/office/officeart/2005/8/layout/chevron2"/>
    <dgm:cxn modelId="{DECB280A-CC2B-4AC1-A533-5D27AE416ED6}" srcId="{1032B2D9-4A2B-4109-A4AD-2F6B575F7F0A}" destId="{17EA9972-C2FE-4522-8CCD-6ED1D205ECC4}" srcOrd="0" destOrd="0" parTransId="{C37088EE-809E-403D-BFFD-336AB3EA9676}" sibTransId="{CDD33543-D187-4E18-A318-8BFCEE55478C}"/>
    <dgm:cxn modelId="{7A6F614E-AB69-4C69-9CFB-3D16BF720645}" type="presOf" srcId="{17EA9972-C2FE-4522-8CCD-6ED1D205ECC4}" destId="{C6C278C5-6324-4CDC-8335-32CA05E5D360}" srcOrd="0" destOrd="0" presId="urn:microsoft.com/office/officeart/2005/8/layout/chevron2"/>
    <dgm:cxn modelId="{EA84A10B-370A-4B4D-90CE-BF2C89973F9E}" srcId="{B318C347-F097-4C99-AD55-D84C7B89F7D8}" destId="{688AAF44-B4F9-4D57-AF10-90CCFF85B46F}" srcOrd="0" destOrd="0" parTransId="{BE2D4657-7502-4697-9984-300CBBDA10CD}" sibTransId="{F2215E81-E30D-453F-A431-D452A2278B72}"/>
    <dgm:cxn modelId="{88AB2F49-13FC-45FB-B966-487D0E6EDD98}" type="presOf" srcId="{B318C347-F097-4C99-AD55-D84C7B89F7D8}" destId="{9DFC5652-5E1B-4BD9-9296-6939F70E52A8}" srcOrd="0" destOrd="0" presId="urn:microsoft.com/office/officeart/2005/8/layout/chevron2"/>
    <dgm:cxn modelId="{6D21A102-4441-422E-9436-F61BA9DB2335}" srcId="{6480107E-4FE6-4D37-B7AC-81B00CF9E757}" destId="{F180717B-476E-4175-B9B1-2090C91936C5}" srcOrd="2" destOrd="0" parTransId="{A62D8B80-4099-4A45-9E7F-9161D6C54019}" sibTransId="{C21F9EB0-DA1F-49E4-9B50-D93CBC05A402}"/>
    <dgm:cxn modelId="{1BD2F422-9D0F-48DD-86B7-8B71B2537459}" type="presParOf" srcId="{F048AFAE-AEC3-4086-8A1E-5619839F0EB1}" destId="{A91EE0F0-E566-420F-8D85-2AB194E4AD53}" srcOrd="0" destOrd="0" presId="urn:microsoft.com/office/officeart/2005/8/layout/chevron2"/>
    <dgm:cxn modelId="{B04C96D0-EA07-4B90-8B2F-6BAEE9A50143}" type="presParOf" srcId="{A91EE0F0-E566-420F-8D85-2AB194E4AD53}" destId="{3E51DFC3-BE53-4EC8-B508-EFFBDE7B89B8}" srcOrd="0" destOrd="0" presId="urn:microsoft.com/office/officeart/2005/8/layout/chevron2"/>
    <dgm:cxn modelId="{4D396766-CC27-46EB-8BED-8BF04409FFDA}" type="presParOf" srcId="{A91EE0F0-E566-420F-8D85-2AB194E4AD53}" destId="{C6C278C5-6324-4CDC-8335-32CA05E5D360}" srcOrd="1" destOrd="0" presId="urn:microsoft.com/office/officeart/2005/8/layout/chevron2"/>
    <dgm:cxn modelId="{B40642AA-16E6-48E4-AD01-C8C7CF1D6EA9}" type="presParOf" srcId="{F048AFAE-AEC3-4086-8A1E-5619839F0EB1}" destId="{1595D92C-13E9-4FDE-945D-14154E5CDC5A}" srcOrd="1" destOrd="0" presId="urn:microsoft.com/office/officeart/2005/8/layout/chevron2"/>
    <dgm:cxn modelId="{EABA0981-7055-4DDC-BD17-03277635F8FA}" type="presParOf" srcId="{F048AFAE-AEC3-4086-8A1E-5619839F0EB1}" destId="{5F584A24-DCE3-4FB1-8C6F-28E25E1F6A7D}" srcOrd="2" destOrd="0" presId="urn:microsoft.com/office/officeart/2005/8/layout/chevron2"/>
    <dgm:cxn modelId="{57EC07C1-EEF1-4FA5-A63E-E4ECAC7F537E}" type="presParOf" srcId="{5F584A24-DCE3-4FB1-8C6F-28E25E1F6A7D}" destId="{9DFC5652-5E1B-4BD9-9296-6939F70E52A8}" srcOrd="0" destOrd="0" presId="urn:microsoft.com/office/officeart/2005/8/layout/chevron2"/>
    <dgm:cxn modelId="{D978F92D-BD07-463C-BA7B-6109F196BDE9}" type="presParOf" srcId="{5F584A24-DCE3-4FB1-8C6F-28E25E1F6A7D}" destId="{F000AD7E-B5AB-41C3-ABB0-66E081D462B0}" srcOrd="1" destOrd="0" presId="urn:microsoft.com/office/officeart/2005/8/layout/chevron2"/>
    <dgm:cxn modelId="{932F9EF1-C6AC-4792-AB88-4DAC9A55DDE6}" type="presParOf" srcId="{F048AFAE-AEC3-4086-8A1E-5619839F0EB1}" destId="{4030A065-688A-452A-8AC6-AAA584B19104}" srcOrd="3" destOrd="0" presId="urn:microsoft.com/office/officeart/2005/8/layout/chevron2"/>
    <dgm:cxn modelId="{ED301DB0-06B5-4EE2-B9AD-5AAA54295E5A}" type="presParOf" srcId="{F048AFAE-AEC3-4086-8A1E-5619839F0EB1}" destId="{9E9DDA6F-CC66-488B-BA85-AE611C2347AB}" srcOrd="4" destOrd="0" presId="urn:microsoft.com/office/officeart/2005/8/layout/chevron2"/>
    <dgm:cxn modelId="{44CFD57F-1B43-4840-B7D2-872C0F56A94C}" type="presParOf" srcId="{9E9DDA6F-CC66-488B-BA85-AE611C2347AB}" destId="{75A7E7E7-3C40-44C5-A95F-5F692F81D72F}" srcOrd="0" destOrd="0" presId="urn:microsoft.com/office/officeart/2005/8/layout/chevron2"/>
    <dgm:cxn modelId="{CDB0639C-4BDD-46DA-9B70-B89D24B9AFFB}" type="presParOf" srcId="{9E9DDA6F-CC66-488B-BA85-AE611C2347AB}" destId="{7166500F-5CD3-4740-8DBB-75C41F8EB479}" srcOrd="1" destOrd="0" presId="urn:microsoft.com/office/officeart/2005/8/layout/chevron2"/>
  </dgm:cxnLst>
  <dgm:bg/>
  <dgm:whole>
    <a:ln>
      <a:noFill/>
    </a:ln>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8BC3B5-9C28-4AC8-8FCE-7E28808046D9}">
      <dsp:nvSpPr>
        <dsp:cNvPr id="0" name=""/>
        <dsp:cNvSpPr/>
      </dsp:nvSpPr>
      <dsp:spPr>
        <a:xfrm>
          <a:off x="1451124" y="1202890"/>
          <a:ext cx="1009847" cy="1009847"/>
        </a:xfrm>
        <a:prstGeom prst="ellipse">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b="1" kern="1200" dirty="0" smtClean="0">
              <a:effectLst>
                <a:outerShdw blurRad="38100" dist="38100" dir="2700000" algn="tl">
                  <a:srgbClr val="000000">
                    <a:alpha val="43137"/>
                  </a:srgbClr>
                </a:outerShdw>
              </a:effectLst>
            </a:rPr>
            <a:t>PU</a:t>
          </a:r>
          <a:endParaRPr lang="en-US" sz="4500" b="1" kern="1200" dirty="0">
            <a:effectLst>
              <a:outerShdw blurRad="38100" dist="38100" dir="2700000" algn="tl">
                <a:srgbClr val="000000">
                  <a:alpha val="43137"/>
                </a:srgbClr>
              </a:outerShdw>
            </a:effectLst>
          </a:endParaRPr>
        </a:p>
      </dsp:txBody>
      <dsp:txXfrm>
        <a:off x="1451124" y="1202890"/>
        <a:ext cx="1009847" cy="1009847"/>
      </dsp:txXfrm>
    </dsp:sp>
    <dsp:sp modelId="{7BAC864C-68A3-43FA-AF58-1D459C750459}">
      <dsp:nvSpPr>
        <dsp:cNvPr id="0" name=""/>
        <dsp:cNvSpPr/>
      </dsp:nvSpPr>
      <dsp:spPr>
        <a:xfrm rot="12900000">
          <a:off x="801889" y="1026607"/>
          <a:ext cx="773620" cy="28780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46ED4E-735D-4C40-A468-12C8B3983608}">
      <dsp:nvSpPr>
        <dsp:cNvPr id="0" name=""/>
        <dsp:cNvSpPr/>
      </dsp:nvSpPr>
      <dsp:spPr>
        <a:xfrm>
          <a:off x="392165" y="564903"/>
          <a:ext cx="959355" cy="767484"/>
        </a:xfrm>
        <a:prstGeom prst="roundRect">
          <a:avLst>
            <a:gd name="adj" fmla="val 10000"/>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en-US" sz="3800" kern="1200" dirty="0" smtClean="0"/>
            <a:t>AU</a:t>
          </a:r>
          <a:endParaRPr lang="en-US" sz="3800" kern="1200" dirty="0"/>
        </a:p>
      </dsp:txBody>
      <dsp:txXfrm>
        <a:off x="392165" y="564903"/>
        <a:ext cx="959355" cy="767484"/>
      </dsp:txXfrm>
    </dsp:sp>
    <dsp:sp modelId="{930CAEE0-7524-4BFF-A26D-271C261DAB5F}">
      <dsp:nvSpPr>
        <dsp:cNvPr id="0" name=""/>
        <dsp:cNvSpPr/>
      </dsp:nvSpPr>
      <dsp:spPr>
        <a:xfrm rot="16200000">
          <a:off x="1569237" y="627151"/>
          <a:ext cx="773620" cy="28780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3E0AEC2-ED34-4F9A-8DCA-4BD60F61C905}">
      <dsp:nvSpPr>
        <dsp:cNvPr id="0" name=""/>
        <dsp:cNvSpPr/>
      </dsp:nvSpPr>
      <dsp:spPr>
        <a:xfrm>
          <a:off x="1476370" y="501"/>
          <a:ext cx="959355" cy="767484"/>
        </a:xfrm>
        <a:prstGeom prst="roundRect">
          <a:avLst>
            <a:gd name="adj" fmla="val 10000"/>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en-US" sz="3800" kern="1200" dirty="0" smtClean="0"/>
            <a:t>SU</a:t>
          </a:r>
          <a:endParaRPr lang="en-US" sz="3800" kern="1200" dirty="0"/>
        </a:p>
      </dsp:txBody>
      <dsp:txXfrm>
        <a:off x="1476370" y="501"/>
        <a:ext cx="959355" cy="767484"/>
      </dsp:txXfrm>
    </dsp:sp>
    <dsp:sp modelId="{D55E2341-8952-4B6C-B135-F977977DC5D2}">
      <dsp:nvSpPr>
        <dsp:cNvPr id="0" name=""/>
        <dsp:cNvSpPr/>
      </dsp:nvSpPr>
      <dsp:spPr>
        <a:xfrm rot="19500000">
          <a:off x="2336586" y="1026607"/>
          <a:ext cx="773620" cy="28780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D6EC60-8541-4BF8-81C4-C80B90AFFD13}">
      <dsp:nvSpPr>
        <dsp:cNvPr id="0" name=""/>
        <dsp:cNvSpPr/>
      </dsp:nvSpPr>
      <dsp:spPr>
        <a:xfrm>
          <a:off x="2560575" y="564903"/>
          <a:ext cx="959355" cy="767484"/>
        </a:xfrm>
        <a:prstGeom prst="roundRect">
          <a:avLst>
            <a:gd name="adj" fmla="val 10000"/>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en-US" sz="3800" kern="1200" dirty="0" smtClean="0"/>
            <a:t>UFT</a:t>
          </a:r>
          <a:endParaRPr lang="en-US" sz="3800" kern="1200" dirty="0"/>
        </a:p>
      </dsp:txBody>
      <dsp:txXfrm>
        <a:off x="2560575" y="564903"/>
        <a:ext cx="959355" cy="76748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51DFC3-BE53-4EC8-B508-EFFBDE7B89B8}">
      <dsp:nvSpPr>
        <dsp:cNvPr id="0" name=""/>
        <dsp:cNvSpPr/>
      </dsp:nvSpPr>
      <dsp:spPr>
        <a:xfrm rot="5400000">
          <a:off x="-111354" y="112106"/>
          <a:ext cx="742361" cy="519653"/>
        </a:xfrm>
        <a:prstGeom prst="chevron">
          <a:avLst/>
        </a:prstGeom>
        <a:solidFill>
          <a:schemeClr val="bg2">
            <a:lumMod val="75000"/>
          </a:schemeClr>
        </a:solidFill>
        <a:ln w="9525" cap="flat" cmpd="sng" algn="ctr">
          <a:solidFill>
            <a:schemeClr val="bg2">
              <a:lumMod val="75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354" y="112106"/>
        <a:ext cx="742361" cy="519653"/>
      </dsp:txXfrm>
    </dsp:sp>
    <dsp:sp modelId="{C6C278C5-6324-4CDC-8335-32CA05E5D360}">
      <dsp:nvSpPr>
        <dsp:cNvPr id="0" name=""/>
        <dsp:cNvSpPr/>
      </dsp:nvSpPr>
      <dsp:spPr>
        <a:xfrm rot="5400000">
          <a:off x="3404696" y="-2884290"/>
          <a:ext cx="482535" cy="6252621"/>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Method effective for a group separation/</a:t>
          </a:r>
          <a:r>
            <a:rPr lang="en-US" sz="1600" kern="1200" dirty="0" err="1" smtClean="0"/>
            <a:t>preconcentration</a:t>
          </a:r>
          <a:r>
            <a:rPr lang="en-US" sz="1600" kern="1200" dirty="0" smtClean="0"/>
            <a:t> </a:t>
          </a:r>
          <a:endParaRPr lang="en-US" sz="1600" kern="1200" dirty="0"/>
        </a:p>
      </dsp:txBody>
      <dsp:txXfrm rot="5400000">
        <a:off x="3404696" y="-2884290"/>
        <a:ext cx="482535" cy="6252621"/>
      </dsp:txXfrm>
    </dsp:sp>
    <dsp:sp modelId="{9DFC5652-5E1B-4BD9-9296-6939F70E52A8}">
      <dsp:nvSpPr>
        <dsp:cNvPr id="0" name=""/>
        <dsp:cNvSpPr/>
      </dsp:nvSpPr>
      <dsp:spPr>
        <a:xfrm rot="5400000">
          <a:off x="-111354" y="631355"/>
          <a:ext cx="742361" cy="519653"/>
        </a:xfrm>
        <a:prstGeom prst="chevron">
          <a:avLst/>
        </a:prstGeom>
        <a:solidFill>
          <a:schemeClr val="bg2">
            <a:lumMod val="7500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354" y="631355"/>
        <a:ext cx="742361" cy="519653"/>
      </dsp:txXfrm>
    </dsp:sp>
    <dsp:sp modelId="{F000AD7E-B5AB-41C3-ABB0-66E081D462B0}">
      <dsp:nvSpPr>
        <dsp:cNvPr id="0" name=""/>
        <dsp:cNvSpPr/>
      </dsp:nvSpPr>
      <dsp:spPr>
        <a:xfrm rot="5400000">
          <a:off x="3404696" y="-2365341"/>
          <a:ext cx="482535" cy="6252621"/>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Simple synthesis of MNPs </a:t>
          </a:r>
          <a:endParaRPr lang="en-US" sz="1600" kern="1200" dirty="0"/>
        </a:p>
      </dsp:txBody>
      <dsp:txXfrm rot="5400000">
        <a:off x="3404696" y="-2365341"/>
        <a:ext cx="482535" cy="6252621"/>
      </dsp:txXfrm>
    </dsp:sp>
    <dsp:sp modelId="{75A7E7E7-3C40-44C5-A95F-5F692F81D72F}">
      <dsp:nvSpPr>
        <dsp:cNvPr id="0" name=""/>
        <dsp:cNvSpPr/>
      </dsp:nvSpPr>
      <dsp:spPr>
        <a:xfrm rot="5400000">
          <a:off x="-111354" y="1150604"/>
          <a:ext cx="742361" cy="519653"/>
        </a:xfrm>
        <a:prstGeom prst="chevron">
          <a:avLst/>
        </a:prstGeom>
        <a:solidFill>
          <a:schemeClr val="bg2">
            <a:lumMod val="7500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354" y="1150604"/>
        <a:ext cx="742361" cy="519653"/>
      </dsp:txXfrm>
    </dsp:sp>
    <dsp:sp modelId="{7166500F-5CD3-4740-8DBB-75C41F8EB479}">
      <dsp:nvSpPr>
        <dsp:cNvPr id="0" name=""/>
        <dsp:cNvSpPr/>
      </dsp:nvSpPr>
      <dsp:spPr>
        <a:xfrm rot="5400000">
          <a:off x="3404696" y="-1845793"/>
          <a:ext cx="482535" cy="6252621"/>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Small amount of sorbent phase and good compatibility with ICP-MS </a:t>
          </a:r>
          <a:endParaRPr lang="en-US" sz="1600" kern="1200" dirty="0"/>
        </a:p>
      </dsp:txBody>
      <dsp:txXfrm rot="5400000">
        <a:off x="3404696" y="-1845793"/>
        <a:ext cx="482535" cy="62526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51DFC3-BE53-4EC8-B508-EFFBDE7B89B8}">
      <dsp:nvSpPr>
        <dsp:cNvPr id="0" name=""/>
        <dsp:cNvSpPr/>
      </dsp:nvSpPr>
      <dsp:spPr>
        <a:xfrm rot="5400000">
          <a:off x="-111245" y="112867"/>
          <a:ext cx="741636" cy="519145"/>
        </a:xfrm>
        <a:prstGeom prst="chevron">
          <a:avLst/>
        </a:prstGeom>
        <a:solidFill>
          <a:schemeClr val="bg2">
            <a:lumMod val="75000"/>
          </a:schemeClr>
        </a:solidFill>
        <a:ln w="9525" cap="flat" cmpd="sng" algn="ctr">
          <a:solidFill>
            <a:schemeClr val="bg2">
              <a:lumMod val="75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245" y="112867"/>
        <a:ext cx="741636" cy="519145"/>
      </dsp:txXfrm>
    </dsp:sp>
    <dsp:sp modelId="{C6C278C5-6324-4CDC-8335-32CA05E5D360}">
      <dsp:nvSpPr>
        <dsp:cNvPr id="0" name=""/>
        <dsp:cNvSpPr/>
      </dsp:nvSpPr>
      <dsp:spPr>
        <a:xfrm rot="5400000">
          <a:off x="3404678" y="-2883910"/>
          <a:ext cx="482063" cy="6253129"/>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 the first time MW is applied for elution process of Pd and Pt in environmental and biological samples  </a:t>
          </a:r>
          <a:endParaRPr lang="en-US" sz="1600" kern="1200" dirty="0"/>
        </a:p>
      </dsp:txBody>
      <dsp:txXfrm rot="5400000">
        <a:off x="3404678" y="-2883910"/>
        <a:ext cx="482063" cy="6253129"/>
      </dsp:txXfrm>
    </dsp:sp>
    <dsp:sp modelId="{9DFC5652-5E1B-4BD9-9296-6939F70E52A8}">
      <dsp:nvSpPr>
        <dsp:cNvPr id="0" name=""/>
        <dsp:cNvSpPr/>
      </dsp:nvSpPr>
      <dsp:spPr>
        <a:xfrm rot="5400000">
          <a:off x="-111245" y="631609"/>
          <a:ext cx="741636" cy="519145"/>
        </a:xfrm>
        <a:prstGeom prst="chevron">
          <a:avLst/>
        </a:prstGeom>
        <a:solidFill>
          <a:schemeClr val="bg2">
            <a:lumMod val="7500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245" y="631609"/>
        <a:ext cx="741636" cy="519145"/>
      </dsp:txXfrm>
    </dsp:sp>
    <dsp:sp modelId="{F000AD7E-B5AB-41C3-ABB0-66E081D462B0}">
      <dsp:nvSpPr>
        <dsp:cNvPr id="0" name=""/>
        <dsp:cNvSpPr/>
      </dsp:nvSpPr>
      <dsp:spPr>
        <a:xfrm rot="5400000">
          <a:off x="3404678" y="-2365467"/>
          <a:ext cx="482063" cy="6253129"/>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Low</a:t>
          </a:r>
          <a:r>
            <a:rPr lang="en-US" sz="1600" kern="1200" baseline="0" dirty="0" smtClean="0"/>
            <a:t> </a:t>
          </a:r>
          <a:r>
            <a:rPr lang="en-US" sz="1600" kern="1200" baseline="0" dirty="0" err="1" smtClean="0"/>
            <a:t>eluent</a:t>
          </a:r>
          <a:r>
            <a:rPr lang="en-US" sz="1600" kern="1200" baseline="0" dirty="0" smtClean="0"/>
            <a:t> volumes and concentrations are used</a:t>
          </a:r>
          <a:endParaRPr lang="en-US" sz="1600" kern="1200" dirty="0"/>
        </a:p>
      </dsp:txBody>
      <dsp:txXfrm rot="5400000">
        <a:off x="3404678" y="-2365467"/>
        <a:ext cx="482063" cy="6253129"/>
      </dsp:txXfrm>
    </dsp:sp>
    <dsp:sp modelId="{75A7E7E7-3C40-44C5-A95F-5F692F81D72F}">
      <dsp:nvSpPr>
        <dsp:cNvPr id="0" name=""/>
        <dsp:cNvSpPr/>
      </dsp:nvSpPr>
      <dsp:spPr>
        <a:xfrm rot="5400000">
          <a:off x="-111245" y="1150350"/>
          <a:ext cx="741636" cy="519145"/>
        </a:xfrm>
        <a:prstGeom prst="chevron">
          <a:avLst/>
        </a:prstGeom>
        <a:solidFill>
          <a:schemeClr val="bg2">
            <a:lumMod val="7500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245" y="1150350"/>
        <a:ext cx="741636" cy="519145"/>
      </dsp:txXfrm>
    </dsp:sp>
    <dsp:sp modelId="{7166500F-5CD3-4740-8DBB-75C41F8EB479}">
      <dsp:nvSpPr>
        <dsp:cNvPr id="0" name=""/>
        <dsp:cNvSpPr/>
      </dsp:nvSpPr>
      <dsp:spPr>
        <a:xfrm rot="5400000">
          <a:off x="3404678" y="-1846427"/>
          <a:ext cx="482063" cy="6253129"/>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The developed method is robust, cheap and environmentally friendly </a:t>
          </a:r>
          <a:endParaRPr lang="en-US" sz="1600" kern="1200" dirty="0"/>
        </a:p>
      </dsp:txBody>
      <dsp:txXfrm rot="5400000">
        <a:off x="3404678" y="-1846427"/>
        <a:ext cx="482063" cy="625312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83B3DD-31C1-419E-95FA-6E76CBF1A155}">
      <dsp:nvSpPr>
        <dsp:cNvPr id="0" name=""/>
        <dsp:cNvSpPr/>
      </dsp:nvSpPr>
      <dsp:spPr>
        <a:xfrm>
          <a:off x="294908" y="1538"/>
          <a:ext cx="1325397" cy="662698"/>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Model solutions</a:t>
          </a:r>
          <a:endParaRPr lang="en-US" sz="2000" kern="1200" dirty="0"/>
        </a:p>
      </dsp:txBody>
      <dsp:txXfrm>
        <a:off x="294908" y="1538"/>
        <a:ext cx="1325397" cy="662698"/>
      </dsp:txXfrm>
    </dsp:sp>
    <dsp:sp modelId="{57520759-A4E0-478B-8EF7-95F9CC922A70}">
      <dsp:nvSpPr>
        <dsp:cNvPr id="0" name=""/>
        <dsp:cNvSpPr/>
      </dsp:nvSpPr>
      <dsp:spPr>
        <a:xfrm>
          <a:off x="427448" y="664237"/>
          <a:ext cx="232347" cy="513134"/>
        </a:xfrm>
        <a:custGeom>
          <a:avLst/>
          <a:gdLst/>
          <a:ahLst/>
          <a:cxnLst/>
          <a:rect l="0" t="0" r="0" b="0"/>
          <a:pathLst>
            <a:path>
              <a:moveTo>
                <a:pt x="0" y="0"/>
              </a:moveTo>
              <a:lnTo>
                <a:pt x="0" y="513134"/>
              </a:lnTo>
              <a:lnTo>
                <a:pt x="232347" y="513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A71F6-0C21-46F4-87EE-A6CA639B263A}">
      <dsp:nvSpPr>
        <dsp:cNvPr id="0" name=""/>
        <dsp:cNvSpPr/>
      </dsp:nvSpPr>
      <dsp:spPr>
        <a:xfrm>
          <a:off x="659795" y="846022"/>
          <a:ext cx="1364512" cy="662698"/>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Pt, Pd, </a:t>
          </a:r>
          <a:r>
            <a:rPr lang="en-US" sz="1800" kern="1200" dirty="0" err="1" smtClean="0"/>
            <a:t>Rh</a:t>
          </a:r>
          <a:endParaRPr lang="en-US" sz="1800" kern="1200" dirty="0"/>
        </a:p>
      </dsp:txBody>
      <dsp:txXfrm>
        <a:off x="659795" y="846022"/>
        <a:ext cx="1364512" cy="662698"/>
      </dsp:txXfrm>
    </dsp:sp>
    <dsp:sp modelId="{DF28CA73-287E-475C-87E7-384E630B9BEF}">
      <dsp:nvSpPr>
        <dsp:cNvPr id="0" name=""/>
        <dsp:cNvSpPr/>
      </dsp:nvSpPr>
      <dsp:spPr>
        <a:xfrm>
          <a:off x="427448" y="664237"/>
          <a:ext cx="211427" cy="1946193"/>
        </a:xfrm>
        <a:custGeom>
          <a:avLst/>
          <a:gdLst/>
          <a:ahLst/>
          <a:cxnLst/>
          <a:rect l="0" t="0" r="0" b="0"/>
          <a:pathLst>
            <a:path>
              <a:moveTo>
                <a:pt x="0" y="0"/>
              </a:moveTo>
              <a:lnTo>
                <a:pt x="0" y="1946193"/>
              </a:lnTo>
              <a:lnTo>
                <a:pt x="211427" y="19461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07322-37B5-4C18-A007-D8AF1AC35B28}">
      <dsp:nvSpPr>
        <dsp:cNvPr id="0" name=""/>
        <dsp:cNvSpPr/>
      </dsp:nvSpPr>
      <dsp:spPr>
        <a:xfrm>
          <a:off x="638875" y="1658285"/>
          <a:ext cx="1449359" cy="1904291"/>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2‑mercaptobenzo</a:t>
          </a:r>
          <a:br>
            <a:rPr lang="en-US" sz="1400" kern="1200" dirty="0" smtClean="0"/>
          </a:br>
          <a:r>
            <a:rPr lang="en-US" sz="1400" kern="1200" dirty="0" err="1" smtClean="0"/>
            <a:t>thiazole</a:t>
          </a:r>
          <a:r>
            <a:rPr lang="en-US" sz="1400" kern="1200" dirty="0" smtClean="0"/>
            <a:t>,</a:t>
          </a:r>
          <a:br>
            <a:rPr lang="en-US" sz="1400" kern="1200" dirty="0" smtClean="0"/>
          </a:br>
          <a:r>
            <a:rPr lang="en-US" sz="1400" kern="1200" dirty="0" smtClean="0"/>
            <a:t/>
          </a:r>
          <a:br>
            <a:rPr lang="en-US" sz="1400" kern="1200" dirty="0" smtClean="0"/>
          </a:br>
          <a:r>
            <a:rPr lang="en-US" sz="1400" kern="1200" dirty="0" smtClean="0"/>
            <a:t> </a:t>
          </a:r>
          <a:r>
            <a:rPr lang="en-US" sz="1400" kern="1200" dirty="0" err="1" smtClean="0"/>
            <a:t>N,N’-diphenylthiourea</a:t>
          </a:r>
          <a:r>
            <a:rPr lang="en-US" sz="1400" kern="1200" dirty="0" smtClean="0"/>
            <a:t> </a:t>
          </a:r>
        </a:p>
        <a:p>
          <a:pPr lvl="0" algn="ctr" defTabSz="622300">
            <a:lnSpc>
              <a:spcPct val="90000"/>
            </a:lnSpc>
            <a:spcBef>
              <a:spcPct val="0"/>
            </a:spcBef>
            <a:spcAft>
              <a:spcPct val="35000"/>
            </a:spcAft>
          </a:pPr>
          <a:r>
            <a:rPr lang="en-US" sz="1400" kern="1200" dirty="0" smtClean="0"/>
            <a:t> </a:t>
          </a:r>
          <a:br>
            <a:rPr lang="en-US" sz="1400" kern="1200" dirty="0" smtClean="0"/>
          </a:br>
          <a:r>
            <a:rPr lang="en-US" sz="1400" kern="1200" dirty="0" smtClean="0"/>
            <a:t>ammonium </a:t>
          </a:r>
          <a:r>
            <a:rPr lang="en-US" sz="1400" kern="1200" dirty="0" err="1" smtClean="0"/>
            <a:t>O,O’-diethyldithio</a:t>
          </a:r>
          <a:r>
            <a:rPr lang="en-US" sz="1400" kern="1200" dirty="0" smtClean="0"/>
            <a:t/>
          </a:r>
          <a:br>
            <a:rPr lang="en-US" sz="1400" kern="1200" dirty="0" smtClean="0"/>
          </a:br>
          <a:r>
            <a:rPr lang="en-US" sz="1400" kern="1200" dirty="0" smtClean="0"/>
            <a:t>phosphate</a:t>
          </a:r>
          <a:endParaRPr lang="en-US" sz="1400" kern="1200" dirty="0"/>
        </a:p>
      </dsp:txBody>
      <dsp:txXfrm>
        <a:off x="638875" y="1658285"/>
        <a:ext cx="1449359" cy="1904291"/>
      </dsp:txXfrm>
    </dsp:sp>
    <dsp:sp modelId="{6A9AA4B3-C6FA-4C1E-A953-0D966C681C0E}">
      <dsp:nvSpPr>
        <dsp:cNvPr id="0" name=""/>
        <dsp:cNvSpPr/>
      </dsp:nvSpPr>
      <dsp:spPr>
        <a:xfrm>
          <a:off x="427448" y="664237"/>
          <a:ext cx="240427" cy="3395362"/>
        </a:xfrm>
        <a:custGeom>
          <a:avLst/>
          <a:gdLst/>
          <a:ahLst/>
          <a:cxnLst/>
          <a:rect l="0" t="0" r="0" b="0"/>
          <a:pathLst>
            <a:path>
              <a:moveTo>
                <a:pt x="0" y="0"/>
              </a:moveTo>
              <a:lnTo>
                <a:pt x="0" y="3395362"/>
              </a:lnTo>
              <a:lnTo>
                <a:pt x="240427" y="33953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92349-5720-46AB-A7E7-C3C0BC517CE6}">
      <dsp:nvSpPr>
        <dsp:cNvPr id="0" name=""/>
        <dsp:cNvSpPr/>
      </dsp:nvSpPr>
      <dsp:spPr>
        <a:xfrm>
          <a:off x="667875" y="3728250"/>
          <a:ext cx="1060317" cy="662698"/>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ICP-MS</a:t>
          </a:r>
        </a:p>
        <a:p>
          <a:pPr lvl="0" algn="ctr" defTabSz="800100">
            <a:lnSpc>
              <a:spcPct val="90000"/>
            </a:lnSpc>
            <a:spcBef>
              <a:spcPct val="0"/>
            </a:spcBef>
            <a:spcAft>
              <a:spcPct val="35000"/>
            </a:spcAft>
          </a:pPr>
          <a:r>
            <a:rPr lang="en-US" sz="1800" b="1" kern="1200" dirty="0" smtClean="0"/>
            <a:t>ICP-OES</a:t>
          </a:r>
          <a:endParaRPr lang="en-US" sz="1800" b="1" kern="1200" dirty="0"/>
        </a:p>
      </dsp:txBody>
      <dsp:txXfrm>
        <a:off x="667875" y="3728250"/>
        <a:ext cx="1060317" cy="6626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83B3DD-31C1-419E-95FA-6E76CBF1A155}">
      <dsp:nvSpPr>
        <dsp:cNvPr id="0" name=""/>
        <dsp:cNvSpPr/>
      </dsp:nvSpPr>
      <dsp:spPr>
        <a:xfrm>
          <a:off x="74452" y="0"/>
          <a:ext cx="1693594" cy="1400729"/>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GB" sz="2000" i="1" kern="1200" dirty="0" err="1" smtClean="0">
              <a:solidFill>
                <a:schemeClr val="bg1"/>
              </a:solidFill>
            </a:rPr>
            <a:t>Laprilen</a:t>
          </a:r>
          <a:r>
            <a:rPr lang="en-GB" sz="2000" kern="1200" dirty="0" smtClean="0">
              <a:solidFill>
                <a:schemeClr val="bg1"/>
              </a:solidFill>
            </a:rPr>
            <a:t>, </a:t>
          </a:r>
        </a:p>
        <a:p>
          <a:pPr lvl="0" algn="ctr" defTabSz="889000">
            <a:lnSpc>
              <a:spcPct val="90000"/>
            </a:lnSpc>
            <a:spcBef>
              <a:spcPct val="0"/>
            </a:spcBef>
            <a:spcAft>
              <a:spcPct val="35000"/>
            </a:spcAft>
          </a:pPr>
          <a:r>
            <a:rPr lang="en-GB" sz="2000" i="1" kern="1200" dirty="0" err="1" smtClean="0">
              <a:solidFill>
                <a:schemeClr val="bg1"/>
              </a:solidFill>
            </a:rPr>
            <a:t>Tritace</a:t>
          </a:r>
          <a:r>
            <a:rPr lang="en-GB" sz="2000" kern="1200" dirty="0" smtClean="0">
              <a:solidFill>
                <a:schemeClr val="bg1"/>
              </a:solidFill>
            </a:rPr>
            <a:t>,</a:t>
          </a:r>
        </a:p>
        <a:p>
          <a:pPr lvl="0" algn="ctr" defTabSz="889000">
            <a:lnSpc>
              <a:spcPct val="90000"/>
            </a:lnSpc>
            <a:spcBef>
              <a:spcPct val="0"/>
            </a:spcBef>
            <a:spcAft>
              <a:spcPct val="35000"/>
            </a:spcAft>
          </a:pPr>
          <a:r>
            <a:rPr lang="en-GB" sz="2000" kern="1200" dirty="0" smtClean="0">
              <a:solidFill>
                <a:schemeClr val="bg1"/>
              </a:solidFill>
            </a:rPr>
            <a:t> </a:t>
          </a:r>
          <a:r>
            <a:rPr lang="en-GB" sz="2000" i="1" kern="1200" dirty="0" err="1" smtClean="0">
              <a:solidFill>
                <a:schemeClr val="bg1"/>
              </a:solidFill>
            </a:rPr>
            <a:t>Vivace</a:t>
          </a:r>
          <a:r>
            <a:rPr lang="en-GB" sz="2000" kern="1200" dirty="0" smtClean="0">
              <a:solidFill>
                <a:schemeClr val="bg1"/>
              </a:solidFill>
            </a:rPr>
            <a:t> </a:t>
          </a:r>
          <a:r>
            <a:rPr lang="en-US" sz="2000" kern="1200" dirty="0" smtClean="0">
              <a:solidFill>
                <a:schemeClr val="bg1"/>
              </a:solidFill>
            </a:rPr>
            <a:t> </a:t>
          </a:r>
        </a:p>
        <a:p>
          <a:pPr lvl="0" algn="ctr" defTabSz="889000">
            <a:lnSpc>
              <a:spcPct val="90000"/>
            </a:lnSpc>
            <a:spcBef>
              <a:spcPct val="0"/>
            </a:spcBef>
            <a:spcAft>
              <a:spcPct val="35000"/>
            </a:spcAft>
          </a:pPr>
          <a:r>
            <a:rPr lang="en-GB" sz="2000" i="1" kern="1200" dirty="0" err="1" smtClean="0">
              <a:solidFill>
                <a:schemeClr val="bg1"/>
              </a:solidFill>
            </a:rPr>
            <a:t>Enalapril</a:t>
          </a:r>
          <a:endParaRPr lang="en-US" sz="2000" kern="1200" dirty="0">
            <a:solidFill>
              <a:schemeClr val="bg1"/>
            </a:solidFill>
          </a:endParaRPr>
        </a:p>
      </dsp:txBody>
      <dsp:txXfrm>
        <a:off x="74452" y="0"/>
        <a:ext cx="1693594" cy="1400729"/>
      </dsp:txXfrm>
    </dsp:sp>
    <dsp:sp modelId="{57520759-A4E0-478B-8EF7-95F9CC922A70}">
      <dsp:nvSpPr>
        <dsp:cNvPr id="0" name=""/>
        <dsp:cNvSpPr/>
      </dsp:nvSpPr>
      <dsp:spPr>
        <a:xfrm>
          <a:off x="243811" y="1400729"/>
          <a:ext cx="174950" cy="657011"/>
        </a:xfrm>
        <a:custGeom>
          <a:avLst/>
          <a:gdLst/>
          <a:ahLst/>
          <a:cxnLst/>
          <a:rect l="0" t="0" r="0" b="0"/>
          <a:pathLst>
            <a:path>
              <a:moveTo>
                <a:pt x="0" y="0"/>
              </a:moveTo>
              <a:lnTo>
                <a:pt x="0" y="657011"/>
              </a:lnTo>
              <a:lnTo>
                <a:pt x="174950" y="6570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A71F6-0C21-46F4-87EE-A6CA639B263A}">
      <dsp:nvSpPr>
        <dsp:cNvPr id="0" name=""/>
        <dsp:cNvSpPr/>
      </dsp:nvSpPr>
      <dsp:spPr>
        <a:xfrm>
          <a:off x="418761" y="1634342"/>
          <a:ext cx="1525454" cy="846797"/>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Pt</a:t>
          </a:r>
          <a:r>
            <a:rPr lang="en-US" sz="1800" kern="1200" dirty="0" smtClean="0"/>
            <a:t>, Pd, </a:t>
          </a:r>
          <a:r>
            <a:rPr lang="en-US" sz="1800" kern="1200" dirty="0" err="1" smtClean="0"/>
            <a:t>Rh</a:t>
          </a:r>
          <a:endParaRPr lang="en-US" sz="1800" kern="1200" dirty="0"/>
        </a:p>
      </dsp:txBody>
      <dsp:txXfrm>
        <a:off x="418761" y="1634342"/>
        <a:ext cx="1525454" cy="846797"/>
      </dsp:txXfrm>
    </dsp:sp>
    <dsp:sp modelId="{DF28CA73-287E-475C-87E7-384E630B9BEF}">
      <dsp:nvSpPr>
        <dsp:cNvPr id="0" name=""/>
        <dsp:cNvSpPr/>
      </dsp:nvSpPr>
      <dsp:spPr>
        <a:xfrm>
          <a:off x="243811" y="1400729"/>
          <a:ext cx="199432" cy="1694922"/>
        </a:xfrm>
        <a:custGeom>
          <a:avLst/>
          <a:gdLst/>
          <a:ahLst/>
          <a:cxnLst/>
          <a:rect l="0" t="0" r="0" b="0"/>
          <a:pathLst>
            <a:path>
              <a:moveTo>
                <a:pt x="0" y="0"/>
              </a:moveTo>
              <a:lnTo>
                <a:pt x="0" y="1694922"/>
              </a:lnTo>
              <a:lnTo>
                <a:pt x="199432" y="16949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07322-37B5-4C18-A007-D8AF1AC35B28}">
      <dsp:nvSpPr>
        <dsp:cNvPr id="0" name=""/>
        <dsp:cNvSpPr/>
      </dsp:nvSpPr>
      <dsp:spPr>
        <a:xfrm>
          <a:off x="443244" y="2672253"/>
          <a:ext cx="1500971" cy="846797"/>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2‑mercapto</a:t>
          </a:r>
          <a:br>
            <a:rPr lang="en-US" sz="1800" kern="1200" dirty="0" smtClean="0"/>
          </a:br>
          <a:r>
            <a:rPr lang="en-US" sz="1800" kern="1200" dirty="0" err="1" smtClean="0"/>
            <a:t>benzo</a:t>
          </a:r>
          <a:r>
            <a:rPr lang="en-US" sz="1800" kern="1200" dirty="0" smtClean="0"/>
            <a:t/>
          </a:r>
          <a:br>
            <a:rPr lang="en-US" sz="1800" kern="1200" dirty="0" smtClean="0"/>
          </a:br>
          <a:r>
            <a:rPr lang="en-US" sz="1800" kern="1200" dirty="0" err="1" smtClean="0"/>
            <a:t>thiazole</a:t>
          </a:r>
          <a:r>
            <a:rPr lang="en-US" sz="1800" kern="1200" dirty="0" smtClean="0"/>
            <a:t>,</a:t>
          </a:r>
          <a:endParaRPr lang="en-US" sz="1800" kern="1200" dirty="0"/>
        </a:p>
      </dsp:txBody>
      <dsp:txXfrm>
        <a:off x="443244" y="2672253"/>
        <a:ext cx="1500971" cy="846797"/>
      </dsp:txXfrm>
    </dsp:sp>
    <dsp:sp modelId="{6A9AA4B3-C6FA-4C1E-A953-0D966C681C0E}">
      <dsp:nvSpPr>
        <dsp:cNvPr id="0" name=""/>
        <dsp:cNvSpPr/>
      </dsp:nvSpPr>
      <dsp:spPr>
        <a:xfrm>
          <a:off x="243811" y="1400729"/>
          <a:ext cx="188229" cy="2753419"/>
        </a:xfrm>
        <a:custGeom>
          <a:avLst/>
          <a:gdLst/>
          <a:ahLst/>
          <a:cxnLst/>
          <a:rect l="0" t="0" r="0" b="0"/>
          <a:pathLst>
            <a:path>
              <a:moveTo>
                <a:pt x="0" y="0"/>
              </a:moveTo>
              <a:lnTo>
                <a:pt x="0" y="2753419"/>
              </a:lnTo>
              <a:lnTo>
                <a:pt x="188229" y="27534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92349-5720-46AB-A7E7-C3C0BC517CE6}">
      <dsp:nvSpPr>
        <dsp:cNvPr id="0" name=""/>
        <dsp:cNvSpPr/>
      </dsp:nvSpPr>
      <dsp:spPr>
        <a:xfrm>
          <a:off x="432041" y="3730750"/>
          <a:ext cx="1479564" cy="846797"/>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ICP-MS</a:t>
          </a:r>
          <a:endParaRPr lang="en-US" sz="1800" b="1" kern="1200" dirty="0"/>
        </a:p>
      </dsp:txBody>
      <dsp:txXfrm>
        <a:off x="432041" y="3730750"/>
        <a:ext cx="1479564" cy="84679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83B3DD-31C1-419E-95FA-6E76CBF1A155}">
      <dsp:nvSpPr>
        <dsp:cNvPr id="0" name=""/>
        <dsp:cNvSpPr/>
      </dsp:nvSpPr>
      <dsp:spPr>
        <a:xfrm>
          <a:off x="222985" y="748"/>
          <a:ext cx="1854206" cy="92710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Urban dust</a:t>
          </a:r>
          <a:endParaRPr lang="en-US" sz="2000" kern="1200" dirty="0"/>
        </a:p>
      </dsp:txBody>
      <dsp:txXfrm>
        <a:off x="222985" y="748"/>
        <a:ext cx="1854206" cy="927103"/>
      </dsp:txXfrm>
    </dsp:sp>
    <dsp:sp modelId="{57520759-A4E0-478B-8EF7-95F9CC922A70}">
      <dsp:nvSpPr>
        <dsp:cNvPr id="0" name=""/>
        <dsp:cNvSpPr/>
      </dsp:nvSpPr>
      <dsp:spPr>
        <a:xfrm>
          <a:off x="408405" y="927851"/>
          <a:ext cx="230952" cy="717865"/>
        </a:xfrm>
        <a:custGeom>
          <a:avLst/>
          <a:gdLst/>
          <a:ahLst/>
          <a:cxnLst/>
          <a:rect l="0" t="0" r="0" b="0"/>
          <a:pathLst>
            <a:path>
              <a:moveTo>
                <a:pt x="0" y="0"/>
              </a:moveTo>
              <a:lnTo>
                <a:pt x="0" y="717865"/>
              </a:lnTo>
              <a:lnTo>
                <a:pt x="230952" y="7178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A71F6-0C21-46F4-87EE-A6CA639B263A}">
      <dsp:nvSpPr>
        <dsp:cNvPr id="0" name=""/>
        <dsp:cNvSpPr/>
      </dsp:nvSpPr>
      <dsp:spPr>
        <a:xfrm>
          <a:off x="639358" y="1182164"/>
          <a:ext cx="1483364" cy="927103"/>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Pt, Pd, </a:t>
          </a:r>
          <a:r>
            <a:rPr lang="en-US" sz="1800" kern="1200" dirty="0" err="1" smtClean="0"/>
            <a:t>Rh</a:t>
          </a:r>
          <a:endParaRPr lang="en-US" sz="1800" kern="1200" dirty="0"/>
        </a:p>
      </dsp:txBody>
      <dsp:txXfrm>
        <a:off x="639358" y="1182164"/>
        <a:ext cx="1483364" cy="927103"/>
      </dsp:txXfrm>
    </dsp:sp>
    <dsp:sp modelId="{DF28CA73-287E-475C-87E7-384E630B9BEF}">
      <dsp:nvSpPr>
        <dsp:cNvPr id="0" name=""/>
        <dsp:cNvSpPr/>
      </dsp:nvSpPr>
      <dsp:spPr>
        <a:xfrm>
          <a:off x="408405" y="927851"/>
          <a:ext cx="212247" cy="1831348"/>
        </a:xfrm>
        <a:custGeom>
          <a:avLst/>
          <a:gdLst/>
          <a:ahLst/>
          <a:cxnLst/>
          <a:rect l="0" t="0" r="0" b="0"/>
          <a:pathLst>
            <a:path>
              <a:moveTo>
                <a:pt x="0" y="0"/>
              </a:moveTo>
              <a:lnTo>
                <a:pt x="0" y="1831348"/>
              </a:lnTo>
              <a:lnTo>
                <a:pt x="212247" y="18313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07322-37B5-4C18-A007-D8AF1AC35B28}">
      <dsp:nvSpPr>
        <dsp:cNvPr id="0" name=""/>
        <dsp:cNvSpPr/>
      </dsp:nvSpPr>
      <dsp:spPr>
        <a:xfrm>
          <a:off x="620653" y="2302021"/>
          <a:ext cx="1479967" cy="914355"/>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
          </a:r>
          <a:br>
            <a:rPr lang="en-US" sz="1800" kern="1200" dirty="0" smtClean="0"/>
          </a:br>
          <a:r>
            <a:rPr lang="en-US" sz="1800" kern="1200" dirty="0" smtClean="0"/>
            <a:t>2‑mercapto</a:t>
          </a:r>
          <a:br>
            <a:rPr lang="en-US" sz="1800" kern="1200" dirty="0" smtClean="0"/>
          </a:br>
          <a:r>
            <a:rPr lang="en-US" sz="1800" kern="1200" dirty="0" err="1" smtClean="0"/>
            <a:t>benzo</a:t>
          </a:r>
          <a:r>
            <a:rPr lang="en-US" sz="1800" kern="1200" dirty="0" smtClean="0"/>
            <a:t/>
          </a:r>
          <a:br>
            <a:rPr lang="en-US" sz="1800" kern="1200" dirty="0" smtClean="0"/>
          </a:br>
          <a:r>
            <a:rPr lang="en-US" sz="1800" kern="1200" dirty="0" err="1" smtClean="0"/>
            <a:t>thiazole</a:t>
          </a:r>
          <a:r>
            <a:rPr lang="en-US" sz="1800" kern="1200" dirty="0" smtClean="0"/>
            <a:t>,</a:t>
          </a:r>
          <a:br>
            <a:rPr lang="en-US" sz="1800" kern="1200" dirty="0" smtClean="0"/>
          </a:br>
          <a:endParaRPr lang="en-US" sz="1800" kern="1200" dirty="0"/>
        </a:p>
      </dsp:txBody>
      <dsp:txXfrm>
        <a:off x="620653" y="2302021"/>
        <a:ext cx="1479967" cy="914355"/>
      </dsp:txXfrm>
    </dsp:sp>
    <dsp:sp modelId="{6A9AA4B3-C6FA-4C1E-A953-0D966C681C0E}">
      <dsp:nvSpPr>
        <dsp:cNvPr id="0" name=""/>
        <dsp:cNvSpPr/>
      </dsp:nvSpPr>
      <dsp:spPr>
        <a:xfrm>
          <a:off x="408405" y="927851"/>
          <a:ext cx="230952" cy="3000337"/>
        </a:xfrm>
        <a:custGeom>
          <a:avLst/>
          <a:gdLst/>
          <a:ahLst/>
          <a:cxnLst/>
          <a:rect l="0" t="0" r="0" b="0"/>
          <a:pathLst>
            <a:path>
              <a:moveTo>
                <a:pt x="0" y="0"/>
              </a:moveTo>
              <a:lnTo>
                <a:pt x="0" y="3000337"/>
              </a:lnTo>
              <a:lnTo>
                <a:pt x="230952" y="30003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92349-5720-46AB-A7E7-C3C0BC517CE6}">
      <dsp:nvSpPr>
        <dsp:cNvPr id="0" name=""/>
        <dsp:cNvSpPr/>
      </dsp:nvSpPr>
      <dsp:spPr>
        <a:xfrm>
          <a:off x="639358" y="3464636"/>
          <a:ext cx="1483364" cy="927103"/>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ICP-MS</a:t>
          </a:r>
        </a:p>
        <a:p>
          <a:pPr lvl="0" algn="ctr" defTabSz="800100">
            <a:lnSpc>
              <a:spcPct val="90000"/>
            </a:lnSpc>
            <a:spcBef>
              <a:spcPct val="0"/>
            </a:spcBef>
            <a:spcAft>
              <a:spcPct val="35000"/>
            </a:spcAft>
          </a:pPr>
          <a:r>
            <a:rPr lang="en-US" sz="1800" b="1" kern="1200" dirty="0" smtClean="0"/>
            <a:t>ICP-OES</a:t>
          </a:r>
          <a:endParaRPr lang="en-US" sz="1800" b="1" kern="1200" dirty="0"/>
        </a:p>
      </dsp:txBody>
      <dsp:txXfrm>
        <a:off x="639358" y="3464636"/>
        <a:ext cx="1483364" cy="9271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51DFC3-BE53-4EC8-B508-EFFBDE7B89B8}">
      <dsp:nvSpPr>
        <dsp:cNvPr id="0" name=""/>
        <dsp:cNvSpPr/>
      </dsp:nvSpPr>
      <dsp:spPr>
        <a:xfrm rot="5400000">
          <a:off x="-111245" y="112867"/>
          <a:ext cx="741636" cy="519145"/>
        </a:xfrm>
        <a:prstGeom prst="chevron">
          <a:avLst/>
        </a:prstGeom>
        <a:solidFill>
          <a:schemeClr val="bg2">
            <a:lumMod val="75000"/>
          </a:schemeClr>
        </a:solidFill>
        <a:ln w="9525" cap="flat" cmpd="sng" algn="ctr">
          <a:solidFill>
            <a:schemeClr val="bg2">
              <a:lumMod val="75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245" y="112867"/>
        <a:ext cx="741636" cy="519145"/>
      </dsp:txXfrm>
    </dsp:sp>
    <dsp:sp modelId="{C6C278C5-6324-4CDC-8335-32CA05E5D360}">
      <dsp:nvSpPr>
        <dsp:cNvPr id="0" name=""/>
        <dsp:cNvSpPr/>
      </dsp:nvSpPr>
      <dsp:spPr>
        <a:xfrm rot="5400000">
          <a:off x="3404678" y="-2883910"/>
          <a:ext cx="482063" cy="6253129"/>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 the first time CPE is performed with a MW </a:t>
          </a:r>
          <a:endParaRPr lang="en-US" sz="1600" kern="1200" dirty="0"/>
        </a:p>
      </dsp:txBody>
      <dsp:txXfrm rot="5400000">
        <a:off x="3404678" y="-2883910"/>
        <a:ext cx="482063" cy="6253129"/>
      </dsp:txXfrm>
    </dsp:sp>
    <dsp:sp modelId="{9DFC5652-5E1B-4BD9-9296-6939F70E52A8}">
      <dsp:nvSpPr>
        <dsp:cNvPr id="0" name=""/>
        <dsp:cNvSpPr/>
      </dsp:nvSpPr>
      <dsp:spPr>
        <a:xfrm rot="5400000">
          <a:off x="-111245" y="631609"/>
          <a:ext cx="741636" cy="519145"/>
        </a:xfrm>
        <a:prstGeom prst="chevron">
          <a:avLst/>
        </a:prstGeom>
        <a:solidFill>
          <a:schemeClr val="bg2">
            <a:lumMod val="7500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245" y="631609"/>
        <a:ext cx="741636" cy="519145"/>
      </dsp:txXfrm>
    </dsp:sp>
    <dsp:sp modelId="{F000AD7E-B5AB-41C3-ABB0-66E081D462B0}">
      <dsp:nvSpPr>
        <dsp:cNvPr id="0" name=""/>
        <dsp:cNvSpPr/>
      </dsp:nvSpPr>
      <dsp:spPr>
        <a:xfrm rot="5400000">
          <a:off x="3404678" y="-2365467"/>
          <a:ext cx="482063" cy="6253129"/>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It incorporates </a:t>
          </a:r>
          <a:r>
            <a:rPr lang="en-US" sz="1600" kern="1200" dirty="0" smtClean="0"/>
            <a:t>non-hazardous surfactant</a:t>
          </a:r>
          <a:endParaRPr lang="en-US" sz="1600" kern="1200" dirty="0"/>
        </a:p>
      </dsp:txBody>
      <dsp:txXfrm rot="5400000">
        <a:off x="3404678" y="-2365467"/>
        <a:ext cx="482063" cy="6253129"/>
      </dsp:txXfrm>
    </dsp:sp>
    <dsp:sp modelId="{75A7E7E7-3C40-44C5-A95F-5F692F81D72F}">
      <dsp:nvSpPr>
        <dsp:cNvPr id="0" name=""/>
        <dsp:cNvSpPr/>
      </dsp:nvSpPr>
      <dsp:spPr>
        <a:xfrm rot="5400000">
          <a:off x="-111245" y="1150350"/>
          <a:ext cx="741636" cy="519145"/>
        </a:xfrm>
        <a:prstGeom prst="chevron">
          <a:avLst/>
        </a:prstGeom>
        <a:solidFill>
          <a:schemeClr val="bg2">
            <a:lumMod val="7500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245" y="1150350"/>
        <a:ext cx="741636" cy="519145"/>
      </dsp:txXfrm>
    </dsp:sp>
    <dsp:sp modelId="{7166500F-5CD3-4740-8DBB-75C41F8EB479}">
      <dsp:nvSpPr>
        <dsp:cNvPr id="0" name=""/>
        <dsp:cNvSpPr/>
      </dsp:nvSpPr>
      <dsp:spPr>
        <a:xfrm rot="5400000">
          <a:off x="3404678" y="-1846427"/>
          <a:ext cx="482063" cy="6253129"/>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It uses a high </a:t>
          </a:r>
          <a:r>
            <a:rPr lang="en-US" sz="1600" kern="1200" dirty="0" smtClean="0"/>
            <a:t>efficiency </a:t>
          </a:r>
          <a:r>
            <a:rPr lang="en-US" sz="1600" kern="1200" dirty="0" smtClean="0"/>
            <a:t>MW energy </a:t>
          </a:r>
          <a:r>
            <a:rPr lang="en-US" sz="1600" kern="1200" dirty="0" smtClean="0"/>
            <a:t>source </a:t>
          </a:r>
          <a:r>
            <a:rPr lang="en-US" sz="1600" kern="1200" dirty="0" smtClean="0"/>
            <a:t>that reduces 8 times the incubation </a:t>
          </a:r>
          <a:r>
            <a:rPr lang="en-US" sz="1600" kern="1200" dirty="0" smtClean="0"/>
            <a:t>time</a:t>
          </a:r>
          <a:endParaRPr lang="en-US" sz="1600" kern="1200" dirty="0"/>
        </a:p>
      </dsp:txBody>
      <dsp:txXfrm rot="5400000">
        <a:off x="3404678" y="-1846427"/>
        <a:ext cx="482063" cy="625312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83B3DD-31C1-419E-95FA-6E76CBF1A155}">
      <dsp:nvSpPr>
        <dsp:cNvPr id="0" name=""/>
        <dsp:cNvSpPr/>
      </dsp:nvSpPr>
      <dsp:spPr>
        <a:xfrm>
          <a:off x="0" y="236300"/>
          <a:ext cx="1512168" cy="756084"/>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Vitamins</a:t>
          </a:r>
          <a:endParaRPr lang="en-US" sz="2000" kern="1200" dirty="0"/>
        </a:p>
      </dsp:txBody>
      <dsp:txXfrm>
        <a:off x="0" y="236300"/>
        <a:ext cx="1512168" cy="756084"/>
      </dsp:txXfrm>
    </dsp:sp>
    <dsp:sp modelId="{57520759-A4E0-478B-8EF7-95F9CC922A70}">
      <dsp:nvSpPr>
        <dsp:cNvPr id="0" name=""/>
        <dsp:cNvSpPr/>
      </dsp:nvSpPr>
      <dsp:spPr>
        <a:xfrm>
          <a:off x="151216" y="992384"/>
          <a:ext cx="151216" cy="585443"/>
        </a:xfrm>
        <a:custGeom>
          <a:avLst/>
          <a:gdLst/>
          <a:ahLst/>
          <a:cxnLst/>
          <a:rect l="0" t="0" r="0" b="0"/>
          <a:pathLst>
            <a:path>
              <a:moveTo>
                <a:pt x="0" y="0"/>
              </a:moveTo>
              <a:lnTo>
                <a:pt x="0" y="585443"/>
              </a:lnTo>
              <a:lnTo>
                <a:pt x="151216" y="5854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A71F6-0C21-46F4-87EE-A6CA639B263A}">
      <dsp:nvSpPr>
        <dsp:cNvPr id="0" name=""/>
        <dsp:cNvSpPr/>
      </dsp:nvSpPr>
      <dsp:spPr>
        <a:xfrm>
          <a:off x="302433" y="1199785"/>
          <a:ext cx="1209734" cy="756084"/>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Zn, Cu, </a:t>
          </a:r>
          <a:r>
            <a:rPr lang="en-US" sz="1800" kern="1200" dirty="0" err="1" smtClean="0"/>
            <a:t>Pb</a:t>
          </a:r>
          <a:r>
            <a:rPr lang="en-US" sz="1800" kern="1200" dirty="0" smtClean="0"/>
            <a:t> and  </a:t>
          </a:r>
          <a:r>
            <a:rPr lang="en-US" sz="1800" kern="1200" dirty="0" err="1" smtClean="0"/>
            <a:t>Cd</a:t>
          </a:r>
          <a:endParaRPr lang="en-US" sz="1800" kern="1200" dirty="0"/>
        </a:p>
      </dsp:txBody>
      <dsp:txXfrm>
        <a:off x="302433" y="1199785"/>
        <a:ext cx="1209734" cy="756084"/>
      </dsp:txXfrm>
    </dsp:sp>
    <dsp:sp modelId="{DF28CA73-287E-475C-87E7-384E630B9BEF}">
      <dsp:nvSpPr>
        <dsp:cNvPr id="0" name=""/>
        <dsp:cNvSpPr/>
      </dsp:nvSpPr>
      <dsp:spPr>
        <a:xfrm>
          <a:off x="151216" y="992384"/>
          <a:ext cx="151216" cy="1512167"/>
        </a:xfrm>
        <a:custGeom>
          <a:avLst/>
          <a:gdLst/>
          <a:ahLst/>
          <a:cxnLst/>
          <a:rect l="0" t="0" r="0" b="0"/>
          <a:pathLst>
            <a:path>
              <a:moveTo>
                <a:pt x="0" y="0"/>
              </a:moveTo>
              <a:lnTo>
                <a:pt x="0" y="1512167"/>
              </a:lnTo>
              <a:lnTo>
                <a:pt x="151216" y="15121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07322-37B5-4C18-A007-D8AF1AC35B28}">
      <dsp:nvSpPr>
        <dsp:cNvPr id="0" name=""/>
        <dsp:cNvSpPr/>
      </dsp:nvSpPr>
      <dsp:spPr>
        <a:xfrm>
          <a:off x="302433" y="2126510"/>
          <a:ext cx="1209734" cy="756084"/>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APDC</a:t>
          </a:r>
          <a:endParaRPr lang="en-US" sz="1800" kern="1200" dirty="0"/>
        </a:p>
      </dsp:txBody>
      <dsp:txXfrm>
        <a:off x="302433" y="2126510"/>
        <a:ext cx="1209734" cy="756084"/>
      </dsp:txXfrm>
    </dsp:sp>
    <dsp:sp modelId="{6A9AA4B3-C6FA-4C1E-A953-0D966C681C0E}">
      <dsp:nvSpPr>
        <dsp:cNvPr id="0" name=""/>
        <dsp:cNvSpPr/>
      </dsp:nvSpPr>
      <dsp:spPr>
        <a:xfrm>
          <a:off x="151216" y="992384"/>
          <a:ext cx="151216" cy="2457272"/>
        </a:xfrm>
        <a:custGeom>
          <a:avLst/>
          <a:gdLst/>
          <a:ahLst/>
          <a:cxnLst/>
          <a:rect l="0" t="0" r="0" b="0"/>
          <a:pathLst>
            <a:path>
              <a:moveTo>
                <a:pt x="0" y="0"/>
              </a:moveTo>
              <a:lnTo>
                <a:pt x="0" y="2457272"/>
              </a:lnTo>
              <a:lnTo>
                <a:pt x="151216" y="2457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92349-5720-46AB-A7E7-C3C0BC517CE6}">
      <dsp:nvSpPr>
        <dsp:cNvPr id="0" name=""/>
        <dsp:cNvSpPr/>
      </dsp:nvSpPr>
      <dsp:spPr>
        <a:xfrm>
          <a:off x="302433" y="3071615"/>
          <a:ext cx="1209734" cy="756084"/>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ASDI FAAS</a:t>
          </a:r>
          <a:endParaRPr lang="en-US" sz="1800" b="1" kern="1200" dirty="0"/>
        </a:p>
      </dsp:txBody>
      <dsp:txXfrm>
        <a:off x="302433" y="3071615"/>
        <a:ext cx="1209734" cy="75608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83B3DD-31C1-419E-95FA-6E76CBF1A155}">
      <dsp:nvSpPr>
        <dsp:cNvPr id="0" name=""/>
        <dsp:cNvSpPr/>
      </dsp:nvSpPr>
      <dsp:spPr>
        <a:xfrm>
          <a:off x="0" y="236300"/>
          <a:ext cx="1512168" cy="756084"/>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Vitamins</a:t>
          </a:r>
          <a:endParaRPr lang="en-US" sz="2000" kern="1200" dirty="0"/>
        </a:p>
      </dsp:txBody>
      <dsp:txXfrm>
        <a:off x="0" y="236300"/>
        <a:ext cx="1512168" cy="756084"/>
      </dsp:txXfrm>
    </dsp:sp>
    <dsp:sp modelId="{57520759-A4E0-478B-8EF7-95F9CC922A70}">
      <dsp:nvSpPr>
        <dsp:cNvPr id="0" name=""/>
        <dsp:cNvSpPr/>
      </dsp:nvSpPr>
      <dsp:spPr>
        <a:xfrm>
          <a:off x="151216" y="992384"/>
          <a:ext cx="151216" cy="585443"/>
        </a:xfrm>
        <a:custGeom>
          <a:avLst/>
          <a:gdLst/>
          <a:ahLst/>
          <a:cxnLst/>
          <a:rect l="0" t="0" r="0" b="0"/>
          <a:pathLst>
            <a:path>
              <a:moveTo>
                <a:pt x="0" y="0"/>
              </a:moveTo>
              <a:lnTo>
                <a:pt x="0" y="585443"/>
              </a:lnTo>
              <a:lnTo>
                <a:pt x="151216" y="5854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A71F6-0C21-46F4-87EE-A6CA639B263A}">
      <dsp:nvSpPr>
        <dsp:cNvPr id="0" name=""/>
        <dsp:cNvSpPr/>
      </dsp:nvSpPr>
      <dsp:spPr>
        <a:xfrm>
          <a:off x="302433" y="1199785"/>
          <a:ext cx="1209734" cy="756084"/>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Zn, Cu, </a:t>
          </a:r>
          <a:r>
            <a:rPr lang="en-US" sz="1800" kern="1200" dirty="0" err="1" smtClean="0"/>
            <a:t>Pb</a:t>
          </a:r>
          <a:r>
            <a:rPr lang="en-US" sz="1800" kern="1200" dirty="0" smtClean="0"/>
            <a:t> and  </a:t>
          </a:r>
          <a:r>
            <a:rPr lang="en-US" sz="1800" kern="1200" dirty="0" err="1" smtClean="0"/>
            <a:t>Cd</a:t>
          </a:r>
          <a:endParaRPr lang="en-US" sz="1800" kern="1200" dirty="0"/>
        </a:p>
      </dsp:txBody>
      <dsp:txXfrm>
        <a:off x="302433" y="1199785"/>
        <a:ext cx="1209734" cy="756084"/>
      </dsp:txXfrm>
    </dsp:sp>
    <dsp:sp modelId="{DF28CA73-287E-475C-87E7-384E630B9BEF}">
      <dsp:nvSpPr>
        <dsp:cNvPr id="0" name=""/>
        <dsp:cNvSpPr/>
      </dsp:nvSpPr>
      <dsp:spPr>
        <a:xfrm>
          <a:off x="151216" y="992384"/>
          <a:ext cx="151216" cy="1512167"/>
        </a:xfrm>
        <a:custGeom>
          <a:avLst/>
          <a:gdLst/>
          <a:ahLst/>
          <a:cxnLst/>
          <a:rect l="0" t="0" r="0" b="0"/>
          <a:pathLst>
            <a:path>
              <a:moveTo>
                <a:pt x="0" y="0"/>
              </a:moveTo>
              <a:lnTo>
                <a:pt x="0" y="1512167"/>
              </a:lnTo>
              <a:lnTo>
                <a:pt x="151216" y="15121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07322-37B5-4C18-A007-D8AF1AC35B28}">
      <dsp:nvSpPr>
        <dsp:cNvPr id="0" name=""/>
        <dsp:cNvSpPr/>
      </dsp:nvSpPr>
      <dsp:spPr>
        <a:xfrm>
          <a:off x="302433" y="2126510"/>
          <a:ext cx="1209734" cy="756084"/>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APDC</a:t>
          </a:r>
          <a:endParaRPr lang="en-US" sz="1800" kern="1200" dirty="0"/>
        </a:p>
      </dsp:txBody>
      <dsp:txXfrm>
        <a:off x="302433" y="2126510"/>
        <a:ext cx="1209734" cy="756084"/>
      </dsp:txXfrm>
    </dsp:sp>
    <dsp:sp modelId="{6A9AA4B3-C6FA-4C1E-A953-0D966C681C0E}">
      <dsp:nvSpPr>
        <dsp:cNvPr id="0" name=""/>
        <dsp:cNvSpPr/>
      </dsp:nvSpPr>
      <dsp:spPr>
        <a:xfrm>
          <a:off x="151216" y="992384"/>
          <a:ext cx="151216" cy="2457272"/>
        </a:xfrm>
        <a:custGeom>
          <a:avLst/>
          <a:gdLst/>
          <a:ahLst/>
          <a:cxnLst/>
          <a:rect l="0" t="0" r="0" b="0"/>
          <a:pathLst>
            <a:path>
              <a:moveTo>
                <a:pt x="0" y="0"/>
              </a:moveTo>
              <a:lnTo>
                <a:pt x="0" y="2457272"/>
              </a:lnTo>
              <a:lnTo>
                <a:pt x="151216" y="2457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92349-5720-46AB-A7E7-C3C0BC517CE6}">
      <dsp:nvSpPr>
        <dsp:cNvPr id="0" name=""/>
        <dsp:cNvSpPr/>
      </dsp:nvSpPr>
      <dsp:spPr>
        <a:xfrm>
          <a:off x="302433" y="3071615"/>
          <a:ext cx="1209734" cy="756084"/>
        </a:xfrm>
        <a:prstGeom prst="roundRect">
          <a:avLst>
            <a:gd name="adj" fmla="val 10000"/>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ASDI FAAS</a:t>
          </a:r>
          <a:endParaRPr lang="en-US" sz="1800" b="1" kern="1200" dirty="0"/>
        </a:p>
      </dsp:txBody>
      <dsp:txXfrm>
        <a:off x="302433" y="3071615"/>
        <a:ext cx="1209734" cy="75608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51DFC3-BE53-4EC8-B508-EFFBDE7B89B8}">
      <dsp:nvSpPr>
        <dsp:cNvPr id="0" name=""/>
        <dsp:cNvSpPr/>
      </dsp:nvSpPr>
      <dsp:spPr>
        <a:xfrm rot="5400000">
          <a:off x="-111354" y="112106"/>
          <a:ext cx="742361" cy="519653"/>
        </a:xfrm>
        <a:prstGeom prst="chevron">
          <a:avLst/>
        </a:prstGeom>
        <a:solidFill>
          <a:schemeClr val="bg2">
            <a:lumMod val="75000"/>
          </a:schemeClr>
        </a:solidFill>
        <a:ln w="9525" cap="flat" cmpd="sng" algn="ctr">
          <a:solidFill>
            <a:schemeClr val="bg2">
              <a:lumMod val="75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354" y="112106"/>
        <a:ext cx="742361" cy="519653"/>
      </dsp:txXfrm>
    </dsp:sp>
    <dsp:sp modelId="{C6C278C5-6324-4CDC-8335-32CA05E5D360}">
      <dsp:nvSpPr>
        <dsp:cNvPr id="0" name=""/>
        <dsp:cNvSpPr/>
      </dsp:nvSpPr>
      <dsp:spPr>
        <a:xfrm rot="5400000">
          <a:off x="3404696" y="-2884290"/>
          <a:ext cx="482535" cy="6252621"/>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Low sample consumption</a:t>
          </a:r>
          <a:endParaRPr lang="en-US" sz="1600" kern="1200" dirty="0"/>
        </a:p>
      </dsp:txBody>
      <dsp:txXfrm rot="5400000">
        <a:off x="3404696" y="-2884290"/>
        <a:ext cx="482535" cy="6252621"/>
      </dsp:txXfrm>
    </dsp:sp>
    <dsp:sp modelId="{9DFC5652-5E1B-4BD9-9296-6939F70E52A8}">
      <dsp:nvSpPr>
        <dsp:cNvPr id="0" name=""/>
        <dsp:cNvSpPr/>
      </dsp:nvSpPr>
      <dsp:spPr>
        <a:xfrm rot="5400000">
          <a:off x="-111354" y="631355"/>
          <a:ext cx="742361" cy="519653"/>
        </a:xfrm>
        <a:prstGeom prst="chevron">
          <a:avLst/>
        </a:prstGeom>
        <a:solidFill>
          <a:schemeClr val="bg2">
            <a:lumMod val="7500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354" y="631355"/>
        <a:ext cx="742361" cy="519653"/>
      </dsp:txXfrm>
    </dsp:sp>
    <dsp:sp modelId="{F000AD7E-B5AB-41C3-ABB0-66E081D462B0}">
      <dsp:nvSpPr>
        <dsp:cNvPr id="0" name=""/>
        <dsp:cNvSpPr/>
      </dsp:nvSpPr>
      <dsp:spPr>
        <a:xfrm rot="5400000">
          <a:off x="3404696" y="-2365341"/>
          <a:ext cx="482535" cy="6252621"/>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Low dilution factors and methodological LOQ</a:t>
          </a:r>
          <a:endParaRPr lang="en-US" sz="1600" kern="1200" dirty="0"/>
        </a:p>
      </dsp:txBody>
      <dsp:txXfrm rot="5400000">
        <a:off x="3404696" y="-2365341"/>
        <a:ext cx="482535" cy="6252621"/>
      </dsp:txXfrm>
    </dsp:sp>
    <dsp:sp modelId="{75A7E7E7-3C40-44C5-A95F-5F692F81D72F}">
      <dsp:nvSpPr>
        <dsp:cNvPr id="0" name=""/>
        <dsp:cNvSpPr/>
      </dsp:nvSpPr>
      <dsp:spPr>
        <a:xfrm rot="5400000">
          <a:off x="-111354" y="1150604"/>
          <a:ext cx="742361" cy="519653"/>
        </a:xfrm>
        <a:prstGeom prst="chevron">
          <a:avLst/>
        </a:prstGeom>
        <a:solidFill>
          <a:schemeClr val="bg2">
            <a:lumMod val="7500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11354" y="1150604"/>
        <a:ext cx="742361" cy="519653"/>
      </dsp:txXfrm>
    </dsp:sp>
    <dsp:sp modelId="{7166500F-5CD3-4740-8DBB-75C41F8EB479}">
      <dsp:nvSpPr>
        <dsp:cNvPr id="0" name=""/>
        <dsp:cNvSpPr/>
      </dsp:nvSpPr>
      <dsp:spPr>
        <a:xfrm rot="5400000">
          <a:off x="3404696" y="-1845793"/>
          <a:ext cx="482535" cy="6252621"/>
        </a:xfrm>
        <a:prstGeom prst="round2SameRect">
          <a:avLst/>
        </a:prstGeom>
        <a:solidFill>
          <a:schemeClr val="lt1">
            <a:alpha val="90000"/>
            <a:hueOff val="0"/>
            <a:satOff val="0"/>
            <a:lumOff val="0"/>
            <a:alphaOff val="0"/>
          </a:schemeClr>
        </a:solidFill>
        <a:ln w="9525" cap="flat" cmpd="sng" algn="ctr">
          <a:solidFill>
            <a:srgbClr val="008000"/>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Higher sample throughput and measurement automation </a:t>
          </a:r>
          <a:endParaRPr lang="en-US" sz="1600" kern="1200" dirty="0"/>
        </a:p>
      </dsp:txBody>
      <dsp:txXfrm rot="5400000">
        <a:off x="3404696" y="-1845793"/>
        <a:ext cx="482535" cy="625262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053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Times New Roman" pitchFamily="18" charset="0"/>
              </a:defRPr>
            </a:lvl1pPr>
          </a:lstStyle>
          <a:p>
            <a:endParaRPr lang="en-GB"/>
          </a:p>
        </p:txBody>
      </p:sp>
      <p:sp>
        <p:nvSpPr>
          <p:cNvPr id="4099" name="Rectangle 3"/>
          <p:cNvSpPr>
            <a:spLocks noGrp="1" noChangeArrowheads="1"/>
          </p:cNvSpPr>
          <p:nvPr>
            <p:ph type="dt" sz="quarter" idx="1"/>
          </p:nvPr>
        </p:nvSpPr>
        <p:spPr bwMode="auto">
          <a:xfrm>
            <a:off x="5626100" y="0"/>
            <a:ext cx="430053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Times New Roman" pitchFamily="18" charset="0"/>
              </a:defRPr>
            </a:lvl1pPr>
          </a:lstStyle>
          <a:p>
            <a:endParaRPr lang="en-GB"/>
          </a:p>
        </p:txBody>
      </p:sp>
      <p:sp>
        <p:nvSpPr>
          <p:cNvPr id="4100" name="Rectangle 4"/>
          <p:cNvSpPr>
            <a:spLocks noGrp="1" noChangeArrowheads="1"/>
          </p:cNvSpPr>
          <p:nvPr>
            <p:ph type="ftr" sz="quarter" idx="2"/>
          </p:nvPr>
        </p:nvSpPr>
        <p:spPr bwMode="auto">
          <a:xfrm>
            <a:off x="0" y="6442075"/>
            <a:ext cx="430053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Times New Roman" pitchFamily="18" charset="0"/>
              </a:defRPr>
            </a:lvl1pPr>
          </a:lstStyle>
          <a:p>
            <a:endParaRPr lang="en-GB"/>
          </a:p>
        </p:txBody>
      </p:sp>
      <p:sp>
        <p:nvSpPr>
          <p:cNvPr id="4101" name="Rectangle 5"/>
          <p:cNvSpPr>
            <a:spLocks noGrp="1" noChangeArrowheads="1"/>
          </p:cNvSpPr>
          <p:nvPr>
            <p:ph type="sldNum" sz="quarter" idx="3"/>
          </p:nvPr>
        </p:nvSpPr>
        <p:spPr bwMode="auto">
          <a:xfrm>
            <a:off x="5626100" y="6442075"/>
            <a:ext cx="430053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atin typeface="Times New Roman" pitchFamily="18" charset="0"/>
              </a:defRPr>
            </a:lvl1pPr>
          </a:lstStyle>
          <a:p>
            <a:fld id="{8C196D90-8270-495F-8CB6-152985D2725A}"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30053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Times New Roman" pitchFamily="18" charset="0"/>
              </a:defRPr>
            </a:lvl1pPr>
          </a:lstStyle>
          <a:p>
            <a:endParaRPr lang="en-GB"/>
          </a:p>
        </p:txBody>
      </p:sp>
      <p:sp>
        <p:nvSpPr>
          <p:cNvPr id="9219" name="Rectangle 3"/>
          <p:cNvSpPr>
            <a:spLocks noGrp="1" noChangeArrowheads="1"/>
          </p:cNvSpPr>
          <p:nvPr>
            <p:ph type="dt" idx="1"/>
          </p:nvPr>
        </p:nvSpPr>
        <p:spPr bwMode="auto">
          <a:xfrm>
            <a:off x="5626100" y="0"/>
            <a:ext cx="430053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Times New Roman" pitchFamily="18" charset="0"/>
              </a:defRPr>
            </a:lvl1pPr>
          </a:lstStyle>
          <a:p>
            <a:endParaRPr lang="en-GB"/>
          </a:p>
        </p:txBody>
      </p:sp>
      <p:sp>
        <p:nvSpPr>
          <p:cNvPr id="9220" name="Rectangle 4"/>
          <p:cNvSpPr>
            <a:spLocks noGrp="1" noRot="1" noChangeAspect="1" noChangeArrowheads="1" noTextEdit="1"/>
          </p:cNvSpPr>
          <p:nvPr>
            <p:ph type="sldImg" idx="2"/>
          </p:nvPr>
        </p:nvSpPr>
        <p:spPr bwMode="auto">
          <a:xfrm>
            <a:off x="3268663" y="508000"/>
            <a:ext cx="3392487" cy="254476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1323975" y="3221038"/>
            <a:ext cx="7278688" cy="305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6442075"/>
            <a:ext cx="430053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Times New Roman" pitchFamily="18" charset="0"/>
              </a:defRPr>
            </a:lvl1pPr>
          </a:lstStyle>
          <a:p>
            <a:endParaRPr lang="en-GB"/>
          </a:p>
        </p:txBody>
      </p:sp>
      <p:sp>
        <p:nvSpPr>
          <p:cNvPr id="9223" name="Rectangle 7"/>
          <p:cNvSpPr>
            <a:spLocks noGrp="1" noChangeArrowheads="1"/>
          </p:cNvSpPr>
          <p:nvPr>
            <p:ph type="sldNum" sz="quarter" idx="5"/>
          </p:nvPr>
        </p:nvSpPr>
        <p:spPr bwMode="auto">
          <a:xfrm>
            <a:off x="5626100" y="6442075"/>
            <a:ext cx="430053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atin typeface="Times New Roman" pitchFamily="18" charset="0"/>
              </a:defRPr>
            </a:lvl1pPr>
          </a:lstStyle>
          <a:p>
            <a:fld id="{7AA87ABA-DF34-4E70-B4EB-EA93B86E3D07}"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00704-438D-4F3F-99A1-C31314D9D4DC}" type="slidenum">
              <a:rPr lang="en-GB"/>
              <a:pPr/>
              <a:t>1</a:t>
            </a:fld>
            <a:endParaRPr lang="en-GB"/>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Dear colleagues </a:t>
            </a:r>
          </a:p>
          <a:p>
            <a:r>
              <a:rPr lang="en-US"/>
              <a:t>Approaching to the to the last lecture of this session I’m going to speak about ….</a:t>
            </a:r>
          </a:p>
          <a:p>
            <a:r>
              <a:rPr lang="en-US"/>
              <a:t>I’m going to summarize  the research that was done as a collaborative study between both groups – PU and Alicante, </a:t>
            </a:r>
          </a:p>
          <a:p>
            <a:r>
              <a:rPr lang="en-US"/>
              <a:t>The key players here – Dr. Stefanova, and our PhD student K. Simitchiev who can help me to answer to the difficult questions</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90668-9A38-44EB-93CF-6F8B9C5FED59}" type="slidenum">
              <a:rPr lang="en-GB"/>
              <a:pPr/>
              <a:t>18</a:t>
            </a:fld>
            <a:endParaRPr lang="en-GB"/>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8" charset="0"/>
                <a:ea typeface="+mn-ea"/>
                <a:cs typeface="+mn-cs"/>
              </a:rPr>
              <a:t>Lyophilized CRM </a:t>
            </a:r>
            <a:r>
              <a:rPr lang="en-US" sz="1200" kern="1200" baseline="0" dirty="0" err="1" smtClean="0">
                <a:solidFill>
                  <a:schemeClr val="tx1"/>
                </a:solidFill>
                <a:latin typeface="Times New Roman" pitchFamily="18" charset="0"/>
                <a:ea typeface="+mn-ea"/>
                <a:cs typeface="+mn-cs"/>
              </a:rPr>
              <a:t>Medisafe</a:t>
            </a:r>
            <a:r>
              <a:rPr lang="en-US" sz="1200" kern="1200" baseline="0" dirty="0" smtClean="0">
                <a:solidFill>
                  <a:schemeClr val="tx1"/>
                </a:solidFill>
                <a:latin typeface="Times New Roman" pitchFamily="18" charset="0"/>
                <a:ea typeface="+mn-ea"/>
                <a:cs typeface="+mn-cs"/>
              </a:rPr>
              <a:t> was treated accordingly recommended by the manufacturer procedure. Then the</a:t>
            </a:r>
          </a:p>
          <a:p>
            <a:r>
              <a:rPr lang="en-US" sz="1200" kern="1200" baseline="0" dirty="0" smtClean="0">
                <a:solidFill>
                  <a:schemeClr val="tx1"/>
                </a:solidFill>
                <a:latin typeface="Times New Roman" pitchFamily="18" charset="0"/>
                <a:ea typeface="+mn-ea"/>
                <a:cs typeface="+mn-cs"/>
              </a:rPr>
              <a:t>CRM solution was spiked with HNO3 (to 10 %v/v) and subjected to MW treatment for 15 min at 600W.</a:t>
            </a:r>
          </a:p>
          <a:p>
            <a:r>
              <a:rPr lang="en-US" sz="1200" kern="1200" baseline="0" dirty="0" smtClean="0">
                <a:solidFill>
                  <a:schemeClr val="tx1"/>
                </a:solidFill>
                <a:latin typeface="Times New Roman" pitchFamily="18" charset="0"/>
                <a:ea typeface="+mn-ea"/>
                <a:cs typeface="+mn-cs"/>
              </a:rPr>
              <a:t>As prepared CRM solution and urine samples were subjected to SPE procedure (see section 2.4). For the SPE</a:t>
            </a:r>
          </a:p>
          <a:p>
            <a:r>
              <a:rPr lang="en-US" sz="1200" kern="1200" baseline="0" dirty="0" smtClean="0">
                <a:solidFill>
                  <a:schemeClr val="tx1"/>
                </a:solidFill>
                <a:latin typeface="Times New Roman" pitchFamily="18" charset="0"/>
                <a:ea typeface="+mn-ea"/>
                <a:cs typeface="+mn-cs"/>
              </a:rPr>
              <a:t>procedure two calibration strategies were compared: </a:t>
            </a:r>
            <a:r>
              <a:rPr lang="en-US" sz="1200" kern="1200" baseline="0" dirty="0" err="1" smtClean="0">
                <a:solidFill>
                  <a:schemeClr val="tx1"/>
                </a:solidFill>
                <a:latin typeface="Times New Roman" pitchFamily="18" charset="0"/>
                <a:ea typeface="+mn-ea"/>
                <a:cs typeface="+mn-cs"/>
              </a:rPr>
              <a:t>i</a:t>
            </a:r>
            <a:r>
              <a:rPr lang="en-US" sz="1200" kern="1200" baseline="0" dirty="0" smtClean="0">
                <a:solidFill>
                  <a:schemeClr val="tx1"/>
                </a:solidFill>
                <a:latin typeface="Times New Roman" pitchFamily="18" charset="0"/>
                <a:ea typeface="+mn-ea"/>
                <a:cs typeface="+mn-cs"/>
              </a:rPr>
              <a:t>) the method of Standard addition where two spikes</a:t>
            </a:r>
          </a:p>
          <a:p>
            <a:r>
              <a:rPr lang="en-US" sz="1200" kern="1200" baseline="0" dirty="0" smtClean="0">
                <a:solidFill>
                  <a:schemeClr val="tx1"/>
                </a:solidFill>
                <a:latin typeface="Times New Roman" pitchFamily="18" charset="0"/>
                <a:ea typeface="+mn-ea"/>
                <a:cs typeface="+mn-cs"/>
              </a:rPr>
              <a:t>(with final concentrations 4 μg.l-1and 8 μg.l-1 for V, Co, Ni, Cu, </a:t>
            </a:r>
            <a:r>
              <a:rPr lang="en-US" sz="1200" kern="1200" baseline="0" dirty="0" err="1" smtClean="0">
                <a:solidFill>
                  <a:schemeClr val="tx1"/>
                </a:solidFill>
                <a:latin typeface="Times New Roman" pitchFamily="18" charset="0"/>
                <a:ea typeface="+mn-ea"/>
                <a:cs typeface="+mn-cs"/>
              </a:rPr>
              <a:t>Cd</a:t>
            </a:r>
            <a:r>
              <a:rPr lang="en-US" sz="1200" kern="1200" baseline="0" dirty="0" smtClean="0">
                <a:solidFill>
                  <a:schemeClr val="tx1"/>
                </a:solidFill>
                <a:latin typeface="Times New Roman" pitchFamily="18" charset="0"/>
                <a:ea typeface="+mn-ea"/>
                <a:cs typeface="+mn-cs"/>
              </a:rPr>
              <a:t>, </a:t>
            </a:r>
            <a:r>
              <a:rPr lang="en-US" sz="1200" kern="1200" baseline="0" dirty="0" err="1" smtClean="0">
                <a:solidFill>
                  <a:schemeClr val="tx1"/>
                </a:solidFill>
                <a:latin typeface="Times New Roman" pitchFamily="18" charset="0"/>
                <a:ea typeface="+mn-ea"/>
                <a:cs typeface="+mn-cs"/>
              </a:rPr>
              <a:t>Pb</a:t>
            </a:r>
            <a:r>
              <a:rPr lang="en-US" sz="1200" kern="1200" baseline="0" dirty="0" smtClean="0">
                <a:solidFill>
                  <a:schemeClr val="tx1"/>
                </a:solidFill>
                <a:latin typeface="Times New Roman" pitchFamily="18" charset="0"/>
                <a:ea typeface="+mn-ea"/>
                <a:cs typeface="+mn-cs"/>
              </a:rPr>
              <a:t> and 40 μg.l-1and 80μg.l-1 for Zn, As, Se)</a:t>
            </a:r>
          </a:p>
          <a:p>
            <a:r>
              <a:rPr lang="en-US" sz="1200" kern="1200" baseline="0" dirty="0" smtClean="0">
                <a:solidFill>
                  <a:schemeClr val="tx1"/>
                </a:solidFill>
                <a:latin typeface="Times New Roman" pitchFamily="18" charset="0"/>
                <a:ea typeface="+mn-ea"/>
                <a:cs typeface="+mn-cs"/>
              </a:rPr>
              <a:t>were added to the sample aliquot before SPE (Urine SPE </a:t>
            </a:r>
            <a:r>
              <a:rPr lang="en-US" sz="1200" kern="1200" baseline="0" dirty="0" err="1" smtClean="0">
                <a:solidFill>
                  <a:schemeClr val="tx1"/>
                </a:solidFill>
                <a:latin typeface="Times New Roman" pitchFamily="18" charset="0"/>
                <a:ea typeface="+mn-ea"/>
                <a:cs typeface="+mn-cs"/>
              </a:rPr>
              <a:t>StAdd</a:t>
            </a:r>
            <a:r>
              <a:rPr lang="en-US" sz="1200" kern="1200" baseline="0" dirty="0" smtClean="0">
                <a:solidFill>
                  <a:schemeClr val="tx1"/>
                </a:solidFill>
                <a:latin typeface="Times New Roman" pitchFamily="18" charset="0"/>
                <a:ea typeface="+mn-ea"/>
                <a:cs typeface="+mn-cs"/>
              </a:rPr>
              <a:t>) and ii) Calibration standards were subjected to</a:t>
            </a:r>
          </a:p>
          <a:p>
            <a:r>
              <a:rPr lang="en-US" sz="1200" kern="1200" baseline="0" dirty="0" smtClean="0">
                <a:solidFill>
                  <a:schemeClr val="tx1"/>
                </a:solidFill>
                <a:latin typeface="Times New Roman" pitchFamily="18" charset="0"/>
                <a:ea typeface="+mn-ea"/>
                <a:cs typeface="+mn-cs"/>
              </a:rPr>
              <a:t>the same SPE procedure (Urine SPE </a:t>
            </a:r>
            <a:r>
              <a:rPr lang="en-US" sz="1200" kern="1200" baseline="0" dirty="0" err="1" smtClean="0">
                <a:solidFill>
                  <a:schemeClr val="tx1"/>
                </a:solidFill>
                <a:latin typeface="Times New Roman" pitchFamily="18" charset="0"/>
                <a:ea typeface="+mn-ea"/>
                <a:cs typeface="+mn-cs"/>
              </a:rPr>
              <a:t>calib</a:t>
            </a:r>
            <a:r>
              <a:rPr lang="en-US" sz="1200" kern="1200" baseline="0" dirty="0" smtClean="0">
                <a:solidFill>
                  <a:schemeClr val="tx1"/>
                </a:solidFill>
                <a:latin typeface="Times New Roman" pitchFamily="18" charset="0"/>
                <a:ea typeface="+mn-ea"/>
                <a:cs typeface="+mn-cs"/>
              </a:rPr>
              <a: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real urine samples were centrifuged at 4000 rpm for 5 min prior analysis. To 50ml of every urine sample</a:t>
            </a:r>
          </a:p>
          <a:p>
            <a:r>
              <a:rPr lang="en-US" sz="1200" kern="1200" baseline="0" dirty="0" smtClean="0">
                <a:solidFill>
                  <a:schemeClr val="tx1"/>
                </a:solidFill>
                <a:latin typeface="Times New Roman" pitchFamily="18" charset="0"/>
                <a:ea typeface="+mn-ea"/>
                <a:cs typeface="+mn-cs"/>
              </a:rPr>
              <a:t>8ml HNO3 (65%) were added and the solution was subjected to MW treatment for 15 min at 600W. Then the</a:t>
            </a:r>
          </a:p>
          <a:p>
            <a:r>
              <a:rPr lang="en-US" sz="1200" kern="1200" baseline="0" dirty="0" smtClean="0">
                <a:solidFill>
                  <a:schemeClr val="tx1"/>
                </a:solidFill>
                <a:latin typeface="Times New Roman" pitchFamily="18" charset="0"/>
                <a:ea typeface="+mn-ea"/>
                <a:cs typeface="+mn-cs"/>
              </a:rPr>
              <a:t>urine sample was transferred to a volumetric flask and diluted up to 100ml. Blank samples were prepared as</a:t>
            </a:r>
          </a:p>
          <a:p>
            <a:r>
              <a:rPr lang="en-US" sz="1200" kern="1200" baseline="0" dirty="0" smtClean="0">
                <a:solidFill>
                  <a:schemeClr val="tx1"/>
                </a:solidFill>
                <a:latin typeface="Times New Roman" pitchFamily="18" charset="0"/>
                <a:ea typeface="+mn-ea"/>
                <a:cs typeface="+mn-cs"/>
              </a:rPr>
              <a:t>well. For direct ICP-MS analysis the urine samples were additionally diluted (to final DF=10).</a:t>
            </a:r>
          </a:p>
          <a:p>
            <a:r>
              <a:rPr lang="en-US" sz="1200" kern="1200" baseline="0" dirty="0" smtClean="0">
                <a:solidFill>
                  <a:schemeClr val="tx1"/>
                </a:solidFill>
                <a:latin typeface="Times New Roman" pitchFamily="18" charset="0"/>
                <a:ea typeface="+mn-ea"/>
                <a:cs typeface="+mn-cs"/>
              </a:rPr>
              <a:t>The method of Standard addition (</a:t>
            </a:r>
            <a:r>
              <a:rPr lang="en-US" sz="1200" kern="1200" baseline="0" dirty="0" err="1" smtClean="0">
                <a:solidFill>
                  <a:schemeClr val="tx1"/>
                </a:solidFill>
                <a:latin typeface="Times New Roman" pitchFamily="18" charset="0"/>
                <a:ea typeface="+mn-ea"/>
                <a:cs typeface="+mn-cs"/>
              </a:rPr>
              <a:t>StAdd</a:t>
            </a:r>
            <a:r>
              <a:rPr lang="en-US" sz="1200" kern="1200" baseline="0" dirty="0" smtClean="0">
                <a:solidFill>
                  <a:schemeClr val="tx1"/>
                </a:solidFill>
                <a:latin typeface="Times New Roman" pitchFamily="18" charset="0"/>
                <a:ea typeface="+mn-ea"/>
                <a:cs typeface="+mn-cs"/>
              </a:rPr>
              <a:t>) was applied for correction of non-spectral matrix interferences. Two</a:t>
            </a:r>
          </a:p>
          <a:p>
            <a:r>
              <a:rPr lang="en-US" sz="1200" kern="1200" baseline="0" dirty="0" smtClean="0">
                <a:solidFill>
                  <a:schemeClr val="tx1"/>
                </a:solidFill>
                <a:latin typeface="Times New Roman" pitchFamily="18" charset="0"/>
                <a:ea typeface="+mn-ea"/>
                <a:cs typeface="+mn-cs"/>
              </a:rPr>
              <a:t>spikes from multi-elemental standard solution were added to every urine sample in order to obtain the</a:t>
            </a:r>
          </a:p>
          <a:p>
            <a:r>
              <a:rPr lang="en-US" sz="1200" kern="1200" baseline="0" dirty="0" smtClean="0">
                <a:solidFill>
                  <a:schemeClr val="tx1"/>
                </a:solidFill>
                <a:latin typeface="Times New Roman" pitchFamily="18" charset="0"/>
                <a:ea typeface="+mn-ea"/>
                <a:cs typeface="+mn-cs"/>
              </a:rPr>
              <a:t>concentrations of the spiked </a:t>
            </a:r>
            <a:r>
              <a:rPr lang="en-US" sz="1200" kern="1200" baseline="0" dirty="0" err="1" smtClean="0">
                <a:solidFill>
                  <a:schemeClr val="tx1"/>
                </a:solidFill>
                <a:latin typeface="Times New Roman" pitchFamily="18" charset="0"/>
                <a:ea typeface="+mn-ea"/>
                <a:cs typeface="+mn-cs"/>
              </a:rPr>
              <a:t>analytes</a:t>
            </a:r>
            <a:r>
              <a:rPr lang="en-US" sz="1200" kern="1200" baseline="0" dirty="0" smtClean="0">
                <a:solidFill>
                  <a:schemeClr val="tx1"/>
                </a:solidFill>
                <a:latin typeface="Times New Roman" pitchFamily="18" charset="0"/>
                <a:ea typeface="+mn-ea"/>
                <a:cs typeface="+mn-cs"/>
              </a:rPr>
              <a:t> as follows: 4 μg.l-1and 8 μg.l-1 for V, Co, Ni, Cu, </a:t>
            </a:r>
            <a:r>
              <a:rPr lang="en-US" sz="1200" kern="1200" baseline="0" dirty="0" err="1" smtClean="0">
                <a:solidFill>
                  <a:schemeClr val="tx1"/>
                </a:solidFill>
                <a:latin typeface="Times New Roman" pitchFamily="18" charset="0"/>
                <a:ea typeface="+mn-ea"/>
                <a:cs typeface="+mn-cs"/>
              </a:rPr>
              <a:t>Cd</a:t>
            </a:r>
            <a:r>
              <a:rPr lang="en-US" sz="1200" kern="1200" baseline="0" dirty="0" smtClean="0">
                <a:solidFill>
                  <a:schemeClr val="tx1"/>
                </a:solidFill>
                <a:latin typeface="Times New Roman" pitchFamily="18" charset="0"/>
                <a:ea typeface="+mn-ea"/>
                <a:cs typeface="+mn-cs"/>
              </a:rPr>
              <a:t>, </a:t>
            </a:r>
            <a:r>
              <a:rPr lang="en-US" sz="1200" kern="1200" baseline="0" dirty="0" err="1" smtClean="0">
                <a:solidFill>
                  <a:schemeClr val="tx1"/>
                </a:solidFill>
                <a:latin typeface="Times New Roman" pitchFamily="18" charset="0"/>
                <a:ea typeface="+mn-ea"/>
                <a:cs typeface="+mn-cs"/>
              </a:rPr>
              <a:t>Pb</a:t>
            </a:r>
            <a:r>
              <a:rPr lang="en-US" sz="1200" kern="1200" baseline="0" dirty="0" smtClean="0">
                <a:solidFill>
                  <a:schemeClr val="tx1"/>
                </a:solidFill>
                <a:latin typeface="Times New Roman" pitchFamily="18" charset="0"/>
                <a:ea typeface="+mn-ea"/>
                <a:cs typeface="+mn-cs"/>
              </a:rPr>
              <a:t>; 40 μg.l-1 and</a:t>
            </a:r>
          </a:p>
          <a:p>
            <a:r>
              <a:rPr lang="pt-BR" sz="1200" kern="1200" baseline="0" dirty="0" smtClean="0">
                <a:solidFill>
                  <a:schemeClr val="tx1"/>
                </a:solidFill>
                <a:latin typeface="Times New Roman" pitchFamily="18" charset="0"/>
                <a:ea typeface="+mn-ea"/>
                <a:cs typeface="+mn-cs"/>
              </a:rPr>
              <a:t>80μg.l-1 for Zn, As, Se.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90668-9A38-44EB-93CF-6F8B9C5FED59}" type="slidenum">
              <a:rPr lang="en-GB"/>
              <a:pPr/>
              <a:t>19</a:t>
            </a:fld>
            <a:endParaRPr lang="en-GB"/>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90668-9A38-44EB-93CF-6F8B9C5FED59}" type="slidenum">
              <a:rPr lang="en-GB"/>
              <a:pPr/>
              <a:t>3</a:t>
            </a:fld>
            <a:endParaRPr lang="en-GB"/>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ELAN DRC II</a:t>
            </a:r>
            <a:r>
              <a:rPr lang="en-US" baseline="0" dirty="0" smtClean="0"/>
              <a:t> </a:t>
            </a:r>
          </a:p>
          <a:p>
            <a:r>
              <a:rPr lang="en-US" baseline="0" dirty="0" smtClean="0"/>
              <a:t>PM10 particulate mater samples smaller than 10 um in filter from 720 m3 of air</a:t>
            </a:r>
          </a:p>
          <a:p>
            <a:r>
              <a:rPr lang="en-US" baseline="0" dirty="0" smtClean="0"/>
              <a:t>CRM – </a:t>
            </a:r>
            <a:r>
              <a:rPr lang="en-US" baseline="0" dirty="0" err="1" smtClean="0"/>
              <a:t>Medisafe</a:t>
            </a:r>
            <a:r>
              <a:rPr lang="en-US" baseline="0" dirty="0" smtClean="0"/>
              <a:t> – human serum </a:t>
            </a:r>
            <a:endParaRPr lang="en-US" dirty="0"/>
          </a:p>
        </p:txBody>
      </p:sp>
      <p:sp>
        <p:nvSpPr>
          <p:cNvPr id="4" name="Slide Number Placeholder 3"/>
          <p:cNvSpPr>
            <a:spLocks noGrp="1"/>
          </p:cNvSpPr>
          <p:nvPr>
            <p:ph type="sldNum" sz="quarter" idx="10"/>
          </p:nvPr>
        </p:nvSpPr>
        <p:spPr/>
        <p:txBody>
          <a:bodyPr/>
          <a:lstStyle/>
          <a:p>
            <a:fld id="{7AA87ABA-DF34-4E70-B4EB-EA93B86E3D07}"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ELAN DRC II</a:t>
            </a:r>
            <a:r>
              <a:rPr lang="en-US" baseline="0" dirty="0" smtClean="0"/>
              <a:t> </a:t>
            </a:r>
          </a:p>
          <a:p>
            <a:r>
              <a:rPr lang="en-US" baseline="0" dirty="0" smtClean="0"/>
              <a:t>PM10 particulate mater samples smaller than 10 um in filter from 720 m3 of air</a:t>
            </a:r>
          </a:p>
          <a:p>
            <a:r>
              <a:rPr lang="en-US" baseline="0" dirty="0" smtClean="0"/>
              <a:t>CRM – </a:t>
            </a:r>
            <a:r>
              <a:rPr lang="en-US" baseline="0" dirty="0" err="1" smtClean="0"/>
              <a:t>Medisafe</a:t>
            </a:r>
            <a:r>
              <a:rPr lang="en-US" baseline="0" dirty="0" smtClean="0"/>
              <a:t> – human serum </a:t>
            </a:r>
            <a:endParaRPr lang="en-US" dirty="0"/>
          </a:p>
        </p:txBody>
      </p:sp>
      <p:sp>
        <p:nvSpPr>
          <p:cNvPr id="4" name="Slide Number Placeholder 3"/>
          <p:cNvSpPr>
            <a:spLocks noGrp="1"/>
          </p:cNvSpPr>
          <p:nvPr>
            <p:ph type="sldNum" sz="quarter" idx="10"/>
          </p:nvPr>
        </p:nvSpPr>
        <p:spPr/>
        <p:txBody>
          <a:bodyPr/>
          <a:lstStyle/>
          <a:p>
            <a:fld id="{7AA87ABA-DF34-4E70-B4EB-EA93B86E3D07}"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ELAN DRC II</a:t>
            </a:r>
            <a:r>
              <a:rPr lang="en-US" baseline="0" dirty="0" smtClean="0"/>
              <a:t> </a:t>
            </a:r>
          </a:p>
          <a:p>
            <a:r>
              <a:rPr lang="en-US" baseline="0" dirty="0" smtClean="0"/>
              <a:t>PM10 particulate mater samples smaller than 10 um in filter from 720 m3 of air</a:t>
            </a:r>
          </a:p>
          <a:p>
            <a:r>
              <a:rPr lang="en-US" baseline="0" dirty="0" smtClean="0"/>
              <a:t>CRM – </a:t>
            </a:r>
            <a:r>
              <a:rPr lang="en-US" baseline="0" dirty="0" err="1" smtClean="0"/>
              <a:t>Medisafe</a:t>
            </a:r>
            <a:r>
              <a:rPr lang="en-US" baseline="0" dirty="0" smtClean="0"/>
              <a:t> – human serum </a:t>
            </a:r>
            <a:endParaRPr lang="en-US" dirty="0"/>
          </a:p>
        </p:txBody>
      </p:sp>
      <p:sp>
        <p:nvSpPr>
          <p:cNvPr id="4" name="Slide Number Placeholder 3"/>
          <p:cNvSpPr>
            <a:spLocks noGrp="1"/>
          </p:cNvSpPr>
          <p:nvPr>
            <p:ph type="sldNum" sz="quarter" idx="10"/>
          </p:nvPr>
        </p:nvSpPr>
        <p:spPr/>
        <p:txBody>
          <a:bodyPr/>
          <a:lstStyle/>
          <a:p>
            <a:fld id="{7AA87ABA-DF34-4E70-B4EB-EA93B86E3D07}"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ELAN DRC II</a:t>
            </a:r>
            <a:r>
              <a:rPr lang="en-US" baseline="0" dirty="0" smtClean="0"/>
              <a:t> </a:t>
            </a:r>
          </a:p>
          <a:p>
            <a:r>
              <a:rPr lang="en-US" baseline="0" dirty="0" smtClean="0"/>
              <a:t>PM10 particulate mater samples smaller than 10 um in filter from 720 m3 of air</a:t>
            </a:r>
          </a:p>
          <a:p>
            <a:r>
              <a:rPr lang="en-US" baseline="0" dirty="0" smtClean="0"/>
              <a:t>CRM – </a:t>
            </a:r>
            <a:r>
              <a:rPr lang="en-US" baseline="0" dirty="0" err="1" smtClean="0"/>
              <a:t>Medisafe</a:t>
            </a:r>
            <a:r>
              <a:rPr lang="en-US" baseline="0" dirty="0" smtClean="0"/>
              <a:t> – human serum  </a:t>
            </a:r>
          </a:p>
          <a:p>
            <a:r>
              <a:rPr lang="en-US" sz="1200" kern="1200" baseline="0" dirty="0" smtClean="0">
                <a:solidFill>
                  <a:schemeClr val="tx1"/>
                </a:solidFill>
                <a:latin typeface="Times New Roman" pitchFamily="18" charset="0"/>
                <a:ea typeface="+mn-ea"/>
                <a:cs typeface="+mn-cs"/>
              </a:rPr>
              <a:t>In this work, microwave energy was applied for the first time for acceleration of the elution process of trace levels of Pd and Pt in environmental and biological samples. The consequent enhancement in elution rate allows quantitative recovery of the </a:t>
            </a:r>
            <a:r>
              <a:rPr lang="en-US" sz="1200" kern="1200" baseline="0" dirty="0" err="1" smtClean="0">
                <a:solidFill>
                  <a:schemeClr val="tx1"/>
                </a:solidFill>
                <a:latin typeface="Times New Roman" pitchFamily="18" charset="0"/>
                <a:ea typeface="+mn-ea"/>
                <a:cs typeface="+mn-cs"/>
              </a:rPr>
              <a:t>sorbed</a:t>
            </a:r>
            <a:r>
              <a:rPr lang="en-US" sz="1200" kern="1200" baseline="0" dirty="0" smtClean="0">
                <a:solidFill>
                  <a:schemeClr val="tx1"/>
                </a:solidFill>
                <a:latin typeface="Times New Roman" pitchFamily="18" charset="0"/>
                <a:ea typeface="+mn-ea"/>
                <a:cs typeface="+mn-cs"/>
              </a:rPr>
              <a:t> </a:t>
            </a:r>
            <a:r>
              <a:rPr lang="en-US" sz="1200" kern="1200" baseline="0" dirty="0" err="1" smtClean="0">
                <a:solidFill>
                  <a:schemeClr val="tx1"/>
                </a:solidFill>
                <a:latin typeface="Times New Roman" pitchFamily="18" charset="0"/>
                <a:ea typeface="+mn-ea"/>
                <a:cs typeface="+mn-cs"/>
              </a:rPr>
              <a:t>analytes</a:t>
            </a:r>
            <a:r>
              <a:rPr lang="en-US" sz="1200" kern="1200" baseline="0" dirty="0" smtClean="0">
                <a:solidFill>
                  <a:schemeClr val="tx1"/>
                </a:solidFill>
                <a:latin typeface="Times New Roman" pitchFamily="18" charset="0"/>
                <a:ea typeface="+mn-ea"/>
                <a:cs typeface="+mn-cs"/>
              </a:rPr>
              <a:t> using low </a:t>
            </a:r>
            <a:r>
              <a:rPr lang="en-US" sz="1200" kern="1200" baseline="0" dirty="0" err="1" smtClean="0">
                <a:solidFill>
                  <a:schemeClr val="tx1"/>
                </a:solidFill>
                <a:latin typeface="Times New Roman" pitchFamily="18" charset="0"/>
                <a:ea typeface="+mn-ea"/>
                <a:cs typeface="+mn-cs"/>
              </a:rPr>
              <a:t>eluent</a:t>
            </a:r>
            <a:r>
              <a:rPr lang="en-US" sz="1200" kern="1200" baseline="0" dirty="0" smtClean="0">
                <a:solidFill>
                  <a:schemeClr val="tx1"/>
                </a:solidFill>
                <a:latin typeface="Times New Roman" pitchFamily="18" charset="0"/>
                <a:ea typeface="+mn-ea"/>
                <a:cs typeface="+mn-cs"/>
              </a:rPr>
              <a:t> volumes. The sample preparation method developed in this study is robust, cheap and environmentally friendly. The majority of the elements interfering with ICP-MS are efficiently separated, with the exception of Cu, and to a lesser extent </a:t>
            </a:r>
            <a:r>
              <a:rPr lang="en-US" sz="1200" kern="1200" baseline="0" dirty="0" err="1" smtClean="0">
                <a:solidFill>
                  <a:schemeClr val="tx1"/>
                </a:solidFill>
                <a:latin typeface="Times New Roman" pitchFamily="18" charset="0"/>
                <a:ea typeface="+mn-ea"/>
                <a:cs typeface="+mn-cs"/>
              </a:rPr>
              <a:t>Cd</a:t>
            </a:r>
            <a:r>
              <a:rPr lang="en-US" sz="1200" kern="1200" baseline="0" dirty="0" smtClean="0">
                <a:solidFill>
                  <a:schemeClr val="tx1"/>
                </a:solidFill>
                <a:latin typeface="Times New Roman" pitchFamily="18" charset="0"/>
                <a:ea typeface="+mn-ea"/>
                <a:cs typeface="+mn-cs"/>
              </a:rPr>
              <a:t>, Zn and </a:t>
            </a:r>
            <a:r>
              <a:rPr lang="en-US" sz="1200" kern="1200" baseline="0" dirty="0" err="1" smtClean="0">
                <a:solidFill>
                  <a:schemeClr val="tx1"/>
                </a:solidFill>
                <a:latin typeface="Times New Roman" pitchFamily="18" charset="0"/>
                <a:ea typeface="+mn-ea"/>
                <a:cs typeface="+mn-cs"/>
              </a:rPr>
              <a:t>Pb</a:t>
            </a:r>
            <a:r>
              <a:rPr lang="en-US" sz="1200" kern="1200" baseline="0" dirty="0" smtClean="0">
                <a:solidFill>
                  <a:schemeClr val="tx1"/>
                </a:solidFill>
                <a:latin typeface="Times New Roman" pitchFamily="18" charset="0"/>
                <a:ea typeface="+mn-ea"/>
                <a:cs typeface="+mn-cs"/>
              </a:rPr>
              <a:t>. The high concentration factors obtained enabled very low limits of detection to be achieved. CRM analyses show that the method might also be applicable to the analysis of human serum and urine. The airborne particulate matter analyses were with good agreement with literature data published for similar types of determination. </a:t>
            </a:r>
            <a:endParaRPr lang="en-US" dirty="0"/>
          </a:p>
        </p:txBody>
      </p:sp>
      <p:sp>
        <p:nvSpPr>
          <p:cNvPr id="4" name="Slide Number Placeholder 3"/>
          <p:cNvSpPr>
            <a:spLocks noGrp="1"/>
          </p:cNvSpPr>
          <p:nvPr>
            <p:ph type="sldNum" sz="quarter" idx="10"/>
          </p:nvPr>
        </p:nvSpPr>
        <p:spPr/>
        <p:txBody>
          <a:bodyPr/>
          <a:lstStyle/>
          <a:p>
            <a:fld id="{7AA87ABA-DF34-4E70-B4EB-EA93B86E3D07}"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g-BG" sz="1200" b="1" kern="1200" dirty="0" smtClean="0">
                <a:solidFill>
                  <a:schemeClr val="tx1"/>
                </a:solidFill>
                <a:latin typeface="Times New Roman" pitchFamily="18" charset="0"/>
                <a:ea typeface="+mn-ea"/>
                <a:cs typeface="+mn-cs"/>
              </a:rPr>
              <a:t>ОТЧЕТ за извършената работа, по проект №  D002-336/2008, на тема:</a:t>
            </a:r>
            <a:endParaRPr lang="en-US" sz="1200" kern="1200" dirty="0" smtClean="0">
              <a:solidFill>
                <a:schemeClr val="tx1"/>
              </a:solidFill>
              <a:latin typeface="Times New Roman" pitchFamily="18" charset="0"/>
              <a:ea typeface="+mn-ea"/>
              <a:cs typeface="+mn-cs"/>
            </a:endParaRPr>
          </a:p>
          <a:p>
            <a:r>
              <a:rPr lang="bg-BG" sz="1200" b="1" kern="1200" dirty="0" smtClean="0">
                <a:solidFill>
                  <a:schemeClr val="tx1"/>
                </a:solidFill>
                <a:latin typeface="Times New Roman" pitchFamily="18" charset="0"/>
                <a:ea typeface="+mn-ea"/>
                <a:cs typeface="+mn-cs"/>
              </a:rPr>
              <a:t>“Оценка на цинковия статус на деца в ранна възраст с остра диария и ефективност на допълнителната терапия с цинк” </a:t>
            </a:r>
            <a:endParaRPr lang="en-US" sz="1200" kern="1200" dirty="0" smtClean="0">
              <a:solidFill>
                <a:schemeClr val="tx1"/>
              </a:solidFill>
              <a:latin typeface="Times New Roman" pitchFamily="18" charset="0"/>
              <a:ea typeface="+mn-ea"/>
              <a:cs typeface="+mn-cs"/>
            </a:endParaRPr>
          </a:p>
          <a:p>
            <a:r>
              <a:rPr lang="bg-BG" sz="1200" b="1" kern="1200" dirty="0" smtClean="0">
                <a:solidFill>
                  <a:schemeClr val="tx1"/>
                </a:solidFill>
                <a:latin typeface="Times New Roman" pitchFamily="18" charset="0"/>
                <a:ea typeface="+mn-ea"/>
                <a:cs typeface="+mn-cs"/>
              </a:rPr>
              <a:t>С ръководител доц. д.м Марина Ненова  </a:t>
            </a:r>
            <a:endParaRPr lang="en-US" sz="1200" kern="1200" dirty="0" smtClean="0">
              <a:solidFill>
                <a:schemeClr val="tx1"/>
              </a:solidFill>
              <a:latin typeface="Times New Roman" pitchFamily="18" charset="0"/>
              <a:ea typeface="+mn-ea"/>
              <a:cs typeface="+mn-cs"/>
            </a:endParaRPr>
          </a:p>
          <a:p>
            <a:r>
              <a:rPr lang="bg-BG" sz="1200" b="1" kern="1200" dirty="0" smtClean="0">
                <a:solidFill>
                  <a:schemeClr val="tx1"/>
                </a:solidFill>
                <a:latin typeface="Times New Roman" pitchFamily="18" charset="0"/>
                <a:ea typeface="+mn-ea"/>
                <a:cs typeface="+mn-cs"/>
              </a:rPr>
              <a:t>от МЕДИЦИНСКИ УНИВЕРСИТЕТ „Д-Р ПАРАСКЕВ СТОЯНОВ” Варна</a:t>
            </a:r>
            <a:endParaRPr lang="en-US" sz="1200" kern="1200" dirty="0" smtClean="0">
              <a:solidFill>
                <a:schemeClr val="tx1"/>
              </a:solidFill>
              <a:latin typeface="Times New Roman" pitchFamily="18" charset="0"/>
              <a:ea typeface="+mn-ea"/>
              <a:cs typeface="+mn-cs"/>
            </a:endParaRPr>
          </a:p>
          <a:p>
            <a:r>
              <a:rPr lang="bg-BG" sz="1200" b="1" kern="1200" dirty="0" smtClean="0">
                <a:solidFill>
                  <a:schemeClr val="tx1"/>
                </a:solidFill>
                <a:latin typeface="Times New Roman" pitchFamily="18" charset="0"/>
                <a:ea typeface="+mn-ea"/>
                <a:cs typeface="+mn-cs"/>
              </a:rPr>
              <a:t> </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7AA87ABA-DF34-4E70-B4EB-EA93B86E3D07}" type="slidenum">
              <a:rPr lang="en-GB" smtClean="0"/>
              <a:pPr/>
              <a:t>15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90668-9A38-44EB-93CF-6F8B9C5FED59}" type="slidenum">
              <a:rPr lang="en-GB"/>
              <a:pPr/>
              <a:t>16</a:t>
            </a:fld>
            <a:endParaRPr lang="en-GB"/>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90668-9A38-44EB-93CF-6F8B9C5FED59}" type="slidenum">
              <a:rPr lang="en-GB"/>
              <a:pPr/>
              <a:t>17</a:t>
            </a:fld>
            <a:endParaRPr lang="en-GB"/>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 y="6324600"/>
            <a:ext cx="1905000" cy="45720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7162800" y="6324600"/>
            <a:ext cx="1905000" cy="457200"/>
          </a:xfrm>
          <a:prstGeom prst="rect">
            <a:avLst/>
          </a:prstGeom>
        </p:spPr>
        <p:txBody>
          <a:bodyPr/>
          <a:lstStyle>
            <a:lvl1pPr>
              <a:defRPr/>
            </a:lvl1pPr>
          </a:lstStyle>
          <a:p>
            <a:fld id="{785CF6FA-BB2B-4DBB-9534-45E406CFB33A}"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8" name="Rectangle 4" descr="Cacback"/>
          <p:cNvSpPr>
            <a:spLocks noChangeArrowheads="1"/>
          </p:cNvSpPr>
          <p:nvPr/>
        </p:nvSpPr>
        <p:spPr bwMode="ltGray">
          <a:xfrm>
            <a:off x="0" y="0"/>
            <a:ext cx="684213" cy="6858000"/>
          </a:xfrm>
          <a:prstGeom prst="rect">
            <a:avLst/>
          </a:prstGeom>
          <a:blipFill dpi="0" rotWithShape="0">
            <a:blip r:embed="rId4" cstate="print"/>
            <a:srcRect/>
            <a:tile tx="0" ty="0" sx="100000" sy="100000" flip="none" algn="tl"/>
          </a:blipFill>
          <a:ln w="9525">
            <a:noFill/>
            <a:miter lim="800000"/>
            <a:headEnd/>
            <a:tailEnd/>
          </a:ln>
          <a:effectLst/>
        </p:spPr>
        <p:txBody>
          <a:bodyPr wrap="none" anchor="ctr"/>
          <a:lstStyle/>
          <a:p>
            <a:endParaRPr lang="en-US"/>
          </a:p>
        </p:txBody>
      </p:sp>
      <p:sp>
        <p:nvSpPr>
          <p:cNvPr id="67603" name="Rectangle 19"/>
          <p:cNvSpPr>
            <a:spLocks noGrp="1" noChangeArrowheads="1"/>
          </p:cNvSpPr>
          <p:nvPr>
            <p:ph type="title"/>
          </p:nvPr>
        </p:nvSpPr>
        <p:spPr bwMode="auto">
          <a:xfrm>
            <a:off x="3347864" y="723801"/>
            <a:ext cx="5715000" cy="688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a:t>
            </a:r>
            <a:br>
              <a:rPr lang="en-GB" dirty="0" smtClean="0"/>
            </a:br>
            <a:r>
              <a:rPr lang="en-GB" dirty="0" err="1" smtClean="0"/>
              <a:t>dit</a:t>
            </a:r>
            <a:r>
              <a:rPr lang="en-GB" dirty="0" smtClean="0"/>
              <a:t> Master title style</a:t>
            </a:r>
          </a:p>
        </p:txBody>
      </p:sp>
      <p:sp>
        <p:nvSpPr>
          <p:cNvPr id="67604" name="Rectangle 20"/>
          <p:cNvSpPr>
            <a:spLocks noGrp="1" noChangeArrowheads="1"/>
          </p:cNvSpPr>
          <p:nvPr>
            <p:ph type="body" idx="1"/>
          </p:nvPr>
        </p:nvSpPr>
        <p:spPr bwMode="auto">
          <a:xfrm>
            <a:off x="953517" y="1828800"/>
            <a:ext cx="8154987"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grpSp>
        <p:nvGrpSpPr>
          <p:cNvPr id="67610" name="Group 26"/>
          <p:cNvGrpSpPr>
            <a:grpSpLocks/>
          </p:cNvGrpSpPr>
          <p:nvPr/>
        </p:nvGrpSpPr>
        <p:grpSpPr bwMode="auto">
          <a:xfrm>
            <a:off x="-180528" y="-27384"/>
            <a:ext cx="4902200" cy="965201"/>
            <a:chOff x="112" y="-34"/>
            <a:chExt cx="3088" cy="608"/>
          </a:xfrm>
        </p:grpSpPr>
        <p:sp>
          <p:nvSpPr>
            <p:cNvPr id="67591" name="Freeform 7"/>
            <p:cNvSpPr>
              <a:spLocks/>
            </p:cNvSpPr>
            <p:nvPr userDrawn="1"/>
          </p:nvSpPr>
          <p:spPr bwMode="auto">
            <a:xfrm rot="21092569">
              <a:off x="1539" y="-34"/>
              <a:ext cx="1661" cy="384"/>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solidFill>
                <a:srgbClr val="000099"/>
              </a:solidFill>
              <a:round/>
              <a:headEnd/>
              <a:tailEnd/>
            </a:ln>
            <a:effectLst/>
          </p:spPr>
          <p:txBody>
            <a:bodyPr wrap="none" anchor="ctr"/>
            <a:lstStyle/>
            <a:p>
              <a:endParaRPr lang="en-US"/>
            </a:p>
          </p:txBody>
        </p:sp>
        <p:grpSp>
          <p:nvGrpSpPr>
            <p:cNvPr id="67592" name="Group 8"/>
            <p:cNvGrpSpPr>
              <a:grpSpLocks/>
            </p:cNvGrpSpPr>
            <p:nvPr userDrawn="1"/>
          </p:nvGrpSpPr>
          <p:grpSpPr bwMode="auto">
            <a:xfrm>
              <a:off x="1223" y="208"/>
              <a:ext cx="217" cy="157"/>
              <a:chOff x="1033" y="326"/>
              <a:chExt cx="192" cy="192"/>
            </a:xfrm>
          </p:grpSpPr>
          <p:sp>
            <p:nvSpPr>
              <p:cNvPr id="67593"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solidFill>
                  <a:srgbClr val="000099"/>
                </a:solidFill>
                <a:round/>
                <a:headEnd/>
                <a:tailEnd/>
              </a:ln>
              <a:effectLst/>
            </p:spPr>
            <p:txBody>
              <a:bodyPr wrap="none" anchor="ctr"/>
              <a:lstStyle/>
              <a:p>
                <a:endParaRPr lang="en-US"/>
              </a:p>
            </p:txBody>
          </p:sp>
          <p:sp>
            <p:nvSpPr>
              <p:cNvPr id="67594"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solidFill>
                  <a:srgbClr val="000099"/>
                </a:solidFill>
                <a:round/>
                <a:headEnd/>
                <a:tailEnd/>
              </a:ln>
              <a:effectLst/>
            </p:spPr>
            <p:txBody>
              <a:bodyPr wrap="none" anchor="ctr"/>
              <a:lstStyle/>
              <a:p>
                <a:endParaRPr lang="en-US"/>
              </a:p>
            </p:txBody>
          </p:sp>
          <p:sp>
            <p:nvSpPr>
              <p:cNvPr id="67595"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solidFill>
                  <a:srgbClr val="000099"/>
                </a:solidFill>
                <a:round/>
                <a:headEnd/>
                <a:tailEnd/>
              </a:ln>
              <a:effectLst/>
            </p:spPr>
            <p:txBody>
              <a:bodyPr wrap="none" anchor="ctr"/>
              <a:lstStyle/>
              <a:p>
                <a:endParaRPr lang="en-US"/>
              </a:p>
            </p:txBody>
          </p:sp>
          <p:sp>
            <p:nvSpPr>
              <p:cNvPr id="67596"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solidFill>
                  <a:srgbClr val="000099"/>
                </a:solidFill>
                <a:round/>
                <a:headEnd/>
                <a:tailEnd/>
              </a:ln>
              <a:effectLst/>
            </p:spPr>
            <p:txBody>
              <a:bodyPr wrap="none" anchor="ctr"/>
              <a:lstStyle/>
              <a:p>
                <a:endParaRPr lang="en-US"/>
              </a:p>
            </p:txBody>
          </p:sp>
          <p:sp>
            <p:nvSpPr>
              <p:cNvPr id="67597"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solidFill>
                  <a:srgbClr val="000099"/>
                </a:solidFill>
                <a:round/>
                <a:headEnd/>
                <a:tailEnd/>
              </a:ln>
              <a:effectLst/>
            </p:spPr>
            <p:txBody>
              <a:bodyPr wrap="none" anchor="ctr"/>
              <a:lstStyle/>
              <a:p>
                <a:endParaRPr lang="en-US"/>
              </a:p>
            </p:txBody>
          </p:sp>
          <p:sp>
            <p:nvSpPr>
              <p:cNvPr id="67598"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solidFill>
                  <a:srgbClr val="000099"/>
                </a:solidFill>
                <a:round/>
                <a:headEnd/>
                <a:tailEnd/>
              </a:ln>
              <a:effectLst/>
            </p:spPr>
            <p:txBody>
              <a:bodyPr wrap="none" anchor="ctr"/>
              <a:lstStyle/>
              <a:p>
                <a:endParaRPr lang="en-US"/>
              </a:p>
            </p:txBody>
          </p:sp>
          <p:sp>
            <p:nvSpPr>
              <p:cNvPr id="67599"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solidFill>
                  <a:srgbClr val="000099"/>
                </a:solidFill>
                <a:round/>
                <a:headEnd/>
                <a:tailEnd/>
              </a:ln>
              <a:effectLst/>
            </p:spPr>
            <p:txBody>
              <a:bodyPr wrap="none" anchor="ctr"/>
              <a:lstStyle/>
              <a:p>
                <a:endParaRPr lang="en-US"/>
              </a:p>
            </p:txBody>
          </p:sp>
          <p:sp>
            <p:nvSpPr>
              <p:cNvPr id="67600"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solidFill>
                  <a:srgbClr val="000099"/>
                </a:solidFill>
                <a:round/>
                <a:headEnd/>
                <a:tailEnd/>
              </a:ln>
              <a:effectLst/>
            </p:spPr>
            <p:txBody>
              <a:bodyPr wrap="none" anchor="ctr"/>
              <a:lstStyle/>
              <a:p>
                <a:endParaRPr lang="en-US"/>
              </a:p>
            </p:txBody>
          </p:sp>
          <p:sp>
            <p:nvSpPr>
              <p:cNvPr id="67601"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solidFill>
                  <a:srgbClr val="000099"/>
                </a:solidFill>
                <a:round/>
                <a:headEnd/>
                <a:tailEnd/>
              </a:ln>
              <a:effectLst/>
            </p:spPr>
            <p:txBody>
              <a:bodyPr wrap="none" anchor="ctr"/>
              <a:lstStyle/>
              <a:p>
                <a:endParaRPr lang="en-US"/>
              </a:p>
            </p:txBody>
          </p:sp>
        </p:grpSp>
        <p:sp>
          <p:nvSpPr>
            <p:cNvPr id="67590" name="Freeform 6"/>
            <p:cNvSpPr>
              <a:spLocks/>
            </p:cNvSpPr>
            <p:nvPr userDrawn="1"/>
          </p:nvSpPr>
          <p:spPr bwMode="auto">
            <a:xfrm rot="-507431">
              <a:off x="112" y="388"/>
              <a:ext cx="1092" cy="186"/>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solidFill>
                <a:srgbClr val="000099"/>
              </a:solidFill>
              <a:prstDash val="solid"/>
              <a:round/>
              <a:headEnd type="none" w="med" len="med"/>
              <a:tailEnd type="none" w="med" len="med"/>
            </a:ln>
            <a:effectLst/>
          </p:spPr>
          <p:txBody>
            <a:bodyPr wrap="none" anchor="ctr"/>
            <a:lstStyle/>
            <a:p>
              <a:endParaRPr lang="en-US"/>
            </a:p>
          </p:txBody>
        </p:sp>
      </p:grpSp>
      <p:sp>
        <p:nvSpPr>
          <p:cNvPr id="22" name="TextBox 21"/>
          <p:cNvSpPr txBox="1"/>
          <p:nvPr/>
        </p:nvSpPr>
        <p:spPr>
          <a:xfrm>
            <a:off x="1712" y="36352"/>
            <a:ext cx="2843808" cy="492443"/>
          </a:xfrm>
          <a:prstGeom prst="rect">
            <a:avLst/>
          </a:prstGeom>
          <a:noFill/>
        </p:spPr>
        <p:txBody>
          <a:bodyPr wrap="square" rtlCol="0">
            <a:spAutoFit/>
          </a:bodyPr>
          <a:lstStyle/>
          <a:p>
            <a:r>
              <a:rPr lang="en-US" sz="1300" b="1" kern="1200" baseline="0" dirty="0" smtClean="0">
                <a:solidFill>
                  <a:srgbClr val="003399"/>
                </a:solidFill>
                <a:effectLst>
                  <a:outerShdw blurRad="38100" dist="38100" dir="2700000" algn="tl">
                    <a:srgbClr val="000000">
                      <a:alpha val="43137"/>
                    </a:srgbClr>
                  </a:outerShdw>
                </a:effectLst>
                <a:latin typeface="Arial" charset="0"/>
                <a:ea typeface="+mn-ea"/>
                <a:cs typeface="+mn-cs"/>
              </a:rPr>
              <a:t>Seventh National Conference</a:t>
            </a:r>
            <a:br>
              <a:rPr lang="en-US" sz="1300" b="1" kern="1200" baseline="0" dirty="0" smtClean="0">
                <a:solidFill>
                  <a:srgbClr val="003399"/>
                </a:solidFill>
                <a:effectLst>
                  <a:outerShdw blurRad="38100" dist="38100" dir="2700000" algn="tl">
                    <a:srgbClr val="000000">
                      <a:alpha val="43137"/>
                    </a:srgbClr>
                  </a:outerShdw>
                </a:effectLst>
                <a:latin typeface="Arial" charset="0"/>
                <a:ea typeface="+mn-ea"/>
                <a:cs typeface="+mn-cs"/>
              </a:rPr>
            </a:br>
            <a:r>
              <a:rPr lang="en-US" sz="1300" b="1" kern="1200" baseline="0" dirty="0" smtClean="0">
                <a:solidFill>
                  <a:srgbClr val="003399"/>
                </a:solidFill>
                <a:effectLst>
                  <a:outerShdw blurRad="38100" dist="38100" dir="2700000" algn="tl">
                    <a:srgbClr val="000000">
                      <a:alpha val="43137"/>
                    </a:srgbClr>
                  </a:outerShdw>
                </a:effectLst>
                <a:latin typeface="Arial" charset="0"/>
                <a:ea typeface="+mn-ea"/>
                <a:cs typeface="+mn-cs"/>
              </a:rPr>
              <a:t> on Chemistry</a:t>
            </a:r>
          </a:p>
        </p:txBody>
      </p:sp>
      <p:sp>
        <p:nvSpPr>
          <p:cNvPr id="24" name="TextBox 23"/>
          <p:cNvSpPr txBox="1"/>
          <p:nvPr/>
        </p:nvSpPr>
        <p:spPr>
          <a:xfrm>
            <a:off x="2225914" y="266890"/>
            <a:ext cx="2464294" cy="646331"/>
          </a:xfrm>
          <a:prstGeom prst="rect">
            <a:avLst/>
          </a:prstGeom>
          <a:noFill/>
        </p:spPr>
        <p:txBody>
          <a:bodyPr wrap="square" rtlCol="0">
            <a:spAutoFit/>
          </a:bodyPr>
          <a:lstStyle/>
          <a:p>
            <a:r>
              <a:rPr lang="en-US" sz="1200" b="1" kern="1200" baseline="0" dirty="0" smtClean="0">
                <a:solidFill>
                  <a:srgbClr val="008000"/>
                </a:solidFill>
                <a:latin typeface="Arial" charset="0"/>
                <a:ea typeface="+mn-ea"/>
                <a:cs typeface="+mn-cs"/>
              </a:rPr>
              <a:t>International Conference on </a:t>
            </a:r>
            <a:br>
              <a:rPr lang="en-US" sz="1200" b="1" kern="1200" baseline="0" dirty="0" smtClean="0">
                <a:solidFill>
                  <a:srgbClr val="008000"/>
                </a:solidFill>
                <a:latin typeface="Arial" charset="0"/>
                <a:ea typeface="+mn-ea"/>
                <a:cs typeface="+mn-cs"/>
              </a:rPr>
            </a:br>
            <a:r>
              <a:rPr lang="en-US" sz="1200" b="1" kern="1200" baseline="0" dirty="0" smtClean="0">
                <a:solidFill>
                  <a:srgbClr val="008000"/>
                </a:solidFill>
                <a:latin typeface="Arial" charset="0"/>
                <a:ea typeface="+mn-ea"/>
                <a:cs typeface="+mn-cs"/>
              </a:rPr>
              <a:t>Green Technologies and </a:t>
            </a:r>
            <a:br>
              <a:rPr lang="en-US" sz="1200" b="1" kern="1200" baseline="0" dirty="0" smtClean="0">
                <a:solidFill>
                  <a:srgbClr val="008000"/>
                </a:solidFill>
                <a:latin typeface="Arial" charset="0"/>
                <a:ea typeface="+mn-ea"/>
                <a:cs typeface="+mn-cs"/>
              </a:rPr>
            </a:br>
            <a:r>
              <a:rPr lang="en-US" sz="1200" b="1" kern="1200" baseline="0" dirty="0" smtClean="0">
                <a:solidFill>
                  <a:srgbClr val="008000"/>
                </a:solidFill>
                <a:latin typeface="Arial" charset="0"/>
                <a:ea typeface="+mn-ea"/>
                <a:cs typeface="+mn-cs"/>
              </a:rPr>
              <a:t>Environmental Protection</a:t>
            </a:r>
            <a:endParaRPr lang="en-US" sz="1200" dirty="0">
              <a:solidFill>
                <a:srgbClr val="008000"/>
              </a:solidFill>
            </a:endParaRPr>
          </a:p>
        </p:txBody>
      </p:sp>
      <p:pic>
        <p:nvPicPr>
          <p:cNvPr id="67612" name="Picture 28"/>
          <p:cNvPicPr>
            <a:picLocks noChangeAspect="1" noChangeArrowheads="1"/>
          </p:cNvPicPr>
          <p:nvPr/>
        </p:nvPicPr>
        <p:blipFill>
          <a:blip r:embed="rId5" cstate="print"/>
          <a:srcRect/>
          <a:stretch>
            <a:fillRect/>
          </a:stretch>
        </p:blipFill>
        <p:spPr bwMode="auto">
          <a:xfrm>
            <a:off x="1320245" y="293930"/>
            <a:ext cx="792403" cy="839015"/>
          </a:xfrm>
          <a:prstGeom prst="rect">
            <a:avLst/>
          </a:prstGeom>
          <a:noFill/>
          <a:ln w="9525" cap="flat" cmpd="sng" algn="ctr">
            <a:noFill/>
            <a:prstDash val="solid"/>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6" r:id="rId2"/>
  </p:sldLayoutIdLst>
  <p:timing>
    <p:tnLst>
      <p:par>
        <p:cTn id="1" dur="indefinite" restart="never" nodeType="tmRoot"/>
      </p:par>
    </p:tnLst>
  </p:timing>
  <p:hf sldNum="0" hdr="0" dt="0"/>
  <p:txStyles>
    <p:titleStyle>
      <a:lvl1pPr algn="r" rtl="0" fontAlgn="base">
        <a:spcBef>
          <a:spcPct val="0"/>
        </a:spcBef>
        <a:spcAft>
          <a:spcPct val="0"/>
        </a:spcAft>
        <a:defRPr sz="2200" b="1">
          <a:solidFill>
            <a:srgbClr val="000099"/>
          </a:solidFill>
          <a:latin typeface="+mj-lt"/>
          <a:ea typeface="+mj-ea"/>
          <a:cs typeface="+mj-cs"/>
        </a:defRPr>
      </a:lvl1pPr>
      <a:lvl2pPr algn="r" rtl="0" fontAlgn="base">
        <a:spcBef>
          <a:spcPct val="0"/>
        </a:spcBef>
        <a:spcAft>
          <a:spcPct val="0"/>
        </a:spcAft>
        <a:defRPr sz="2800" b="1">
          <a:solidFill>
            <a:srgbClr val="000099"/>
          </a:solidFill>
          <a:latin typeface="Arial Narrow" pitchFamily="34" charset="0"/>
        </a:defRPr>
      </a:lvl2pPr>
      <a:lvl3pPr algn="r" rtl="0" fontAlgn="base">
        <a:spcBef>
          <a:spcPct val="0"/>
        </a:spcBef>
        <a:spcAft>
          <a:spcPct val="0"/>
        </a:spcAft>
        <a:defRPr sz="2800" b="1">
          <a:solidFill>
            <a:srgbClr val="000099"/>
          </a:solidFill>
          <a:latin typeface="Arial Narrow" pitchFamily="34" charset="0"/>
        </a:defRPr>
      </a:lvl3pPr>
      <a:lvl4pPr algn="r" rtl="0" fontAlgn="base">
        <a:spcBef>
          <a:spcPct val="0"/>
        </a:spcBef>
        <a:spcAft>
          <a:spcPct val="0"/>
        </a:spcAft>
        <a:defRPr sz="2800" b="1">
          <a:solidFill>
            <a:srgbClr val="000099"/>
          </a:solidFill>
          <a:latin typeface="Arial Narrow" pitchFamily="34" charset="0"/>
        </a:defRPr>
      </a:lvl4pPr>
      <a:lvl5pPr algn="r" rtl="0" fontAlgn="base">
        <a:spcBef>
          <a:spcPct val="0"/>
        </a:spcBef>
        <a:spcAft>
          <a:spcPct val="0"/>
        </a:spcAft>
        <a:defRPr sz="2800" b="1">
          <a:solidFill>
            <a:srgbClr val="000099"/>
          </a:solidFill>
          <a:latin typeface="Arial Narrow" pitchFamily="34" charset="0"/>
        </a:defRPr>
      </a:lvl5pPr>
      <a:lvl6pPr marL="457200" algn="r" rtl="0" fontAlgn="base">
        <a:spcBef>
          <a:spcPct val="0"/>
        </a:spcBef>
        <a:spcAft>
          <a:spcPct val="0"/>
        </a:spcAft>
        <a:defRPr sz="2800" b="1">
          <a:solidFill>
            <a:srgbClr val="000099"/>
          </a:solidFill>
          <a:latin typeface="Arial Narrow" pitchFamily="34" charset="0"/>
        </a:defRPr>
      </a:lvl6pPr>
      <a:lvl7pPr marL="914400" algn="r" rtl="0" fontAlgn="base">
        <a:spcBef>
          <a:spcPct val="0"/>
        </a:spcBef>
        <a:spcAft>
          <a:spcPct val="0"/>
        </a:spcAft>
        <a:defRPr sz="2800" b="1">
          <a:solidFill>
            <a:srgbClr val="000099"/>
          </a:solidFill>
          <a:latin typeface="Arial Narrow" pitchFamily="34" charset="0"/>
        </a:defRPr>
      </a:lvl7pPr>
      <a:lvl8pPr marL="1371600" algn="r" rtl="0" fontAlgn="base">
        <a:spcBef>
          <a:spcPct val="0"/>
        </a:spcBef>
        <a:spcAft>
          <a:spcPct val="0"/>
        </a:spcAft>
        <a:defRPr sz="2800" b="1">
          <a:solidFill>
            <a:srgbClr val="000099"/>
          </a:solidFill>
          <a:latin typeface="Arial Narrow" pitchFamily="34" charset="0"/>
        </a:defRPr>
      </a:lvl8pPr>
      <a:lvl9pPr marL="1828800" algn="r" rtl="0" fontAlgn="base">
        <a:spcBef>
          <a:spcPct val="0"/>
        </a:spcBef>
        <a:spcAft>
          <a:spcPct val="0"/>
        </a:spcAft>
        <a:defRPr sz="2800" b="1">
          <a:solidFill>
            <a:srgbClr val="000099"/>
          </a:solidFill>
          <a:latin typeface="Arial Narrow" pitchFamily="34" charset="0"/>
        </a:defRPr>
      </a:lvl9pPr>
    </p:titleStyle>
    <p:bodyStyle>
      <a:lvl1pPr marL="342900" indent="-342900" algn="l" rtl="0" fontAlgn="base">
        <a:spcBef>
          <a:spcPct val="20000"/>
        </a:spcBef>
        <a:spcAft>
          <a:spcPct val="0"/>
        </a:spcAft>
        <a:buNone/>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2.png"/><Relationship Id="rId7" Type="http://schemas.openxmlformats.org/officeDocument/2006/relationships/diagramQuickStyle" Target="../diagrams/quickStyle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3.png"/><Relationship Id="rId9" Type="http://schemas.microsoft.com/office/2007/relationships/diagramDrawing" Target="../diagrams/drawing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7.pn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package" Target="../embeddings/Microsoft_Office_Word_Document1.docx"/><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94507" y="656456"/>
            <a:ext cx="7093918" cy="3276600"/>
          </a:xfrm>
        </p:spPr>
        <p:txBody>
          <a:bodyPr/>
          <a:lstStyle/>
          <a:p>
            <a:pPr algn="ctr"/>
            <a:r>
              <a:rPr lang="en-US" altLang="ja-JP" sz="3400" dirty="0">
                <a:solidFill>
                  <a:schemeClr val="tx1"/>
                </a:solidFill>
                <a:effectLst>
                  <a:outerShdw blurRad="38100" dist="38100" dir="2700000" algn="tl">
                    <a:srgbClr val="C0C0C0"/>
                  </a:outerShdw>
                </a:effectLst>
                <a:ea typeface="ＭＳ Ｐゴシック" charset="-128"/>
                <a:cs typeface="Times New Roman" pitchFamily="18" charset="0"/>
              </a:rPr>
              <a:t> </a:t>
            </a:r>
            <a:br>
              <a:rPr lang="en-US" altLang="ja-JP" sz="3400" dirty="0">
                <a:solidFill>
                  <a:schemeClr val="tx1"/>
                </a:solidFill>
                <a:effectLst>
                  <a:outerShdw blurRad="38100" dist="38100" dir="2700000" algn="tl">
                    <a:srgbClr val="C0C0C0"/>
                  </a:outerShdw>
                </a:effectLst>
                <a:ea typeface="ＭＳ Ｐゴシック" charset="-128"/>
                <a:cs typeface="Times New Roman" pitchFamily="18" charset="0"/>
              </a:rPr>
            </a:br>
            <a:r>
              <a:rPr lang="en-US" sz="3600" dirty="0">
                <a:effectLst>
                  <a:outerShdw blurRad="38100" dist="38100" dir="2700000" algn="tl">
                    <a:srgbClr val="000000">
                      <a:alpha val="43137"/>
                    </a:srgbClr>
                  </a:outerShdw>
                </a:effectLst>
              </a:rPr>
              <a:t>Development of methods for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trace </a:t>
            </a:r>
            <a:r>
              <a:rPr lang="en-US" sz="3600" dirty="0">
                <a:effectLst>
                  <a:outerShdw blurRad="38100" dist="38100" dir="2700000" algn="tl">
                    <a:srgbClr val="000000">
                      <a:alpha val="43137"/>
                    </a:srgbClr>
                  </a:outerShdw>
                </a:effectLst>
              </a:rPr>
              <a:t>element determination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in </a:t>
            </a:r>
            <a:r>
              <a:rPr lang="en-US" sz="3600" dirty="0">
                <a:effectLst>
                  <a:outerShdw blurRad="38100" dist="38100" dir="2700000" algn="tl">
                    <a:srgbClr val="000000">
                      <a:alpha val="43137"/>
                    </a:srgbClr>
                  </a:outerShdw>
                </a:effectLst>
              </a:rPr>
              <a:t>accordance with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solidFill>
                  <a:srgbClr val="008000"/>
                </a:solidFill>
                <a:effectLst>
                  <a:outerShdw blurRad="38100" dist="38100" dir="2700000" algn="tl">
                    <a:srgbClr val="000000">
                      <a:alpha val="43137"/>
                    </a:srgbClr>
                  </a:outerShdw>
                </a:effectLst>
              </a:rPr>
              <a:t>GREEN</a:t>
            </a:r>
            <a:r>
              <a:rPr lang="en-US" sz="3600" dirty="0" smtClean="0">
                <a:effectLst>
                  <a:outerShdw blurRad="38100" dist="38100" dir="2700000" algn="tl">
                    <a:srgbClr val="000000">
                      <a:alpha val="43137"/>
                    </a:srgbClr>
                  </a:outerShdw>
                </a:effectLst>
              </a:rPr>
              <a:t> chemistry </a:t>
            </a:r>
            <a:r>
              <a:rPr lang="en-US" sz="3600" dirty="0">
                <a:effectLst>
                  <a:outerShdw blurRad="38100" dist="38100" dir="2700000" algn="tl">
                    <a:srgbClr val="000000">
                      <a:alpha val="43137"/>
                    </a:srgbClr>
                  </a:outerShdw>
                </a:effectLst>
              </a:rPr>
              <a:t>principles</a:t>
            </a:r>
            <a:r>
              <a:rPr lang="en-US" sz="4000" dirty="0"/>
              <a:t/>
            </a:r>
            <a:br>
              <a:rPr lang="en-US" sz="4000" dirty="0"/>
            </a:br>
            <a:endParaRPr lang="en-GB" dirty="0">
              <a:ea typeface="ＭＳ Ｐゴシック" charset="-128"/>
              <a:cs typeface="Times New Roman" pitchFamily="18" charset="0"/>
            </a:endParaRPr>
          </a:p>
        </p:txBody>
      </p:sp>
      <p:graphicFrame>
        <p:nvGraphicFramePr>
          <p:cNvPr id="2052" name="Object 4"/>
          <p:cNvGraphicFramePr>
            <a:graphicFrameLocks noChangeAspect="1"/>
          </p:cNvGraphicFramePr>
          <p:nvPr/>
        </p:nvGraphicFramePr>
        <p:xfrm>
          <a:off x="251520" y="4077072"/>
          <a:ext cx="1042987" cy="1066800"/>
        </p:xfrm>
        <a:graphic>
          <a:graphicData uri="http://schemas.openxmlformats.org/presentationml/2006/ole">
            <p:oleObj spid="_x0000_s2052" name="Document" r:id="rId4" imgW="1181880" imgH="1209600" progId="Word.Document.8">
              <p:embed/>
            </p:oleObj>
          </a:graphicData>
        </a:graphic>
      </p:graphicFrame>
      <p:sp>
        <p:nvSpPr>
          <p:cNvPr id="2055" name="Rectangle 7"/>
          <p:cNvSpPr>
            <a:spLocks noChangeArrowheads="1"/>
          </p:cNvSpPr>
          <p:nvPr/>
        </p:nvSpPr>
        <p:spPr bwMode="auto">
          <a:xfrm>
            <a:off x="1547665" y="4149080"/>
            <a:ext cx="7596336" cy="1960562"/>
          </a:xfrm>
          <a:prstGeom prst="rect">
            <a:avLst/>
          </a:prstGeom>
          <a:noFill/>
          <a:ln w="9525">
            <a:noFill/>
            <a:miter lim="800000"/>
            <a:headEnd/>
            <a:tailEnd/>
          </a:ln>
          <a:effectLst/>
        </p:spPr>
        <p:txBody>
          <a:bodyPr lIns="90899" tIns="45461" rIns="90899" bIns="45461" anchor="ctr"/>
          <a:lstStyle/>
          <a:p>
            <a:pPr defTabSz="1082675" eaLnBrk="1" hangingPunct="1">
              <a:spcBef>
                <a:spcPct val="20000"/>
              </a:spcBef>
            </a:pPr>
            <a:r>
              <a:rPr lang="en-US" sz="2000" dirty="0">
                <a:latin typeface="Arial Narrow" pitchFamily="34" charset="0"/>
              </a:rPr>
              <a:t>V. Kmetov, V. Stefanova, K. </a:t>
            </a:r>
            <a:r>
              <a:rPr lang="en-US" sz="2000" dirty="0" err="1">
                <a:latin typeface="Arial Narrow" pitchFamily="34" charset="0"/>
              </a:rPr>
              <a:t>Simitchiev</a:t>
            </a:r>
            <a:r>
              <a:rPr lang="en-US" sz="2000" dirty="0" smtClean="0">
                <a:latin typeface="Arial Narrow" pitchFamily="34" charset="0"/>
              </a:rPr>
              <a:t>, </a:t>
            </a:r>
            <a:r>
              <a:rPr lang="en-US" sz="2000" dirty="0">
                <a:latin typeface="Arial Narrow" pitchFamily="34" charset="0"/>
              </a:rPr>
              <a:t>D. Georgieva </a:t>
            </a:r>
            <a:r>
              <a:rPr lang="en-US" sz="2000" dirty="0" smtClean="0">
                <a:latin typeface="Arial Narrow" pitchFamily="34" charset="0"/>
              </a:rPr>
              <a:t/>
            </a:r>
            <a:br>
              <a:rPr lang="en-US" sz="2000" dirty="0" smtClean="0">
                <a:latin typeface="Arial Narrow" pitchFamily="34" charset="0"/>
              </a:rPr>
            </a:br>
            <a:r>
              <a:rPr lang="en-US" sz="1800" dirty="0" smtClean="0">
                <a:solidFill>
                  <a:srgbClr val="5F5F5F"/>
                </a:solidFill>
                <a:latin typeface="Arial Narrow" pitchFamily="34" charset="0"/>
              </a:rPr>
              <a:t>Department </a:t>
            </a:r>
            <a:r>
              <a:rPr lang="en-US" sz="1800" dirty="0">
                <a:solidFill>
                  <a:srgbClr val="5F5F5F"/>
                </a:solidFill>
                <a:latin typeface="Arial Narrow" pitchFamily="34" charset="0"/>
              </a:rPr>
              <a:t>of Analytical </a:t>
            </a:r>
            <a:r>
              <a:rPr lang="en-US" sz="1800" dirty="0" smtClean="0">
                <a:solidFill>
                  <a:srgbClr val="5F5F5F"/>
                </a:solidFill>
                <a:latin typeface="Arial Narrow" pitchFamily="34" charset="0"/>
              </a:rPr>
              <a:t>Chemistry and Computer Chemistry, </a:t>
            </a:r>
            <a:r>
              <a:rPr lang="en-US" sz="1800" dirty="0">
                <a:solidFill>
                  <a:srgbClr val="5F5F5F"/>
                </a:solidFill>
                <a:latin typeface="Arial Narrow" pitchFamily="34" charset="0"/>
              </a:rPr>
              <a:t/>
            </a:r>
            <a:br>
              <a:rPr lang="en-US" sz="1800" dirty="0">
                <a:solidFill>
                  <a:srgbClr val="5F5F5F"/>
                </a:solidFill>
                <a:latin typeface="Arial Narrow" pitchFamily="34" charset="0"/>
              </a:rPr>
            </a:br>
            <a:r>
              <a:rPr lang="en-US" sz="1800" dirty="0">
                <a:solidFill>
                  <a:srgbClr val="5F5F5F"/>
                </a:solidFill>
                <a:latin typeface="Arial Narrow" pitchFamily="34" charset="0"/>
              </a:rPr>
              <a:t>University of Plovdiv</a:t>
            </a:r>
            <a:r>
              <a:rPr lang="en-US" sz="1800" dirty="0">
                <a:latin typeface="Arial Narrow" pitchFamily="34" charset="0"/>
              </a:rPr>
              <a:t>, </a:t>
            </a:r>
            <a:r>
              <a:rPr lang="en-US" sz="1800" dirty="0" smtClean="0">
                <a:solidFill>
                  <a:srgbClr val="5F5F5F"/>
                </a:solidFill>
                <a:latin typeface="Arial Narrow" pitchFamily="34" charset="0"/>
              </a:rPr>
              <a:t>Bulgaria</a:t>
            </a:r>
            <a:r>
              <a:rPr lang="en-US" sz="2000" dirty="0" smtClean="0">
                <a:solidFill>
                  <a:srgbClr val="5F5F5F"/>
                </a:solidFill>
                <a:latin typeface="Arial Narrow" pitchFamily="34" charset="0"/>
              </a:rPr>
              <a:t/>
            </a:r>
            <a:br>
              <a:rPr lang="en-US" sz="2000" dirty="0" smtClean="0">
                <a:solidFill>
                  <a:srgbClr val="5F5F5F"/>
                </a:solidFill>
                <a:latin typeface="Arial Narrow" pitchFamily="34" charset="0"/>
              </a:rPr>
            </a:br>
            <a:endParaRPr lang="en-US" sz="2000" dirty="0">
              <a:solidFill>
                <a:srgbClr val="5F5F5F"/>
              </a:solidFill>
              <a:latin typeface="Arial Narrow" pitchFamily="34" charset="0"/>
            </a:endParaRPr>
          </a:p>
          <a:p>
            <a:pPr defTabSz="1082675" eaLnBrk="1" hangingPunct="1">
              <a:spcBef>
                <a:spcPct val="20000"/>
              </a:spcBef>
            </a:pPr>
            <a:r>
              <a:rPr lang="en-US" sz="2000" dirty="0" err="1" smtClean="0">
                <a:latin typeface="Arial Narrow" pitchFamily="34" charset="0"/>
              </a:rPr>
              <a:t>N.Kovachev</a:t>
            </a:r>
            <a:r>
              <a:rPr lang="en-US" sz="2000" dirty="0" smtClean="0">
                <a:latin typeface="Arial Narrow" pitchFamily="34" charset="0"/>
              </a:rPr>
              <a:t>, A. Canals</a:t>
            </a:r>
            <a:r>
              <a:rPr lang="bg-BG" sz="2000" dirty="0" smtClean="0">
                <a:latin typeface="Arial Narrow" pitchFamily="34" charset="0"/>
              </a:rPr>
              <a:t> </a:t>
            </a:r>
            <a:r>
              <a:rPr lang="en-GB" sz="2000" dirty="0" smtClean="0">
                <a:latin typeface="Arial Narrow" pitchFamily="34" charset="0"/>
              </a:rPr>
              <a:t/>
            </a:r>
            <a:br>
              <a:rPr lang="en-GB" sz="2000" dirty="0" smtClean="0">
                <a:latin typeface="Arial Narrow" pitchFamily="34" charset="0"/>
              </a:rPr>
            </a:br>
            <a:r>
              <a:rPr lang="en-US" sz="1800" dirty="0" smtClean="0">
                <a:solidFill>
                  <a:srgbClr val="5F5F5F"/>
                </a:solidFill>
                <a:latin typeface="Arial Narrow" pitchFamily="34" charset="0"/>
              </a:rPr>
              <a:t>Department of Analytical Chemistry and Food Science, </a:t>
            </a:r>
            <a:br>
              <a:rPr lang="en-US" sz="1800" dirty="0" smtClean="0">
                <a:solidFill>
                  <a:srgbClr val="5F5F5F"/>
                </a:solidFill>
                <a:latin typeface="Arial Narrow" pitchFamily="34" charset="0"/>
              </a:rPr>
            </a:br>
            <a:r>
              <a:rPr lang="en-US" sz="1800" dirty="0" smtClean="0">
                <a:solidFill>
                  <a:srgbClr val="5F5F5F"/>
                </a:solidFill>
                <a:latin typeface="Arial Narrow" pitchFamily="34" charset="0"/>
              </a:rPr>
              <a:t>University of Alicante, Spain</a:t>
            </a:r>
            <a:endParaRPr lang="bg-BG" sz="1800" dirty="0">
              <a:solidFill>
                <a:srgbClr val="5F5F5F"/>
              </a:solidFill>
              <a:latin typeface="Arial Narrow" pitchFamily="34" charset="0"/>
            </a:endParaRPr>
          </a:p>
        </p:txBody>
      </p:sp>
      <p:pic>
        <p:nvPicPr>
          <p:cNvPr id="2057" name="Picture 9"/>
          <p:cNvPicPr>
            <a:picLocks noChangeAspect="1" noChangeArrowheads="1"/>
          </p:cNvPicPr>
          <p:nvPr/>
        </p:nvPicPr>
        <p:blipFill>
          <a:blip r:embed="rId5" cstate="print"/>
          <a:srcRect/>
          <a:stretch>
            <a:fillRect/>
          </a:stretch>
        </p:blipFill>
        <p:spPr bwMode="auto">
          <a:xfrm>
            <a:off x="322957" y="5445125"/>
            <a:ext cx="1008063" cy="9699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7" name="Picture 3"/>
          <p:cNvPicPr>
            <a:picLocks noChangeAspect="1" noChangeArrowheads="1"/>
          </p:cNvPicPr>
          <p:nvPr/>
        </p:nvPicPr>
        <p:blipFill>
          <a:blip r:embed="rId2" cstate="print"/>
          <a:srcRect/>
          <a:stretch>
            <a:fillRect/>
          </a:stretch>
        </p:blipFill>
        <p:spPr bwMode="auto">
          <a:xfrm>
            <a:off x="2339752" y="1124744"/>
            <a:ext cx="4824536" cy="4106992"/>
          </a:xfrm>
          <a:prstGeom prst="rect">
            <a:avLst/>
          </a:prstGeom>
          <a:noFill/>
          <a:ln w="9525">
            <a:noFill/>
            <a:miter lim="800000"/>
            <a:headEnd/>
            <a:tailEnd/>
          </a:ln>
        </p:spPr>
      </p:pic>
      <p:sp>
        <p:nvSpPr>
          <p:cNvPr id="2" name="Title 1"/>
          <p:cNvSpPr>
            <a:spLocks noGrp="1"/>
          </p:cNvSpPr>
          <p:nvPr>
            <p:ph type="title"/>
          </p:nvPr>
        </p:nvSpPr>
        <p:spPr/>
        <p:txBody>
          <a:bodyPr/>
          <a:lstStyle/>
          <a:p>
            <a:r>
              <a:rPr lang="en-US" sz="2200" dirty="0" smtClean="0"/>
              <a:t>Microwave- assisted Cloud Point Extraction</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graphicFrame>
        <p:nvGraphicFramePr>
          <p:cNvPr id="22" name="Diagram 21"/>
          <p:cNvGraphicFramePr/>
          <p:nvPr/>
        </p:nvGraphicFramePr>
        <p:xfrm>
          <a:off x="1763688" y="5103020"/>
          <a:ext cx="6772275" cy="1782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4"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5"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6"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7"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28"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9"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30"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31"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32"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Real-time</a:t>
            </a:r>
            <a:br>
              <a:rPr lang="en-US" sz="1200" b="1" dirty="0" smtClean="0"/>
            </a:br>
            <a:r>
              <a:rPr lang="en-US" sz="1200" b="1" dirty="0" smtClean="0"/>
              <a:t> analysis</a:t>
            </a:r>
            <a:endParaRPr lang="en-GB" sz="1200" b="1" dirty="0"/>
          </a:p>
        </p:txBody>
      </p:sp>
      <p:sp>
        <p:nvSpPr>
          <p:cNvPr id="33"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34"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p:cBhvr override="childStyle">
                                        <p:cTn id="6" dur="500" fill="hold"/>
                                        <p:tgtEl>
                                          <p:spTgt spid="26"/>
                                        </p:tgtEl>
                                        <p:attrNameLst>
                                          <p:attrName>style.color</p:attrName>
                                        </p:attrNameLst>
                                      </p:cBhvr>
                                      <p:by>
                                        <p:hsl h="0" s="-12549" l="-25098"/>
                                      </p:by>
                                    </p:animClr>
                                    <p:animClr clrSpc="hsl">
                                      <p:cBhvr>
                                        <p:cTn id="7" dur="500" fill="hold"/>
                                        <p:tgtEl>
                                          <p:spTgt spid="26"/>
                                        </p:tgtEl>
                                        <p:attrNameLst>
                                          <p:attrName>fillcolor</p:attrName>
                                        </p:attrNameLst>
                                      </p:cBhvr>
                                      <p:by>
                                        <p:hsl h="0" s="-12549" l="-25098"/>
                                      </p:by>
                                    </p:animClr>
                                    <p:animClr clrSpc="hsl">
                                      <p:cBhvr>
                                        <p:cTn id="8" dur="500" fill="hold"/>
                                        <p:tgtEl>
                                          <p:spTgt spid="26"/>
                                        </p:tgtEl>
                                        <p:attrNameLst>
                                          <p:attrName>stroke.color</p:attrName>
                                        </p:attrNameLst>
                                      </p:cBhvr>
                                      <p:by>
                                        <p:hsl h="0" s="-12549" l="-25098"/>
                                      </p:by>
                                    </p:animClr>
                                    <p:set>
                                      <p:cBhvr>
                                        <p:cTn id="9" dur="500" fill="hold"/>
                                        <p:tgtEl>
                                          <p:spTgt spid="26"/>
                                        </p:tgtEl>
                                        <p:attrNameLst>
                                          <p:attrName>fill.type</p:attrName>
                                        </p:attrNameLst>
                                      </p:cBhvr>
                                      <p:to>
                                        <p:strVal val="solid"/>
                                      </p:to>
                                    </p:set>
                                  </p:childTnLst>
                                </p:cTn>
                              </p:par>
                              <p:par>
                                <p:cTn id="10" presetID="9" presetClass="emph" presetSubtype="0" grpId="0" nodeType="withEffect">
                                  <p:stCondLst>
                                    <p:cond delay="0"/>
                                  </p:stCondLst>
                                  <p:childTnLst>
                                    <p:set>
                                      <p:cBhvr rctx="PPT">
                                        <p:cTn id="11" dur="indefinite"/>
                                        <p:tgtEl>
                                          <p:spTgt spid="28"/>
                                        </p:tgtEl>
                                        <p:attrNameLst>
                                          <p:attrName>style.opacity</p:attrName>
                                        </p:attrNameLst>
                                      </p:cBhvr>
                                      <p:to>
                                        <p:strVal val="0.25"/>
                                      </p:to>
                                    </p:set>
                                    <p:animEffect filter="image" prLst="opacity: 0.25">
                                      <p:cBhvr rctx="IE">
                                        <p:cTn id="12" dur="indefinite"/>
                                        <p:tgtEl>
                                          <p:spTgt spid="28"/>
                                        </p:tgtEl>
                                      </p:cBhvr>
                                    </p:animEffect>
                                  </p:childTnLst>
                                </p:cTn>
                              </p:par>
                              <p:par>
                                <p:cTn id="13" presetID="24" presetClass="emph" presetSubtype="0" fill="hold" grpId="0" nodeType="withEffect">
                                  <p:stCondLst>
                                    <p:cond delay="0"/>
                                  </p:stCondLst>
                                  <p:childTnLst>
                                    <p:animClr clrSpc="hsl">
                                      <p:cBhvr override="childStyle">
                                        <p:cTn id="14" dur="500" fill="hold"/>
                                        <p:tgtEl>
                                          <p:spTgt spid="24"/>
                                        </p:tgtEl>
                                        <p:attrNameLst>
                                          <p:attrName>style.color</p:attrName>
                                        </p:attrNameLst>
                                      </p:cBhvr>
                                      <p:by>
                                        <p:hsl h="0" s="-12549" l="-25098"/>
                                      </p:by>
                                    </p:animClr>
                                    <p:animClr clrSpc="hsl">
                                      <p:cBhvr>
                                        <p:cTn id="15" dur="500" fill="hold"/>
                                        <p:tgtEl>
                                          <p:spTgt spid="24"/>
                                        </p:tgtEl>
                                        <p:attrNameLst>
                                          <p:attrName>fillcolor</p:attrName>
                                        </p:attrNameLst>
                                      </p:cBhvr>
                                      <p:by>
                                        <p:hsl h="0" s="-12549" l="-25098"/>
                                      </p:by>
                                    </p:animClr>
                                    <p:animClr clrSpc="hsl">
                                      <p:cBhvr>
                                        <p:cTn id="16" dur="500" fill="hold"/>
                                        <p:tgtEl>
                                          <p:spTgt spid="24"/>
                                        </p:tgtEl>
                                        <p:attrNameLst>
                                          <p:attrName>stroke.color</p:attrName>
                                        </p:attrNameLst>
                                      </p:cBhvr>
                                      <p:by>
                                        <p:hsl h="0" s="-12549" l="-25098"/>
                                      </p:by>
                                    </p:animClr>
                                    <p:set>
                                      <p:cBhvr>
                                        <p:cTn id="17" dur="500" fill="hold"/>
                                        <p:tgtEl>
                                          <p:spTgt spid="24"/>
                                        </p:tgtEl>
                                        <p:attrNameLst>
                                          <p:attrName>fill.type</p:attrName>
                                        </p:attrNameLst>
                                      </p:cBhvr>
                                      <p:to>
                                        <p:strVal val="solid"/>
                                      </p:to>
                                    </p:set>
                                  </p:childTnLst>
                                </p:cTn>
                              </p:par>
                              <p:par>
                                <p:cTn id="18" presetID="24" presetClass="emph" presetSubtype="0" fill="hold" grpId="0" nodeType="withEffect">
                                  <p:stCondLst>
                                    <p:cond delay="0"/>
                                  </p:stCondLst>
                                  <p:childTnLst>
                                    <p:animClr clrSpc="hsl">
                                      <p:cBhvr override="childStyle">
                                        <p:cTn id="19" dur="500" fill="hold"/>
                                        <p:tgtEl>
                                          <p:spTgt spid="33"/>
                                        </p:tgtEl>
                                        <p:attrNameLst>
                                          <p:attrName>style.color</p:attrName>
                                        </p:attrNameLst>
                                      </p:cBhvr>
                                      <p:by>
                                        <p:hsl h="0" s="-12549" l="-25098"/>
                                      </p:by>
                                    </p:animClr>
                                    <p:animClr clrSpc="hsl">
                                      <p:cBhvr>
                                        <p:cTn id="20" dur="500" fill="hold"/>
                                        <p:tgtEl>
                                          <p:spTgt spid="33"/>
                                        </p:tgtEl>
                                        <p:attrNameLst>
                                          <p:attrName>fillcolor</p:attrName>
                                        </p:attrNameLst>
                                      </p:cBhvr>
                                      <p:by>
                                        <p:hsl h="0" s="-12549" l="-25098"/>
                                      </p:by>
                                    </p:animClr>
                                    <p:animClr clrSpc="hsl">
                                      <p:cBhvr>
                                        <p:cTn id="21" dur="500" fill="hold"/>
                                        <p:tgtEl>
                                          <p:spTgt spid="33"/>
                                        </p:tgtEl>
                                        <p:attrNameLst>
                                          <p:attrName>stroke.color</p:attrName>
                                        </p:attrNameLst>
                                      </p:cBhvr>
                                      <p:by>
                                        <p:hsl h="0" s="-12549" l="-25098"/>
                                      </p:by>
                                    </p:animClr>
                                    <p:set>
                                      <p:cBhvr>
                                        <p:cTn id="22" dur="500" fill="hold"/>
                                        <p:tgtEl>
                                          <p:spTgt spid="33"/>
                                        </p:tgtEl>
                                        <p:attrNameLst>
                                          <p:attrName>fill.type</p:attrName>
                                        </p:attrNameLst>
                                      </p:cBhvr>
                                      <p:to>
                                        <p:strVal val="solid"/>
                                      </p:to>
                                    </p:set>
                                  </p:childTnLst>
                                </p:cTn>
                              </p:par>
                              <p:par>
                                <p:cTn id="23" presetID="9" presetClass="emph" presetSubtype="0" grpId="0" nodeType="withEffect">
                                  <p:stCondLst>
                                    <p:cond delay="0"/>
                                  </p:stCondLst>
                                  <p:childTnLst>
                                    <p:set>
                                      <p:cBhvr rctx="PPT">
                                        <p:cTn id="24" dur="indefinite"/>
                                        <p:tgtEl>
                                          <p:spTgt spid="27"/>
                                        </p:tgtEl>
                                        <p:attrNameLst>
                                          <p:attrName>style.opacity</p:attrName>
                                        </p:attrNameLst>
                                      </p:cBhvr>
                                      <p:to>
                                        <p:strVal val="0.25"/>
                                      </p:to>
                                    </p:set>
                                    <p:animEffect filter="image" prLst="opacity: 0.25">
                                      <p:cBhvr rctx="IE">
                                        <p:cTn id="25" dur="indefinite"/>
                                        <p:tgtEl>
                                          <p:spTgt spid="27"/>
                                        </p:tgtEl>
                                      </p:cBhvr>
                                    </p:animEffect>
                                  </p:childTnLst>
                                </p:cTn>
                              </p:par>
                              <p:par>
                                <p:cTn id="26" presetID="9" presetClass="emph" presetSubtype="0" grpId="0" nodeType="withEffect">
                                  <p:stCondLst>
                                    <p:cond delay="0"/>
                                  </p:stCondLst>
                                  <p:childTnLst>
                                    <p:set>
                                      <p:cBhvr rctx="PPT">
                                        <p:cTn id="27" dur="indefinite"/>
                                        <p:tgtEl>
                                          <p:spTgt spid="29"/>
                                        </p:tgtEl>
                                        <p:attrNameLst>
                                          <p:attrName>style.opacity</p:attrName>
                                        </p:attrNameLst>
                                      </p:cBhvr>
                                      <p:to>
                                        <p:strVal val="0.25"/>
                                      </p:to>
                                    </p:set>
                                    <p:animEffect filter="image" prLst="opacity: 0.25">
                                      <p:cBhvr rctx="IE">
                                        <p:cTn id="28" dur="indefinite"/>
                                        <p:tgtEl>
                                          <p:spTgt spid="29"/>
                                        </p:tgtEl>
                                      </p:cBhvr>
                                    </p:animEffect>
                                  </p:childTnLst>
                                </p:cTn>
                              </p:par>
                              <p:par>
                                <p:cTn id="29" presetID="9" presetClass="emph" presetSubtype="0" grpId="0" nodeType="withEffect">
                                  <p:stCondLst>
                                    <p:cond delay="0"/>
                                  </p:stCondLst>
                                  <p:childTnLst>
                                    <p:set>
                                      <p:cBhvr rctx="PPT">
                                        <p:cTn id="30" dur="indefinite"/>
                                        <p:tgtEl>
                                          <p:spTgt spid="30"/>
                                        </p:tgtEl>
                                        <p:attrNameLst>
                                          <p:attrName>style.opacity</p:attrName>
                                        </p:attrNameLst>
                                      </p:cBhvr>
                                      <p:to>
                                        <p:strVal val="0.25"/>
                                      </p:to>
                                    </p:set>
                                    <p:animEffect filter="image" prLst="opacity: 0.25">
                                      <p:cBhvr rctx="IE">
                                        <p:cTn id="31" dur="indefinite"/>
                                        <p:tgtEl>
                                          <p:spTgt spid="30"/>
                                        </p:tgtEl>
                                      </p:cBhvr>
                                    </p:animEffect>
                                  </p:childTnLst>
                                </p:cTn>
                              </p:par>
                              <p:par>
                                <p:cTn id="32" presetID="9" presetClass="emph" presetSubtype="0" grpId="0" nodeType="withEffect">
                                  <p:stCondLst>
                                    <p:cond delay="0"/>
                                  </p:stCondLst>
                                  <p:childTnLst>
                                    <p:set>
                                      <p:cBhvr rctx="PPT">
                                        <p:cTn id="33" dur="indefinite"/>
                                        <p:tgtEl>
                                          <p:spTgt spid="31"/>
                                        </p:tgtEl>
                                        <p:attrNameLst>
                                          <p:attrName>style.opacity</p:attrName>
                                        </p:attrNameLst>
                                      </p:cBhvr>
                                      <p:to>
                                        <p:strVal val="0.25"/>
                                      </p:to>
                                    </p:set>
                                    <p:animEffect filter="image" prLst="opacity: 0.25">
                                      <p:cBhvr rctx="IE">
                                        <p:cTn id="34" dur="indefinite"/>
                                        <p:tgtEl>
                                          <p:spTgt spid="31"/>
                                        </p:tgtEl>
                                      </p:cBhvr>
                                    </p:animEffect>
                                  </p:childTnLst>
                                </p:cTn>
                              </p:par>
                              <p:par>
                                <p:cTn id="35" presetID="9" presetClass="emph" presetSubtype="0" grpId="0" nodeType="withEffect">
                                  <p:stCondLst>
                                    <p:cond delay="0"/>
                                  </p:stCondLst>
                                  <p:childTnLst>
                                    <p:set>
                                      <p:cBhvr rctx="PPT">
                                        <p:cTn id="36" dur="indefinite"/>
                                        <p:tgtEl>
                                          <p:spTgt spid="32"/>
                                        </p:tgtEl>
                                        <p:attrNameLst>
                                          <p:attrName>style.opacity</p:attrName>
                                        </p:attrNameLst>
                                      </p:cBhvr>
                                      <p:to>
                                        <p:strVal val="0.25"/>
                                      </p:to>
                                    </p:set>
                                    <p:animEffect filter="image" prLst="opacity: 0.25">
                                      <p:cBhvr rctx="IE">
                                        <p:cTn id="37" dur="indefinite"/>
                                        <p:tgtEl>
                                          <p:spTgt spid="32"/>
                                        </p:tgtEl>
                                      </p:cBhvr>
                                    </p:animEffect>
                                  </p:childTnLst>
                                </p:cTn>
                              </p:par>
                              <p:par>
                                <p:cTn id="38" presetID="9" presetClass="emph" presetSubtype="0" grpId="0" nodeType="withEffect">
                                  <p:stCondLst>
                                    <p:cond delay="0"/>
                                  </p:stCondLst>
                                  <p:childTnLst>
                                    <p:set>
                                      <p:cBhvr rctx="PPT">
                                        <p:cTn id="39" dur="indefinite"/>
                                        <p:tgtEl>
                                          <p:spTgt spid="34"/>
                                        </p:tgtEl>
                                        <p:attrNameLst>
                                          <p:attrName>style.opacity</p:attrName>
                                        </p:attrNameLst>
                                      </p:cBhvr>
                                      <p:to>
                                        <p:strVal val="0.25"/>
                                      </p:to>
                                    </p:set>
                                    <p:animEffect filter="image" prLst="opacity: 0.25">
                                      <p:cBhvr rctx="IE">
                                        <p:cTn id="40" dur="indefinite"/>
                                        <p:tgtEl>
                                          <p:spTgt spid="34"/>
                                        </p:tgtEl>
                                      </p:cBhvr>
                                    </p:animEffect>
                                  </p:childTnLst>
                                </p:cTn>
                              </p:par>
                              <p:par>
                                <p:cTn id="41" presetID="9" presetClass="emph" presetSubtype="0" grpId="0" nodeType="withEffect">
                                  <p:stCondLst>
                                    <p:cond delay="0"/>
                                  </p:stCondLst>
                                  <p:childTnLst>
                                    <p:set>
                                      <p:cBhvr rctx="PPT">
                                        <p:cTn id="42" dur="indefinite"/>
                                        <p:tgtEl>
                                          <p:spTgt spid="25"/>
                                        </p:tgtEl>
                                        <p:attrNameLst>
                                          <p:attrName>style.opacity</p:attrName>
                                        </p:attrNameLst>
                                      </p:cBhvr>
                                      <p:to>
                                        <p:strVal val="0.25"/>
                                      </p:to>
                                    </p:set>
                                    <p:animEffect filter="image" prLst="opacity: 0.25">
                                      <p:cBhvr rctx="IE">
                                        <p:cTn id="43" dur="indefinite"/>
                                        <p:tgtEl>
                                          <p:spTgt spid="25"/>
                                        </p:tgtEl>
                                      </p:cBhvr>
                                    </p:animEffect>
                                  </p:childTnLst>
                                </p:cTn>
                              </p:par>
                              <p:par>
                                <p:cTn id="44" presetID="9" presetClass="emph" presetSubtype="0" grpId="0" nodeType="withEffect">
                                  <p:stCondLst>
                                    <p:cond delay="0"/>
                                  </p:stCondLst>
                                  <p:childTnLst>
                                    <p:set>
                                      <p:cBhvr rctx="PPT">
                                        <p:cTn id="45" dur="indefinite"/>
                                        <p:tgtEl>
                                          <p:spTgt spid="23"/>
                                        </p:tgtEl>
                                        <p:attrNameLst>
                                          <p:attrName>style.opacity</p:attrName>
                                        </p:attrNameLst>
                                      </p:cBhvr>
                                      <p:to>
                                        <p:strVal val="0.25"/>
                                      </p:to>
                                    </p:set>
                                    <p:animEffect filter="image" prLst="opacity: 0.25">
                                      <p:cBhvr rctx="IE">
                                        <p:cTn id="46" dur="indefinite"/>
                                        <p:tgtEl>
                                          <p:spTgt spid="23"/>
                                        </p:tgtEl>
                                      </p:cBhvr>
                                    </p:animEffect>
                                  </p:childTnLst>
                                </p:cTn>
                              </p:par>
                              <p:par>
                                <p:cTn id="47" presetID="9" presetClass="emph" presetSubtype="0" grpId="0" nodeType="withEffect">
                                  <p:stCondLst>
                                    <p:cond delay="0"/>
                                  </p:stCondLst>
                                  <p:childTnLst>
                                    <p:set>
                                      <p:cBhvr rctx="PPT">
                                        <p:cTn id="48" dur="indefinite"/>
                                        <p:tgtEl>
                                          <p:spTgt spid="7"/>
                                        </p:tgtEl>
                                        <p:attrNameLst>
                                          <p:attrName>style.opacity</p:attrName>
                                        </p:attrNameLst>
                                      </p:cBhvr>
                                      <p:to>
                                        <p:strVal val="0.25"/>
                                      </p:to>
                                    </p:set>
                                    <p:animEffect filter="image" prLst="opacity: 0.25">
                                      <p:cBhvr rctx="IE">
                                        <p:cTn id="49" dur="indefinite"/>
                                        <p:tgtEl>
                                          <p:spTgt spid="7"/>
                                        </p:tgtEl>
                                      </p:cBhvr>
                                    </p:animEffect>
                                  </p:childTnLst>
                                </p:cTn>
                              </p:par>
                              <p:par>
                                <p:cTn id="50" presetID="24" presetClass="emph" presetSubtype="0" fill="hold" grpId="0" nodeType="withEffect">
                                  <p:stCondLst>
                                    <p:cond delay="0"/>
                                  </p:stCondLst>
                                  <p:childTnLst>
                                    <p:animClr clrSpc="hsl">
                                      <p:cBhvr override="childStyle">
                                        <p:cTn id="51" dur="500" fill="hold"/>
                                        <p:tgtEl>
                                          <p:spTgt spid="3"/>
                                        </p:tgtEl>
                                        <p:attrNameLst>
                                          <p:attrName>style.color</p:attrName>
                                        </p:attrNameLst>
                                      </p:cBhvr>
                                      <p:by>
                                        <p:hsl h="0" s="-12549" l="-25098"/>
                                      </p:by>
                                    </p:animClr>
                                    <p:animClr clrSpc="hsl">
                                      <p:cBhvr>
                                        <p:cTn id="52" dur="500" fill="hold"/>
                                        <p:tgtEl>
                                          <p:spTgt spid="3"/>
                                        </p:tgtEl>
                                        <p:attrNameLst>
                                          <p:attrName>fillcolor</p:attrName>
                                        </p:attrNameLst>
                                      </p:cBhvr>
                                      <p:by>
                                        <p:hsl h="0" s="-12549" l="-25098"/>
                                      </p:by>
                                    </p:animClr>
                                    <p:animClr clrSpc="hsl">
                                      <p:cBhvr>
                                        <p:cTn id="53" dur="500" fill="hold"/>
                                        <p:tgtEl>
                                          <p:spTgt spid="3"/>
                                        </p:tgtEl>
                                        <p:attrNameLst>
                                          <p:attrName>stroke.color</p:attrName>
                                        </p:attrNameLst>
                                      </p:cBhvr>
                                      <p:by>
                                        <p:hsl h="0" s="-12549" l="-25098"/>
                                      </p:by>
                                    </p:animClr>
                                    <p:set>
                                      <p:cBhvr>
                                        <p:cTn id="54" dur="500" fill="hold"/>
                                        <p:tgtEl>
                                          <p:spTgt spid="3"/>
                                        </p:tgtEl>
                                        <p:attrNameLst>
                                          <p:attrName>fill.type</p:attrName>
                                        </p:attrNameLst>
                                      </p:cBhvr>
                                      <p:to>
                                        <p:strVal val="solid"/>
                                      </p:to>
                                    </p:set>
                                  </p:childTnLst>
                                </p:cTn>
                              </p:par>
                              <p:par>
                                <p:cTn id="55" presetID="9" presetClass="emph" presetSubtype="0" grpId="0" nodeType="withEffect">
                                  <p:stCondLst>
                                    <p:cond delay="0"/>
                                  </p:stCondLst>
                                  <p:childTnLst>
                                    <p:set>
                                      <p:cBhvr rctx="PPT">
                                        <p:cTn id="56" dur="indefinite"/>
                                        <p:tgtEl>
                                          <p:spTgt spid="6"/>
                                        </p:tgtEl>
                                        <p:attrNameLst>
                                          <p:attrName>style.opacity</p:attrName>
                                        </p:attrNameLst>
                                      </p:cBhvr>
                                      <p:to>
                                        <p:strVal val="0.5"/>
                                      </p:to>
                                    </p:set>
                                    <p:animEffect filter="image" prLst="opacity: 0.5">
                                      <p:cBhvr rctx="IE">
                                        <p:cTn id="57" dur="indefinite"/>
                                        <p:tgtEl>
                                          <p:spTgt spid="6"/>
                                        </p:tgtEl>
                                      </p:cBhvr>
                                    </p:animEffect>
                                  </p:childTnLst>
                                </p:cTn>
                              </p:par>
                              <p:par>
                                <p:cTn id="58" presetID="9" presetClass="emph" presetSubtype="0" grpId="1" nodeType="withEffect">
                                  <p:stCondLst>
                                    <p:cond delay="0"/>
                                  </p:stCondLst>
                                  <p:childTnLst>
                                    <p:set>
                                      <p:cBhvr rctx="PPT">
                                        <p:cTn id="59" dur="indefinite"/>
                                        <p:tgtEl>
                                          <p:spTgt spid="7"/>
                                        </p:tgtEl>
                                        <p:attrNameLst>
                                          <p:attrName>style.opacity</p:attrName>
                                        </p:attrNameLst>
                                      </p:cBhvr>
                                      <p:to>
                                        <p:strVal val="0.5"/>
                                      </p:to>
                                    </p:set>
                                    <p:animEffect filter="image" prLst="opacity: 0.5">
                                      <p:cBhvr rctx="IE">
                                        <p:cTn id="60" dur="indefinite"/>
                                        <p:tgtEl>
                                          <p:spTgt spid="7"/>
                                        </p:tgtEl>
                                      </p:cBhvr>
                                    </p:animEffect>
                                  </p:childTnLst>
                                </p:cTn>
                              </p:par>
                              <p:par>
                                <p:cTn id="61" presetID="9" presetClass="emph" presetSubtype="0" grpId="1" nodeType="withEffect">
                                  <p:stCondLst>
                                    <p:cond delay="0"/>
                                  </p:stCondLst>
                                  <p:childTnLst>
                                    <p:set>
                                      <p:cBhvr rctx="PPT">
                                        <p:cTn id="62" dur="indefinite"/>
                                        <p:tgtEl>
                                          <p:spTgt spid="4"/>
                                        </p:tgtEl>
                                        <p:attrNameLst>
                                          <p:attrName>style.opacity</p:attrName>
                                        </p:attrNameLst>
                                      </p:cBhvr>
                                      <p:to>
                                        <p:strVal val="0.5"/>
                                      </p:to>
                                    </p:set>
                                    <p:animEffect filter="image" prLst="opacity: 0.5">
                                      <p:cBhvr rctx="IE">
                                        <p:cTn id="63" dur="indefinite"/>
                                        <p:tgtEl>
                                          <p:spTgt spid="4"/>
                                        </p:tgtEl>
                                      </p:cBhvr>
                                    </p:animEffect>
                                  </p:childTnLst>
                                </p:cTn>
                              </p:par>
                              <p:par>
                                <p:cTn id="64" presetID="24" presetClass="emph" presetSubtype="0" fill="hold" grpId="0" nodeType="withEffect">
                                  <p:stCondLst>
                                    <p:cond delay="0"/>
                                  </p:stCondLst>
                                  <p:childTnLst>
                                    <p:animClr clrSpc="hsl">
                                      <p:cBhvr override="childStyle">
                                        <p:cTn id="65" dur="500" fill="hold"/>
                                        <p:tgtEl>
                                          <p:spTgt spid="5"/>
                                        </p:tgtEl>
                                        <p:attrNameLst>
                                          <p:attrName>style.color</p:attrName>
                                        </p:attrNameLst>
                                      </p:cBhvr>
                                      <p:by>
                                        <p:hsl h="0" s="-12549" l="-25098"/>
                                      </p:by>
                                    </p:animClr>
                                    <p:animClr clrSpc="hsl">
                                      <p:cBhvr>
                                        <p:cTn id="66" dur="500" fill="hold"/>
                                        <p:tgtEl>
                                          <p:spTgt spid="5"/>
                                        </p:tgtEl>
                                        <p:attrNameLst>
                                          <p:attrName>fillcolor</p:attrName>
                                        </p:attrNameLst>
                                      </p:cBhvr>
                                      <p:by>
                                        <p:hsl h="0" s="-12549" l="-25098"/>
                                      </p:by>
                                    </p:animClr>
                                    <p:animClr clrSpc="hsl">
                                      <p:cBhvr>
                                        <p:cTn id="67" dur="500" fill="hold"/>
                                        <p:tgtEl>
                                          <p:spTgt spid="5"/>
                                        </p:tgtEl>
                                        <p:attrNameLst>
                                          <p:attrName>stroke.color</p:attrName>
                                        </p:attrNameLst>
                                      </p:cBhvr>
                                      <p:by>
                                        <p:hsl h="0" s="-12549" l="-25098"/>
                                      </p:by>
                                    </p:animClr>
                                    <p:set>
                                      <p:cBhvr>
                                        <p:cTn id="68" dur="500" fill="hold"/>
                                        <p:tgtEl>
                                          <p:spTgt spid="5"/>
                                        </p:tgtEl>
                                        <p:attrNameLst>
                                          <p:attrName>fill.type</p:attrName>
                                        </p:attrNameLst>
                                      </p:cBhvr>
                                      <p:to>
                                        <p:strVal val="solid"/>
                                      </p:to>
                                    </p:set>
                                  </p:childTnLst>
                                </p:cTn>
                              </p:par>
                              <p:par>
                                <p:cTn id="69" presetID="9" presetClass="emph" presetSubtype="0" grpId="0" nodeType="withEffect">
                                  <p:stCondLst>
                                    <p:cond delay="0"/>
                                  </p:stCondLst>
                                  <p:childTnLst>
                                    <p:set>
                                      <p:cBhvr rctx="PPT">
                                        <p:cTn id="70" dur="indefinite"/>
                                        <p:tgtEl>
                                          <p:spTgt spid="4"/>
                                        </p:tgtEl>
                                        <p:attrNameLst>
                                          <p:attrName>style.opacity</p:attrName>
                                        </p:attrNameLst>
                                      </p:cBhvr>
                                      <p:to>
                                        <p:strVal val="0.25"/>
                                      </p:to>
                                    </p:set>
                                    <p:animEffect filter="image" prLst="opacity: 0.25">
                                      <p:cBhvr rctx="IE">
                                        <p:cTn id="71" dur="indefinite"/>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checkerboard(across)">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7" grpId="0" animBg="1"/>
      <p:bldP spid="7" grpId="1" animBg="1"/>
      <p:bldGraphic spid="22" grpId="0">
        <p:bldAsOne/>
      </p:bldGraphic>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Microwave- assisted Cloud Point Extraction </a:t>
            </a:r>
            <a:br>
              <a:rPr lang="en-US" sz="2200" dirty="0" smtClean="0"/>
            </a:br>
            <a:r>
              <a:rPr lang="en-US" dirty="0" smtClean="0"/>
              <a:t>and Air Segmented Discreet Introduction FAAS </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sp>
        <p:nvSpPr>
          <p:cNvPr id="217"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18"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19"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20"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21"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222"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23"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224"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225"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226"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Real-time</a:t>
            </a:r>
            <a:br>
              <a:rPr lang="en-US" sz="1200" b="1" dirty="0" smtClean="0"/>
            </a:br>
            <a:r>
              <a:rPr lang="en-US" sz="1200" b="1" dirty="0" smtClean="0"/>
              <a:t> analysis</a:t>
            </a:r>
            <a:endParaRPr lang="en-GB" sz="1200" b="1" dirty="0"/>
          </a:p>
        </p:txBody>
      </p:sp>
      <p:sp>
        <p:nvSpPr>
          <p:cNvPr id="227"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228"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graphicFrame>
        <p:nvGraphicFramePr>
          <p:cNvPr id="258" name="Diagram 257"/>
          <p:cNvGraphicFramePr/>
          <p:nvPr/>
        </p:nvGraphicFramePr>
        <p:xfrm>
          <a:off x="1547664" y="1807136"/>
          <a:ext cx="15121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8" name="Table 27"/>
          <p:cNvGraphicFramePr>
            <a:graphicFrameLocks noGrp="1"/>
          </p:cNvGraphicFramePr>
          <p:nvPr/>
        </p:nvGraphicFramePr>
        <p:xfrm>
          <a:off x="3347865" y="1484784"/>
          <a:ext cx="5616624" cy="680241"/>
        </p:xfrm>
        <a:graphic>
          <a:graphicData uri="http://schemas.openxmlformats.org/drawingml/2006/table">
            <a:tbl>
              <a:tblPr/>
              <a:tblGrid>
                <a:gridCol w="5616624"/>
              </a:tblGrid>
              <a:tr h="179011">
                <a:tc>
                  <a:txBody>
                    <a:bodyPr/>
                    <a:lstStyle/>
                    <a:p>
                      <a:pPr algn="ctr" hangingPunct="0">
                        <a:spcAft>
                          <a:spcPts val="0"/>
                        </a:spcAft>
                      </a:pPr>
                      <a:endParaRPr lang="en-US" sz="1050" dirty="0">
                        <a:latin typeface="Hebar"/>
                        <a:ea typeface="Times New Roman"/>
                        <a:cs typeface="Times New Roman"/>
                      </a:endParaRPr>
                    </a:p>
                  </a:txBody>
                  <a:tcPr marL="0" marR="0" marT="0" marB="0">
                    <a:lnL>
                      <a:noFill/>
                    </a:lnL>
                    <a:lnR>
                      <a:noFill/>
                    </a:lnR>
                    <a:lnT>
                      <a:noFill/>
                    </a:lnT>
                    <a:lnB>
                      <a:noFill/>
                    </a:lnB>
                  </a:tcPr>
                </a:tc>
              </a:tr>
              <a:tr h="179011">
                <a:tc>
                  <a:txBody>
                    <a:bodyPr/>
                    <a:lstStyle/>
                    <a:p>
                      <a:pPr indent="274320" algn="just" hangingPunct="0">
                        <a:spcAft>
                          <a:spcPts val="0"/>
                        </a:spcAft>
                      </a:pPr>
                      <a:endParaRPr lang="en-US" sz="1050">
                        <a:latin typeface="Hebar"/>
                        <a:ea typeface="Times New Roman"/>
                        <a:cs typeface="Times New Roman"/>
                      </a:endParaRPr>
                    </a:p>
                  </a:txBody>
                  <a:tcPr marL="0" marR="0" marT="0" marB="0">
                    <a:lnL>
                      <a:noFill/>
                    </a:lnL>
                    <a:lnR>
                      <a:noFill/>
                    </a:lnR>
                    <a:lnT>
                      <a:noFill/>
                    </a:lnT>
                    <a:lnB>
                      <a:noFill/>
                    </a:lnB>
                  </a:tcPr>
                </a:tc>
              </a:tr>
              <a:tr h="322219">
                <a:tc>
                  <a:txBody>
                    <a:bodyPr/>
                    <a:lstStyle/>
                    <a:p>
                      <a:pPr algn="ctr" hangingPunct="0">
                        <a:spcAft>
                          <a:spcPts val="0"/>
                        </a:spcAft>
                      </a:pPr>
                      <a:r>
                        <a:rPr lang="en-US" sz="1000" b="1" dirty="0">
                          <a:latin typeface="Times New Roman"/>
                          <a:ea typeface="Times New Roman"/>
                          <a:cs typeface="Times New Roman"/>
                        </a:rPr>
                        <a:t>Figure 1.</a:t>
                      </a:r>
                      <a:r>
                        <a:rPr lang="en-US" sz="1000" dirty="0">
                          <a:latin typeface="Times New Roman"/>
                          <a:ea typeface="Times New Roman"/>
                          <a:cs typeface="Times New Roman"/>
                        </a:rPr>
                        <a:t> Effect of water phase pH on the </a:t>
                      </a:r>
                      <a:r>
                        <a:rPr lang="en-US" sz="1000" dirty="0" err="1">
                          <a:latin typeface="Times New Roman"/>
                          <a:ea typeface="Times New Roman"/>
                          <a:cs typeface="Times New Roman"/>
                        </a:rPr>
                        <a:t>analyte</a:t>
                      </a:r>
                      <a:r>
                        <a:rPr lang="en-US" sz="1000" dirty="0">
                          <a:latin typeface="Times New Roman"/>
                          <a:ea typeface="Times New Roman"/>
                          <a:cs typeface="Times New Roman"/>
                        </a:rPr>
                        <a:t> recovery. Conditions: 2% TX-100; 500:1 molar APDC excess; hot plate incubation for 45 min at 80 </a:t>
                      </a:r>
                      <a:r>
                        <a:rPr lang="en-US" sz="1000" baseline="30000" dirty="0">
                          <a:latin typeface="Times New Roman"/>
                          <a:ea typeface="Times New Roman"/>
                          <a:cs typeface="Times New Roman"/>
                        </a:rPr>
                        <a:t>0</a:t>
                      </a:r>
                      <a:r>
                        <a:rPr lang="en-US" sz="1000" dirty="0">
                          <a:latin typeface="Times New Roman"/>
                          <a:ea typeface="Times New Roman"/>
                          <a:cs typeface="Times New Roman"/>
                        </a:rPr>
                        <a:t>C.</a:t>
                      </a:r>
                      <a:endParaRPr lang="en-US" sz="1050" dirty="0">
                        <a:latin typeface="Hebar"/>
                        <a:ea typeface="Times New Roman"/>
                        <a:cs typeface="Times New Roman"/>
                      </a:endParaRPr>
                    </a:p>
                  </a:txBody>
                  <a:tcPr marL="0" marR="0" marT="0" marB="0">
                    <a:lnL>
                      <a:noFill/>
                    </a:lnL>
                    <a:lnR>
                      <a:noFill/>
                    </a:lnR>
                    <a:lnT>
                      <a:noFill/>
                    </a:lnT>
                    <a:lnB>
                      <a:noFill/>
                    </a:lnB>
                  </a:tcPr>
                </a:tc>
              </a:tr>
            </a:tbl>
          </a:graphicData>
        </a:graphic>
      </p:graphicFrame>
      <p:pic>
        <p:nvPicPr>
          <p:cNvPr id="29" name="Picture 1" descr="fig1"/>
          <p:cNvPicPr>
            <a:picLocks noChangeAspect="1" noChangeArrowheads="1"/>
          </p:cNvPicPr>
          <p:nvPr/>
        </p:nvPicPr>
        <p:blipFill>
          <a:blip r:embed="rId7" cstate="print"/>
          <a:srcRect/>
          <a:stretch>
            <a:fillRect/>
          </a:stretch>
        </p:blipFill>
        <p:spPr bwMode="auto">
          <a:xfrm>
            <a:off x="3419797" y="2276872"/>
            <a:ext cx="5400675" cy="29523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p:cBhvr override="childStyle">
                                        <p:cTn id="6" dur="500" fill="hold"/>
                                        <p:tgtEl>
                                          <p:spTgt spid="220"/>
                                        </p:tgtEl>
                                        <p:attrNameLst>
                                          <p:attrName>style.color</p:attrName>
                                        </p:attrNameLst>
                                      </p:cBhvr>
                                      <p:by>
                                        <p:hsl h="0" s="-12549" l="-25098"/>
                                      </p:by>
                                    </p:animClr>
                                    <p:animClr clrSpc="hsl">
                                      <p:cBhvr>
                                        <p:cTn id="7" dur="500" fill="hold"/>
                                        <p:tgtEl>
                                          <p:spTgt spid="220"/>
                                        </p:tgtEl>
                                        <p:attrNameLst>
                                          <p:attrName>fillcolor</p:attrName>
                                        </p:attrNameLst>
                                      </p:cBhvr>
                                      <p:by>
                                        <p:hsl h="0" s="-12549" l="-25098"/>
                                      </p:by>
                                    </p:animClr>
                                    <p:animClr clrSpc="hsl">
                                      <p:cBhvr>
                                        <p:cTn id="8" dur="500" fill="hold"/>
                                        <p:tgtEl>
                                          <p:spTgt spid="220"/>
                                        </p:tgtEl>
                                        <p:attrNameLst>
                                          <p:attrName>stroke.color</p:attrName>
                                        </p:attrNameLst>
                                      </p:cBhvr>
                                      <p:by>
                                        <p:hsl h="0" s="-12549" l="-25098"/>
                                      </p:by>
                                    </p:animClr>
                                    <p:set>
                                      <p:cBhvr>
                                        <p:cTn id="9" dur="500" fill="hold"/>
                                        <p:tgtEl>
                                          <p:spTgt spid="220"/>
                                        </p:tgtEl>
                                        <p:attrNameLst>
                                          <p:attrName>fill.type</p:attrName>
                                        </p:attrNameLst>
                                      </p:cBhvr>
                                      <p:to>
                                        <p:strVal val="solid"/>
                                      </p:to>
                                    </p:set>
                                  </p:childTnLst>
                                </p:cTn>
                              </p:par>
                              <p:par>
                                <p:cTn id="10" presetID="24" presetClass="emph" presetSubtype="0" fill="hold" grpId="0" nodeType="withEffect">
                                  <p:stCondLst>
                                    <p:cond delay="0"/>
                                  </p:stCondLst>
                                  <p:childTnLst>
                                    <p:animClr clrSpc="hsl">
                                      <p:cBhvr override="childStyle">
                                        <p:cTn id="11" dur="500" fill="hold"/>
                                        <p:tgtEl>
                                          <p:spTgt spid="217"/>
                                        </p:tgtEl>
                                        <p:attrNameLst>
                                          <p:attrName>style.color</p:attrName>
                                        </p:attrNameLst>
                                      </p:cBhvr>
                                      <p:by>
                                        <p:hsl h="0" s="-12549" l="-25098"/>
                                      </p:by>
                                    </p:animClr>
                                    <p:animClr clrSpc="hsl">
                                      <p:cBhvr>
                                        <p:cTn id="12" dur="500" fill="hold"/>
                                        <p:tgtEl>
                                          <p:spTgt spid="217"/>
                                        </p:tgtEl>
                                        <p:attrNameLst>
                                          <p:attrName>fillcolor</p:attrName>
                                        </p:attrNameLst>
                                      </p:cBhvr>
                                      <p:by>
                                        <p:hsl h="0" s="-12549" l="-25098"/>
                                      </p:by>
                                    </p:animClr>
                                    <p:animClr clrSpc="hsl">
                                      <p:cBhvr>
                                        <p:cTn id="13" dur="500" fill="hold"/>
                                        <p:tgtEl>
                                          <p:spTgt spid="217"/>
                                        </p:tgtEl>
                                        <p:attrNameLst>
                                          <p:attrName>stroke.color</p:attrName>
                                        </p:attrNameLst>
                                      </p:cBhvr>
                                      <p:by>
                                        <p:hsl h="0" s="-12549" l="-25098"/>
                                      </p:by>
                                    </p:animClr>
                                    <p:set>
                                      <p:cBhvr>
                                        <p:cTn id="14" dur="500" fill="hold"/>
                                        <p:tgtEl>
                                          <p:spTgt spid="217"/>
                                        </p:tgtEl>
                                        <p:attrNameLst>
                                          <p:attrName>fill.type</p:attrName>
                                        </p:attrNameLst>
                                      </p:cBhvr>
                                      <p:to>
                                        <p:strVal val="solid"/>
                                      </p:to>
                                    </p:set>
                                  </p:childTnLst>
                                </p:cTn>
                              </p:par>
                              <p:par>
                                <p:cTn id="15" presetID="9" presetClass="emph" presetSubtype="0" grpId="0" nodeType="withEffect">
                                  <p:stCondLst>
                                    <p:cond delay="0"/>
                                  </p:stCondLst>
                                  <p:childTnLst>
                                    <p:set>
                                      <p:cBhvr rctx="PPT">
                                        <p:cTn id="16" dur="indefinite"/>
                                        <p:tgtEl>
                                          <p:spTgt spid="222"/>
                                        </p:tgtEl>
                                        <p:attrNameLst>
                                          <p:attrName>style.opacity</p:attrName>
                                        </p:attrNameLst>
                                      </p:cBhvr>
                                      <p:to>
                                        <p:strVal val="0.25"/>
                                      </p:to>
                                    </p:set>
                                    <p:animEffect filter="image" prLst="opacity: 0.25">
                                      <p:cBhvr rctx="IE">
                                        <p:cTn id="17" dur="indefinite"/>
                                        <p:tgtEl>
                                          <p:spTgt spid="222"/>
                                        </p:tgtEl>
                                      </p:cBhvr>
                                    </p:animEffect>
                                  </p:childTnLst>
                                </p:cTn>
                              </p:par>
                              <p:par>
                                <p:cTn id="18" presetID="24" presetClass="emph" presetSubtype="0" fill="hold" grpId="0" nodeType="withEffect">
                                  <p:stCondLst>
                                    <p:cond delay="0"/>
                                  </p:stCondLst>
                                  <p:childTnLst>
                                    <p:animClr clrSpc="hsl">
                                      <p:cBhvr override="childStyle">
                                        <p:cTn id="19" dur="500" fill="hold"/>
                                        <p:tgtEl>
                                          <p:spTgt spid="218"/>
                                        </p:tgtEl>
                                        <p:attrNameLst>
                                          <p:attrName>style.color</p:attrName>
                                        </p:attrNameLst>
                                      </p:cBhvr>
                                      <p:by>
                                        <p:hsl h="0" s="-12549" l="-25098"/>
                                      </p:by>
                                    </p:animClr>
                                    <p:animClr clrSpc="hsl">
                                      <p:cBhvr>
                                        <p:cTn id="20" dur="500" fill="hold"/>
                                        <p:tgtEl>
                                          <p:spTgt spid="218"/>
                                        </p:tgtEl>
                                        <p:attrNameLst>
                                          <p:attrName>fillcolor</p:attrName>
                                        </p:attrNameLst>
                                      </p:cBhvr>
                                      <p:by>
                                        <p:hsl h="0" s="-12549" l="-25098"/>
                                      </p:by>
                                    </p:animClr>
                                    <p:animClr clrSpc="hsl">
                                      <p:cBhvr>
                                        <p:cTn id="21" dur="500" fill="hold"/>
                                        <p:tgtEl>
                                          <p:spTgt spid="218"/>
                                        </p:tgtEl>
                                        <p:attrNameLst>
                                          <p:attrName>stroke.color</p:attrName>
                                        </p:attrNameLst>
                                      </p:cBhvr>
                                      <p:by>
                                        <p:hsl h="0" s="-12549" l="-25098"/>
                                      </p:by>
                                    </p:animClr>
                                    <p:set>
                                      <p:cBhvr>
                                        <p:cTn id="22" dur="500" fill="hold"/>
                                        <p:tgtEl>
                                          <p:spTgt spid="218"/>
                                        </p:tgtEl>
                                        <p:attrNameLst>
                                          <p:attrName>fill.type</p:attrName>
                                        </p:attrNameLst>
                                      </p:cBhvr>
                                      <p:to>
                                        <p:strVal val="solid"/>
                                      </p:to>
                                    </p:set>
                                  </p:childTnLst>
                                </p:cTn>
                              </p:par>
                              <p:par>
                                <p:cTn id="23" presetID="24" presetClass="emph" presetSubtype="0" fill="hold" grpId="0" nodeType="withEffect">
                                  <p:stCondLst>
                                    <p:cond delay="0"/>
                                  </p:stCondLst>
                                  <p:childTnLst>
                                    <p:animClr clrSpc="hsl">
                                      <p:cBhvr override="childStyle">
                                        <p:cTn id="24" dur="500" fill="hold"/>
                                        <p:tgtEl>
                                          <p:spTgt spid="227"/>
                                        </p:tgtEl>
                                        <p:attrNameLst>
                                          <p:attrName>style.color</p:attrName>
                                        </p:attrNameLst>
                                      </p:cBhvr>
                                      <p:by>
                                        <p:hsl h="0" s="-12549" l="-25098"/>
                                      </p:by>
                                    </p:animClr>
                                    <p:animClr clrSpc="hsl">
                                      <p:cBhvr>
                                        <p:cTn id="25" dur="500" fill="hold"/>
                                        <p:tgtEl>
                                          <p:spTgt spid="227"/>
                                        </p:tgtEl>
                                        <p:attrNameLst>
                                          <p:attrName>fillcolor</p:attrName>
                                        </p:attrNameLst>
                                      </p:cBhvr>
                                      <p:by>
                                        <p:hsl h="0" s="-12549" l="-25098"/>
                                      </p:by>
                                    </p:animClr>
                                    <p:animClr clrSpc="hsl">
                                      <p:cBhvr>
                                        <p:cTn id="26" dur="500" fill="hold"/>
                                        <p:tgtEl>
                                          <p:spTgt spid="227"/>
                                        </p:tgtEl>
                                        <p:attrNameLst>
                                          <p:attrName>stroke.color</p:attrName>
                                        </p:attrNameLst>
                                      </p:cBhvr>
                                      <p:by>
                                        <p:hsl h="0" s="-12549" l="-25098"/>
                                      </p:by>
                                    </p:animClr>
                                    <p:set>
                                      <p:cBhvr>
                                        <p:cTn id="27" dur="500" fill="hold"/>
                                        <p:tgtEl>
                                          <p:spTgt spid="227"/>
                                        </p:tgtEl>
                                        <p:attrNameLst>
                                          <p:attrName>fill.type</p:attrName>
                                        </p:attrNameLst>
                                      </p:cBhvr>
                                      <p:to>
                                        <p:strVal val="solid"/>
                                      </p:to>
                                    </p:set>
                                  </p:childTnLst>
                                </p:cTn>
                              </p:par>
                              <p:par>
                                <p:cTn id="28" presetID="9" presetClass="emph" presetSubtype="0" grpId="0" nodeType="withEffect">
                                  <p:stCondLst>
                                    <p:cond delay="0"/>
                                  </p:stCondLst>
                                  <p:childTnLst>
                                    <p:set>
                                      <p:cBhvr rctx="PPT">
                                        <p:cTn id="29" dur="indefinite"/>
                                        <p:tgtEl>
                                          <p:spTgt spid="221"/>
                                        </p:tgtEl>
                                        <p:attrNameLst>
                                          <p:attrName>style.opacity</p:attrName>
                                        </p:attrNameLst>
                                      </p:cBhvr>
                                      <p:to>
                                        <p:strVal val="0.25"/>
                                      </p:to>
                                    </p:set>
                                    <p:animEffect filter="image" prLst="opacity: 0.25">
                                      <p:cBhvr rctx="IE">
                                        <p:cTn id="30" dur="indefinite"/>
                                        <p:tgtEl>
                                          <p:spTgt spid="221"/>
                                        </p:tgtEl>
                                      </p:cBhvr>
                                    </p:animEffect>
                                  </p:childTnLst>
                                </p:cTn>
                              </p:par>
                              <p:par>
                                <p:cTn id="31" presetID="9" presetClass="emph" presetSubtype="0" grpId="0" nodeType="withEffect">
                                  <p:stCondLst>
                                    <p:cond delay="0"/>
                                  </p:stCondLst>
                                  <p:childTnLst>
                                    <p:set>
                                      <p:cBhvr rctx="PPT">
                                        <p:cTn id="32" dur="indefinite"/>
                                        <p:tgtEl>
                                          <p:spTgt spid="223"/>
                                        </p:tgtEl>
                                        <p:attrNameLst>
                                          <p:attrName>style.opacity</p:attrName>
                                        </p:attrNameLst>
                                      </p:cBhvr>
                                      <p:to>
                                        <p:strVal val="0.25"/>
                                      </p:to>
                                    </p:set>
                                    <p:animEffect filter="image" prLst="opacity: 0.25">
                                      <p:cBhvr rctx="IE">
                                        <p:cTn id="33" dur="indefinite"/>
                                        <p:tgtEl>
                                          <p:spTgt spid="223"/>
                                        </p:tgtEl>
                                      </p:cBhvr>
                                    </p:animEffect>
                                  </p:childTnLst>
                                </p:cTn>
                              </p:par>
                              <p:par>
                                <p:cTn id="34" presetID="9" presetClass="emph" presetSubtype="0" grpId="0" nodeType="withEffect">
                                  <p:stCondLst>
                                    <p:cond delay="0"/>
                                  </p:stCondLst>
                                  <p:childTnLst>
                                    <p:set>
                                      <p:cBhvr rctx="PPT">
                                        <p:cTn id="35" dur="indefinite"/>
                                        <p:tgtEl>
                                          <p:spTgt spid="224"/>
                                        </p:tgtEl>
                                        <p:attrNameLst>
                                          <p:attrName>style.opacity</p:attrName>
                                        </p:attrNameLst>
                                      </p:cBhvr>
                                      <p:to>
                                        <p:strVal val="0.25"/>
                                      </p:to>
                                    </p:set>
                                    <p:animEffect filter="image" prLst="opacity: 0.25">
                                      <p:cBhvr rctx="IE">
                                        <p:cTn id="36" dur="indefinite"/>
                                        <p:tgtEl>
                                          <p:spTgt spid="224"/>
                                        </p:tgtEl>
                                      </p:cBhvr>
                                    </p:animEffect>
                                  </p:childTnLst>
                                </p:cTn>
                              </p:par>
                              <p:par>
                                <p:cTn id="37" presetID="9" presetClass="emph" presetSubtype="0" grpId="0" nodeType="withEffect">
                                  <p:stCondLst>
                                    <p:cond delay="0"/>
                                  </p:stCondLst>
                                  <p:childTnLst>
                                    <p:set>
                                      <p:cBhvr rctx="PPT">
                                        <p:cTn id="38" dur="indefinite"/>
                                        <p:tgtEl>
                                          <p:spTgt spid="225"/>
                                        </p:tgtEl>
                                        <p:attrNameLst>
                                          <p:attrName>style.opacity</p:attrName>
                                        </p:attrNameLst>
                                      </p:cBhvr>
                                      <p:to>
                                        <p:strVal val="0.25"/>
                                      </p:to>
                                    </p:set>
                                    <p:animEffect filter="image" prLst="opacity: 0.25">
                                      <p:cBhvr rctx="IE">
                                        <p:cTn id="39" dur="indefinite"/>
                                        <p:tgtEl>
                                          <p:spTgt spid="225"/>
                                        </p:tgtEl>
                                      </p:cBhvr>
                                    </p:animEffect>
                                  </p:childTnLst>
                                </p:cTn>
                              </p:par>
                              <p:par>
                                <p:cTn id="40" presetID="9" presetClass="emph" presetSubtype="0" grpId="0" nodeType="withEffect">
                                  <p:stCondLst>
                                    <p:cond delay="0"/>
                                  </p:stCondLst>
                                  <p:childTnLst>
                                    <p:set>
                                      <p:cBhvr rctx="PPT">
                                        <p:cTn id="41" dur="indefinite"/>
                                        <p:tgtEl>
                                          <p:spTgt spid="226"/>
                                        </p:tgtEl>
                                        <p:attrNameLst>
                                          <p:attrName>style.opacity</p:attrName>
                                        </p:attrNameLst>
                                      </p:cBhvr>
                                      <p:to>
                                        <p:strVal val="0.25"/>
                                      </p:to>
                                    </p:set>
                                    <p:animEffect filter="image" prLst="opacity: 0.25">
                                      <p:cBhvr rctx="IE">
                                        <p:cTn id="42" dur="indefinite"/>
                                        <p:tgtEl>
                                          <p:spTgt spid="226"/>
                                        </p:tgtEl>
                                      </p:cBhvr>
                                    </p:animEffect>
                                  </p:childTnLst>
                                </p:cTn>
                              </p:par>
                              <p:par>
                                <p:cTn id="43" presetID="9" presetClass="emph" presetSubtype="0" grpId="0" nodeType="withEffect">
                                  <p:stCondLst>
                                    <p:cond delay="0"/>
                                  </p:stCondLst>
                                  <p:childTnLst>
                                    <p:set>
                                      <p:cBhvr rctx="PPT">
                                        <p:cTn id="44" dur="indefinite"/>
                                        <p:tgtEl>
                                          <p:spTgt spid="228"/>
                                        </p:tgtEl>
                                        <p:attrNameLst>
                                          <p:attrName>style.opacity</p:attrName>
                                        </p:attrNameLst>
                                      </p:cBhvr>
                                      <p:to>
                                        <p:strVal val="0.25"/>
                                      </p:to>
                                    </p:set>
                                    <p:animEffect filter="image" prLst="opacity: 0.25">
                                      <p:cBhvr rctx="IE">
                                        <p:cTn id="45" dur="indefinite"/>
                                        <p:tgtEl>
                                          <p:spTgt spid="228"/>
                                        </p:tgtEl>
                                      </p:cBhvr>
                                    </p:animEffect>
                                  </p:childTnLst>
                                </p:cTn>
                              </p:par>
                              <p:par>
                                <p:cTn id="46" presetID="9" presetClass="emph" presetSubtype="0" grpId="0" nodeType="withEffect">
                                  <p:stCondLst>
                                    <p:cond delay="0"/>
                                  </p:stCondLst>
                                  <p:childTnLst>
                                    <p:set>
                                      <p:cBhvr rctx="PPT">
                                        <p:cTn id="47" dur="indefinite"/>
                                        <p:tgtEl>
                                          <p:spTgt spid="219"/>
                                        </p:tgtEl>
                                        <p:attrNameLst>
                                          <p:attrName>style.opacity</p:attrName>
                                        </p:attrNameLst>
                                      </p:cBhvr>
                                      <p:to>
                                        <p:strVal val="0.25"/>
                                      </p:to>
                                    </p:set>
                                    <p:animEffect filter="image" prLst="opacity: 0.25">
                                      <p:cBhvr rctx="IE">
                                        <p:cTn id="48" dur="indefinite"/>
                                        <p:tgtEl>
                                          <p:spTgt spid="219"/>
                                        </p:tgtEl>
                                      </p:cBhvr>
                                    </p:animEffect>
                                  </p:childTnLst>
                                </p:cTn>
                              </p:par>
                              <p:par>
                                <p:cTn id="49" presetID="9" presetClass="emph" presetSubtype="0" grpId="0" nodeType="withEffect">
                                  <p:stCondLst>
                                    <p:cond delay="0"/>
                                  </p:stCondLst>
                                  <p:childTnLst>
                                    <p:set>
                                      <p:cBhvr rctx="PPT">
                                        <p:cTn id="50" dur="indefinite"/>
                                        <p:tgtEl>
                                          <p:spTgt spid="7"/>
                                        </p:tgtEl>
                                        <p:attrNameLst>
                                          <p:attrName>style.opacity</p:attrName>
                                        </p:attrNameLst>
                                      </p:cBhvr>
                                      <p:to>
                                        <p:strVal val="0.25"/>
                                      </p:to>
                                    </p:set>
                                    <p:animEffect filter="image" prLst="opacity: 0.25">
                                      <p:cBhvr rctx="IE">
                                        <p:cTn id="51" dur="indefinite"/>
                                        <p:tgtEl>
                                          <p:spTgt spid="7"/>
                                        </p:tgtEl>
                                      </p:cBhvr>
                                    </p:animEffect>
                                  </p:childTnLst>
                                </p:cTn>
                              </p:par>
                              <p:par>
                                <p:cTn id="52" presetID="24" presetClass="emph" presetSubtype="0" fill="hold" grpId="0" nodeType="withEffect">
                                  <p:stCondLst>
                                    <p:cond delay="0"/>
                                  </p:stCondLst>
                                  <p:childTnLst>
                                    <p:animClr clrSpc="hsl">
                                      <p:cBhvr override="childStyle">
                                        <p:cTn id="53" dur="500" fill="hold"/>
                                        <p:tgtEl>
                                          <p:spTgt spid="3"/>
                                        </p:tgtEl>
                                        <p:attrNameLst>
                                          <p:attrName>style.color</p:attrName>
                                        </p:attrNameLst>
                                      </p:cBhvr>
                                      <p:by>
                                        <p:hsl h="0" s="-12549" l="-25098"/>
                                      </p:by>
                                    </p:animClr>
                                    <p:animClr clrSpc="hsl">
                                      <p:cBhvr>
                                        <p:cTn id="54" dur="500" fill="hold"/>
                                        <p:tgtEl>
                                          <p:spTgt spid="3"/>
                                        </p:tgtEl>
                                        <p:attrNameLst>
                                          <p:attrName>fillcolor</p:attrName>
                                        </p:attrNameLst>
                                      </p:cBhvr>
                                      <p:by>
                                        <p:hsl h="0" s="-12549" l="-25098"/>
                                      </p:by>
                                    </p:animClr>
                                    <p:animClr clrSpc="hsl">
                                      <p:cBhvr>
                                        <p:cTn id="55" dur="500" fill="hold"/>
                                        <p:tgtEl>
                                          <p:spTgt spid="3"/>
                                        </p:tgtEl>
                                        <p:attrNameLst>
                                          <p:attrName>stroke.color</p:attrName>
                                        </p:attrNameLst>
                                      </p:cBhvr>
                                      <p:by>
                                        <p:hsl h="0" s="-12549" l="-25098"/>
                                      </p:by>
                                    </p:animClr>
                                    <p:set>
                                      <p:cBhvr>
                                        <p:cTn id="56" dur="500" fill="hold"/>
                                        <p:tgtEl>
                                          <p:spTgt spid="3"/>
                                        </p:tgtEl>
                                        <p:attrNameLst>
                                          <p:attrName>fill.type</p:attrName>
                                        </p:attrNameLst>
                                      </p:cBhvr>
                                      <p:to>
                                        <p:strVal val="solid"/>
                                      </p:to>
                                    </p:set>
                                  </p:childTnLst>
                                </p:cTn>
                              </p:par>
                              <p:par>
                                <p:cTn id="57" presetID="9" presetClass="emph" presetSubtype="0" grpId="1" nodeType="withEffect">
                                  <p:stCondLst>
                                    <p:cond delay="0"/>
                                  </p:stCondLst>
                                  <p:childTnLst>
                                    <p:set>
                                      <p:cBhvr rctx="PPT">
                                        <p:cTn id="58" dur="indefinite"/>
                                        <p:tgtEl>
                                          <p:spTgt spid="7"/>
                                        </p:tgtEl>
                                        <p:attrNameLst>
                                          <p:attrName>style.opacity</p:attrName>
                                        </p:attrNameLst>
                                      </p:cBhvr>
                                      <p:to>
                                        <p:strVal val="0.5"/>
                                      </p:to>
                                    </p:set>
                                    <p:animEffect filter="image" prLst="opacity: 0.5">
                                      <p:cBhvr rctx="IE">
                                        <p:cTn id="59" dur="indefinite"/>
                                        <p:tgtEl>
                                          <p:spTgt spid="7"/>
                                        </p:tgtEl>
                                      </p:cBhvr>
                                    </p:animEffect>
                                  </p:childTnLst>
                                </p:cTn>
                              </p:par>
                              <p:par>
                                <p:cTn id="60" presetID="9" presetClass="emph" presetSubtype="0" grpId="0" nodeType="withEffect">
                                  <p:stCondLst>
                                    <p:cond delay="0"/>
                                  </p:stCondLst>
                                  <p:childTnLst>
                                    <p:set>
                                      <p:cBhvr rctx="PPT">
                                        <p:cTn id="61" dur="indefinite"/>
                                        <p:tgtEl>
                                          <p:spTgt spid="4"/>
                                        </p:tgtEl>
                                        <p:attrNameLst>
                                          <p:attrName>style.opacity</p:attrName>
                                        </p:attrNameLst>
                                      </p:cBhvr>
                                      <p:to>
                                        <p:strVal val="0.5"/>
                                      </p:to>
                                    </p:set>
                                    <p:animEffect filter="image" prLst="opacity: 0.5">
                                      <p:cBhvr rctx="IE">
                                        <p:cTn id="62" dur="indefinite"/>
                                        <p:tgtEl>
                                          <p:spTgt spid="4"/>
                                        </p:tgtEl>
                                      </p:cBhvr>
                                    </p:animEffect>
                                  </p:childTnLst>
                                </p:cTn>
                              </p:par>
                              <p:par>
                                <p:cTn id="63" presetID="24" presetClass="emph" presetSubtype="0" fill="hold" nodeType="withEffect">
                                  <p:stCondLst>
                                    <p:cond delay="0"/>
                                  </p:stCondLst>
                                  <p:childTnLst>
                                    <p:animClr clrSpc="hsl">
                                      <p:cBhvr override="childStyle">
                                        <p:cTn id="64" dur="500" fill="hold"/>
                                        <p:tgtEl>
                                          <p:spTgt spid="6"/>
                                        </p:tgtEl>
                                        <p:attrNameLst>
                                          <p:attrName>style.color</p:attrName>
                                        </p:attrNameLst>
                                      </p:cBhvr>
                                      <p:by>
                                        <p:hsl h="0" s="-12549" l="-25098"/>
                                      </p:by>
                                    </p:animClr>
                                    <p:animClr clrSpc="hsl">
                                      <p:cBhvr>
                                        <p:cTn id="65" dur="500" fill="hold"/>
                                        <p:tgtEl>
                                          <p:spTgt spid="6"/>
                                        </p:tgtEl>
                                        <p:attrNameLst>
                                          <p:attrName>fillcolor</p:attrName>
                                        </p:attrNameLst>
                                      </p:cBhvr>
                                      <p:by>
                                        <p:hsl h="0" s="-12549" l="-25098"/>
                                      </p:by>
                                    </p:animClr>
                                    <p:animClr clrSpc="hsl">
                                      <p:cBhvr>
                                        <p:cTn id="66" dur="500" fill="hold"/>
                                        <p:tgtEl>
                                          <p:spTgt spid="6"/>
                                        </p:tgtEl>
                                        <p:attrNameLst>
                                          <p:attrName>stroke.color</p:attrName>
                                        </p:attrNameLst>
                                      </p:cBhvr>
                                      <p:by>
                                        <p:hsl h="0" s="-12549" l="-25098"/>
                                      </p:by>
                                    </p:animClr>
                                    <p:set>
                                      <p:cBhvr>
                                        <p:cTn id="67" dur="500" fill="hold"/>
                                        <p:tgtEl>
                                          <p:spTgt spid="6"/>
                                        </p:tgtEl>
                                        <p:attrNameLst>
                                          <p:attrName>fill.type</p:attrName>
                                        </p:attrNameLst>
                                      </p:cBhvr>
                                      <p:to>
                                        <p:strVal val="solid"/>
                                      </p:to>
                                    </p:set>
                                  </p:childTnLst>
                                </p:cTn>
                              </p:par>
                              <p:par>
                                <p:cTn id="68" presetID="24" presetClass="emph" presetSubtype="0" fill="hold" nodeType="withEffect">
                                  <p:stCondLst>
                                    <p:cond delay="0"/>
                                  </p:stCondLst>
                                  <p:childTnLst>
                                    <p:animClr clrSpc="hsl">
                                      <p:cBhvr override="childStyle">
                                        <p:cTn id="69" dur="500" fill="hold"/>
                                        <p:tgtEl>
                                          <p:spTgt spid="5"/>
                                        </p:tgtEl>
                                        <p:attrNameLst>
                                          <p:attrName>style.color</p:attrName>
                                        </p:attrNameLst>
                                      </p:cBhvr>
                                      <p:by>
                                        <p:hsl h="0" s="-12549" l="-25098"/>
                                      </p:by>
                                    </p:animClr>
                                    <p:animClr clrSpc="hsl">
                                      <p:cBhvr>
                                        <p:cTn id="70" dur="500" fill="hold"/>
                                        <p:tgtEl>
                                          <p:spTgt spid="5"/>
                                        </p:tgtEl>
                                        <p:attrNameLst>
                                          <p:attrName>fillcolor</p:attrName>
                                        </p:attrNameLst>
                                      </p:cBhvr>
                                      <p:by>
                                        <p:hsl h="0" s="-12549" l="-25098"/>
                                      </p:by>
                                    </p:animClr>
                                    <p:animClr clrSpc="hsl">
                                      <p:cBhvr>
                                        <p:cTn id="71" dur="500" fill="hold"/>
                                        <p:tgtEl>
                                          <p:spTgt spid="5"/>
                                        </p:tgtEl>
                                        <p:attrNameLst>
                                          <p:attrName>stroke.color</p:attrName>
                                        </p:attrNameLst>
                                      </p:cBhvr>
                                      <p:by>
                                        <p:hsl h="0" s="-12549" l="-25098"/>
                                      </p:by>
                                    </p:animClr>
                                    <p:set>
                                      <p:cBhvr>
                                        <p:cTn id="72" dur="500" fill="hold"/>
                                        <p:tgtEl>
                                          <p:spTgt spid="5"/>
                                        </p:tgtEl>
                                        <p:attrNameLst>
                                          <p:attrName>fill.type</p:attrName>
                                        </p:attrNameLst>
                                      </p:cBhvr>
                                      <p:to>
                                        <p:strVal val="solid"/>
                                      </p:to>
                                    </p:set>
                                  </p:childTnLst>
                                </p:cTn>
                              </p:par>
                              <p:par>
                                <p:cTn id="73" presetID="9" presetClass="emph" presetSubtype="0" nodeType="withEffect">
                                  <p:stCondLst>
                                    <p:cond delay="0"/>
                                  </p:stCondLst>
                                  <p:childTnLst>
                                    <p:set>
                                      <p:cBhvr rctx="PPT">
                                        <p:cTn id="74" dur="indefinite"/>
                                        <p:tgtEl>
                                          <p:spTgt spid="4"/>
                                        </p:tgtEl>
                                        <p:attrNameLst>
                                          <p:attrName>style.opacity</p:attrName>
                                        </p:attrNameLst>
                                      </p:cBhvr>
                                      <p:to>
                                        <p:strVal val="0.25"/>
                                      </p:to>
                                    </p:set>
                                    <p:animEffect filter="image" prLst="opacity: 0.25">
                                      <p:cBhvr rctx="IE">
                                        <p:cTn id="7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7" grpId="1"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Microwave- assisted Cloud Point Extraction </a:t>
            </a:r>
            <a:br>
              <a:rPr lang="en-US" sz="2200" dirty="0" smtClean="0"/>
            </a:br>
            <a:r>
              <a:rPr lang="en-US" dirty="0" smtClean="0"/>
              <a:t>and Air Segmented Discreet Introduction FAAS </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sp>
        <p:nvSpPr>
          <p:cNvPr id="217"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18"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19"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20"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21"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Renewable</a:t>
            </a:r>
            <a:br>
              <a:rPr lang="en-US" sz="1200" b="1" smtClean="0"/>
            </a:br>
            <a:r>
              <a:rPr lang="en-US" sz="1200" b="1" smtClean="0"/>
              <a:t> Feedstocks</a:t>
            </a:r>
            <a:endParaRPr lang="en-GB" sz="1200" b="1"/>
          </a:p>
        </p:txBody>
      </p:sp>
      <p:sp>
        <p:nvSpPr>
          <p:cNvPr id="222"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23"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224"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225"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226"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Real-time</a:t>
            </a:r>
            <a:br>
              <a:rPr lang="en-US" sz="1200" b="1" dirty="0" smtClean="0"/>
            </a:br>
            <a:r>
              <a:rPr lang="en-US" sz="1200" b="1" dirty="0" smtClean="0"/>
              <a:t> analysis</a:t>
            </a:r>
            <a:endParaRPr lang="en-GB" sz="1200" b="1" dirty="0"/>
          </a:p>
        </p:txBody>
      </p:sp>
      <p:sp>
        <p:nvSpPr>
          <p:cNvPr id="227"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228"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graphicFrame>
        <p:nvGraphicFramePr>
          <p:cNvPr id="258" name="Diagram 257"/>
          <p:cNvGraphicFramePr/>
          <p:nvPr/>
        </p:nvGraphicFramePr>
        <p:xfrm>
          <a:off x="1547664" y="1807136"/>
          <a:ext cx="15121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9794" name="Picture 2"/>
          <p:cNvPicPr>
            <a:picLocks noChangeAspect="1" noChangeArrowheads="1"/>
          </p:cNvPicPr>
          <p:nvPr/>
        </p:nvPicPr>
        <p:blipFill>
          <a:blip r:embed="rId7" cstate="print"/>
          <a:srcRect/>
          <a:stretch>
            <a:fillRect/>
          </a:stretch>
        </p:blipFill>
        <p:spPr bwMode="auto">
          <a:xfrm>
            <a:off x="3203848" y="1838672"/>
            <a:ext cx="5686425"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p:cBhvr override="childStyle">
                                        <p:cTn id="6" dur="500" fill="hold"/>
                                        <p:tgtEl>
                                          <p:spTgt spid="220"/>
                                        </p:tgtEl>
                                        <p:attrNameLst>
                                          <p:attrName>style.color</p:attrName>
                                        </p:attrNameLst>
                                      </p:cBhvr>
                                      <p:by>
                                        <p:hsl h="0" s="-12549" l="-25098"/>
                                      </p:by>
                                    </p:animClr>
                                    <p:animClr clrSpc="hsl">
                                      <p:cBhvr>
                                        <p:cTn id="7" dur="500" fill="hold"/>
                                        <p:tgtEl>
                                          <p:spTgt spid="220"/>
                                        </p:tgtEl>
                                        <p:attrNameLst>
                                          <p:attrName>fillcolor</p:attrName>
                                        </p:attrNameLst>
                                      </p:cBhvr>
                                      <p:by>
                                        <p:hsl h="0" s="-12549" l="-25098"/>
                                      </p:by>
                                    </p:animClr>
                                    <p:animClr clrSpc="hsl">
                                      <p:cBhvr>
                                        <p:cTn id="8" dur="500" fill="hold"/>
                                        <p:tgtEl>
                                          <p:spTgt spid="220"/>
                                        </p:tgtEl>
                                        <p:attrNameLst>
                                          <p:attrName>stroke.color</p:attrName>
                                        </p:attrNameLst>
                                      </p:cBhvr>
                                      <p:by>
                                        <p:hsl h="0" s="-12549" l="-25098"/>
                                      </p:by>
                                    </p:animClr>
                                    <p:set>
                                      <p:cBhvr>
                                        <p:cTn id="9" dur="500" fill="hold"/>
                                        <p:tgtEl>
                                          <p:spTgt spid="220"/>
                                        </p:tgtEl>
                                        <p:attrNameLst>
                                          <p:attrName>fill.type</p:attrName>
                                        </p:attrNameLst>
                                      </p:cBhvr>
                                      <p:to>
                                        <p:strVal val="solid"/>
                                      </p:to>
                                    </p:set>
                                  </p:childTnLst>
                                </p:cTn>
                              </p:par>
                              <p:par>
                                <p:cTn id="10" presetID="24" presetClass="emph" presetSubtype="0" fill="hold" grpId="0" nodeType="withEffect">
                                  <p:stCondLst>
                                    <p:cond delay="0"/>
                                  </p:stCondLst>
                                  <p:childTnLst>
                                    <p:animClr clrSpc="hsl">
                                      <p:cBhvr override="childStyle">
                                        <p:cTn id="11" dur="500" fill="hold"/>
                                        <p:tgtEl>
                                          <p:spTgt spid="217"/>
                                        </p:tgtEl>
                                        <p:attrNameLst>
                                          <p:attrName>style.color</p:attrName>
                                        </p:attrNameLst>
                                      </p:cBhvr>
                                      <p:by>
                                        <p:hsl h="0" s="-12549" l="-25098"/>
                                      </p:by>
                                    </p:animClr>
                                    <p:animClr clrSpc="hsl">
                                      <p:cBhvr>
                                        <p:cTn id="12" dur="500" fill="hold"/>
                                        <p:tgtEl>
                                          <p:spTgt spid="217"/>
                                        </p:tgtEl>
                                        <p:attrNameLst>
                                          <p:attrName>fillcolor</p:attrName>
                                        </p:attrNameLst>
                                      </p:cBhvr>
                                      <p:by>
                                        <p:hsl h="0" s="-12549" l="-25098"/>
                                      </p:by>
                                    </p:animClr>
                                    <p:animClr clrSpc="hsl">
                                      <p:cBhvr>
                                        <p:cTn id="13" dur="500" fill="hold"/>
                                        <p:tgtEl>
                                          <p:spTgt spid="217"/>
                                        </p:tgtEl>
                                        <p:attrNameLst>
                                          <p:attrName>stroke.color</p:attrName>
                                        </p:attrNameLst>
                                      </p:cBhvr>
                                      <p:by>
                                        <p:hsl h="0" s="-12549" l="-25098"/>
                                      </p:by>
                                    </p:animClr>
                                    <p:set>
                                      <p:cBhvr>
                                        <p:cTn id="14" dur="500" fill="hold"/>
                                        <p:tgtEl>
                                          <p:spTgt spid="217"/>
                                        </p:tgtEl>
                                        <p:attrNameLst>
                                          <p:attrName>fill.type</p:attrName>
                                        </p:attrNameLst>
                                      </p:cBhvr>
                                      <p:to>
                                        <p:strVal val="solid"/>
                                      </p:to>
                                    </p:set>
                                  </p:childTnLst>
                                </p:cTn>
                              </p:par>
                              <p:par>
                                <p:cTn id="15" presetID="9" presetClass="emph" presetSubtype="0" grpId="0" nodeType="withEffect">
                                  <p:stCondLst>
                                    <p:cond delay="0"/>
                                  </p:stCondLst>
                                  <p:childTnLst>
                                    <p:set>
                                      <p:cBhvr rctx="PPT">
                                        <p:cTn id="16" dur="indefinite"/>
                                        <p:tgtEl>
                                          <p:spTgt spid="222"/>
                                        </p:tgtEl>
                                        <p:attrNameLst>
                                          <p:attrName>style.opacity</p:attrName>
                                        </p:attrNameLst>
                                      </p:cBhvr>
                                      <p:to>
                                        <p:strVal val="0.25"/>
                                      </p:to>
                                    </p:set>
                                    <p:animEffect filter="image" prLst="opacity: 0.25">
                                      <p:cBhvr rctx="IE">
                                        <p:cTn id="17" dur="indefinite"/>
                                        <p:tgtEl>
                                          <p:spTgt spid="222"/>
                                        </p:tgtEl>
                                      </p:cBhvr>
                                    </p:animEffect>
                                  </p:childTnLst>
                                </p:cTn>
                              </p:par>
                              <p:par>
                                <p:cTn id="18" presetID="24" presetClass="emph" presetSubtype="0" fill="hold" grpId="0" nodeType="withEffect">
                                  <p:stCondLst>
                                    <p:cond delay="0"/>
                                  </p:stCondLst>
                                  <p:childTnLst>
                                    <p:animClr clrSpc="hsl">
                                      <p:cBhvr override="childStyle">
                                        <p:cTn id="19" dur="500" fill="hold"/>
                                        <p:tgtEl>
                                          <p:spTgt spid="218"/>
                                        </p:tgtEl>
                                        <p:attrNameLst>
                                          <p:attrName>style.color</p:attrName>
                                        </p:attrNameLst>
                                      </p:cBhvr>
                                      <p:by>
                                        <p:hsl h="0" s="-12549" l="-25098"/>
                                      </p:by>
                                    </p:animClr>
                                    <p:animClr clrSpc="hsl">
                                      <p:cBhvr>
                                        <p:cTn id="20" dur="500" fill="hold"/>
                                        <p:tgtEl>
                                          <p:spTgt spid="218"/>
                                        </p:tgtEl>
                                        <p:attrNameLst>
                                          <p:attrName>fillcolor</p:attrName>
                                        </p:attrNameLst>
                                      </p:cBhvr>
                                      <p:by>
                                        <p:hsl h="0" s="-12549" l="-25098"/>
                                      </p:by>
                                    </p:animClr>
                                    <p:animClr clrSpc="hsl">
                                      <p:cBhvr>
                                        <p:cTn id="21" dur="500" fill="hold"/>
                                        <p:tgtEl>
                                          <p:spTgt spid="218"/>
                                        </p:tgtEl>
                                        <p:attrNameLst>
                                          <p:attrName>stroke.color</p:attrName>
                                        </p:attrNameLst>
                                      </p:cBhvr>
                                      <p:by>
                                        <p:hsl h="0" s="-12549" l="-25098"/>
                                      </p:by>
                                    </p:animClr>
                                    <p:set>
                                      <p:cBhvr>
                                        <p:cTn id="22" dur="500" fill="hold"/>
                                        <p:tgtEl>
                                          <p:spTgt spid="218"/>
                                        </p:tgtEl>
                                        <p:attrNameLst>
                                          <p:attrName>fill.type</p:attrName>
                                        </p:attrNameLst>
                                      </p:cBhvr>
                                      <p:to>
                                        <p:strVal val="solid"/>
                                      </p:to>
                                    </p:set>
                                  </p:childTnLst>
                                </p:cTn>
                              </p:par>
                              <p:par>
                                <p:cTn id="23" presetID="24" presetClass="emph" presetSubtype="0" fill="hold" grpId="0" nodeType="withEffect">
                                  <p:stCondLst>
                                    <p:cond delay="0"/>
                                  </p:stCondLst>
                                  <p:childTnLst>
                                    <p:animClr clrSpc="hsl">
                                      <p:cBhvr override="childStyle">
                                        <p:cTn id="24" dur="500" fill="hold"/>
                                        <p:tgtEl>
                                          <p:spTgt spid="227"/>
                                        </p:tgtEl>
                                        <p:attrNameLst>
                                          <p:attrName>style.color</p:attrName>
                                        </p:attrNameLst>
                                      </p:cBhvr>
                                      <p:by>
                                        <p:hsl h="0" s="-12549" l="-25098"/>
                                      </p:by>
                                    </p:animClr>
                                    <p:animClr clrSpc="hsl">
                                      <p:cBhvr>
                                        <p:cTn id="25" dur="500" fill="hold"/>
                                        <p:tgtEl>
                                          <p:spTgt spid="227"/>
                                        </p:tgtEl>
                                        <p:attrNameLst>
                                          <p:attrName>fillcolor</p:attrName>
                                        </p:attrNameLst>
                                      </p:cBhvr>
                                      <p:by>
                                        <p:hsl h="0" s="-12549" l="-25098"/>
                                      </p:by>
                                    </p:animClr>
                                    <p:animClr clrSpc="hsl">
                                      <p:cBhvr>
                                        <p:cTn id="26" dur="500" fill="hold"/>
                                        <p:tgtEl>
                                          <p:spTgt spid="227"/>
                                        </p:tgtEl>
                                        <p:attrNameLst>
                                          <p:attrName>stroke.color</p:attrName>
                                        </p:attrNameLst>
                                      </p:cBhvr>
                                      <p:by>
                                        <p:hsl h="0" s="-12549" l="-25098"/>
                                      </p:by>
                                    </p:animClr>
                                    <p:set>
                                      <p:cBhvr>
                                        <p:cTn id="27" dur="500" fill="hold"/>
                                        <p:tgtEl>
                                          <p:spTgt spid="227"/>
                                        </p:tgtEl>
                                        <p:attrNameLst>
                                          <p:attrName>fill.type</p:attrName>
                                        </p:attrNameLst>
                                      </p:cBhvr>
                                      <p:to>
                                        <p:strVal val="solid"/>
                                      </p:to>
                                    </p:set>
                                  </p:childTnLst>
                                </p:cTn>
                              </p:par>
                              <p:par>
                                <p:cTn id="28" presetID="9" presetClass="emph" presetSubtype="0" grpId="0" nodeType="withEffect">
                                  <p:stCondLst>
                                    <p:cond delay="0"/>
                                  </p:stCondLst>
                                  <p:childTnLst>
                                    <p:set>
                                      <p:cBhvr rctx="PPT">
                                        <p:cTn id="29" dur="indefinite"/>
                                        <p:tgtEl>
                                          <p:spTgt spid="221"/>
                                        </p:tgtEl>
                                        <p:attrNameLst>
                                          <p:attrName>style.opacity</p:attrName>
                                        </p:attrNameLst>
                                      </p:cBhvr>
                                      <p:to>
                                        <p:strVal val="0.25"/>
                                      </p:to>
                                    </p:set>
                                    <p:animEffect filter="image" prLst="opacity: 0.25">
                                      <p:cBhvr rctx="IE">
                                        <p:cTn id="30" dur="indefinite"/>
                                        <p:tgtEl>
                                          <p:spTgt spid="221"/>
                                        </p:tgtEl>
                                      </p:cBhvr>
                                    </p:animEffect>
                                  </p:childTnLst>
                                </p:cTn>
                              </p:par>
                              <p:par>
                                <p:cTn id="31" presetID="9" presetClass="emph" presetSubtype="0" grpId="0" nodeType="withEffect">
                                  <p:stCondLst>
                                    <p:cond delay="0"/>
                                  </p:stCondLst>
                                  <p:childTnLst>
                                    <p:set>
                                      <p:cBhvr rctx="PPT">
                                        <p:cTn id="32" dur="indefinite"/>
                                        <p:tgtEl>
                                          <p:spTgt spid="223"/>
                                        </p:tgtEl>
                                        <p:attrNameLst>
                                          <p:attrName>style.opacity</p:attrName>
                                        </p:attrNameLst>
                                      </p:cBhvr>
                                      <p:to>
                                        <p:strVal val="0.25"/>
                                      </p:to>
                                    </p:set>
                                    <p:animEffect filter="image" prLst="opacity: 0.25">
                                      <p:cBhvr rctx="IE">
                                        <p:cTn id="33" dur="indefinite"/>
                                        <p:tgtEl>
                                          <p:spTgt spid="223"/>
                                        </p:tgtEl>
                                      </p:cBhvr>
                                    </p:animEffect>
                                  </p:childTnLst>
                                </p:cTn>
                              </p:par>
                              <p:par>
                                <p:cTn id="34" presetID="9" presetClass="emph" presetSubtype="0" grpId="0" nodeType="withEffect">
                                  <p:stCondLst>
                                    <p:cond delay="0"/>
                                  </p:stCondLst>
                                  <p:childTnLst>
                                    <p:set>
                                      <p:cBhvr rctx="PPT">
                                        <p:cTn id="35" dur="indefinite"/>
                                        <p:tgtEl>
                                          <p:spTgt spid="224"/>
                                        </p:tgtEl>
                                        <p:attrNameLst>
                                          <p:attrName>style.opacity</p:attrName>
                                        </p:attrNameLst>
                                      </p:cBhvr>
                                      <p:to>
                                        <p:strVal val="0.25"/>
                                      </p:to>
                                    </p:set>
                                    <p:animEffect filter="image" prLst="opacity: 0.25">
                                      <p:cBhvr rctx="IE">
                                        <p:cTn id="36" dur="indefinite"/>
                                        <p:tgtEl>
                                          <p:spTgt spid="224"/>
                                        </p:tgtEl>
                                      </p:cBhvr>
                                    </p:animEffect>
                                  </p:childTnLst>
                                </p:cTn>
                              </p:par>
                              <p:par>
                                <p:cTn id="37" presetID="9" presetClass="emph" presetSubtype="0" grpId="0" nodeType="withEffect">
                                  <p:stCondLst>
                                    <p:cond delay="0"/>
                                  </p:stCondLst>
                                  <p:childTnLst>
                                    <p:set>
                                      <p:cBhvr rctx="PPT">
                                        <p:cTn id="38" dur="indefinite"/>
                                        <p:tgtEl>
                                          <p:spTgt spid="225"/>
                                        </p:tgtEl>
                                        <p:attrNameLst>
                                          <p:attrName>style.opacity</p:attrName>
                                        </p:attrNameLst>
                                      </p:cBhvr>
                                      <p:to>
                                        <p:strVal val="0.25"/>
                                      </p:to>
                                    </p:set>
                                    <p:animEffect filter="image" prLst="opacity: 0.25">
                                      <p:cBhvr rctx="IE">
                                        <p:cTn id="39" dur="indefinite"/>
                                        <p:tgtEl>
                                          <p:spTgt spid="225"/>
                                        </p:tgtEl>
                                      </p:cBhvr>
                                    </p:animEffect>
                                  </p:childTnLst>
                                </p:cTn>
                              </p:par>
                              <p:par>
                                <p:cTn id="40" presetID="9" presetClass="emph" presetSubtype="0" grpId="0" nodeType="withEffect">
                                  <p:stCondLst>
                                    <p:cond delay="0"/>
                                  </p:stCondLst>
                                  <p:childTnLst>
                                    <p:set>
                                      <p:cBhvr rctx="PPT">
                                        <p:cTn id="41" dur="indefinite"/>
                                        <p:tgtEl>
                                          <p:spTgt spid="226"/>
                                        </p:tgtEl>
                                        <p:attrNameLst>
                                          <p:attrName>style.opacity</p:attrName>
                                        </p:attrNameLst>
                                      </p:cBhvr>
                                      <p:to>
                                        <p:strVal val="0.25"/>
                                      </p:to>
                                    </p:set>
                                    <p:animEffect filter="image" prLst="opacity: 0.25">
                                      <p:cBhvr rctx="IE">
                                        <p:cTn id="42" dur="indefinite"/>
                                        <p:tgtEl>
                                          <p:spTgt spid="226"/>
                                        </p:tgtEl>
                                      </p:cBhvr>
                                    </p:animEffect>
                                  </p:childTnLst>
                                </p:cTn>
                              </p:par>
                              <p:par>
                                <p:cTn id="43" presetID="9" presetClass="emph" presetSubtype="0" grpId="0" nodeType="withEffect">
                                  <p:stCondLst>
                                    <p:cond delay="0"/>
                                  </p:stCondLst>
                                  <p:childTnLst>
                                    <p:set>
                                      <p:cBhvr rctx="PPT">
                                        <p:cTn id="44" dur="indefinite"/>
                                        <p:tgtEl>
                                          <p:spTgt spid="228"/>
                                        </p:tgtEl>
                                        <p:attrNameLst>
                                          <p:attrName>style.opacity</p:attrName>
                                        </p:attrNameLst>
                                      </p:cBhvr>
                                      <p:to>
                                        <p:strVal val="0.25"/>
                                      </p:to>
                                    </p:set>
                                    <p:animEffect filter="image" prLst="opacity: 0.25">
                                      <p:cBhvr rctx="IE">
                                        <p:cTn id="45" dur="indefinite"/>
                                        <p:tgtEl>
                                          <p:spTgt spid="228"/>
                                        </p:tgtEl>
                                      </p:cBhvr>
                                    </p:animEffect>
                                  </p:childTnLst>
                                </p:cTn>
                              </p:par>
                              <p:par>
                                <p:cTn id="46" presetID="9" presetClass="emph" presetSubtype="0" grpId="0" nodeType="withEffect">
                                  <p:stCondLst>
                                    <p:cond delay="0"/>
                                  </p:stCondLst>
                                  <p:childTnLst>
                                    <p:set>
                                      <p:cBhvr rctx="PPT">
                                        <p:cTn id="47" dur="indefinite"/>
                                        <p:tgtEl>
                                          <p:spTgt spid="219"/>
                                        </p:tgtEl>
                                        <p:attrNameLst>
                                          <p:attrName>style.opacity</p:attrName>
                                        </p:attrNameLst>
                                      </p:cBhvr>
                                      <p:to>
                                        <p:strVal val="0.25"/>
                                      </p:to>
                                    </p:set>
                                    <p:animEffect filter="image" prLst="opacity: 0.25">
                                      <p:cBhvr rctx="IE">
                                        <p:cTn id="48" dur="indefinite"/>
                                        <p:tgtEl>
                                          <p:spTgt spid="219"/>
                                        </p:tgtEl>
                                      </p:cBhvr>
                                    </p:animEffect>
                                  </p:childTnLst>
                                </p:cTn>
                              </p:par>
                              <p:par>
                                <p:cTn id="49" presetID="9" presetClass="emph" presetSubtype="0" grpId="0" nodeType="withEffect">
                                  <p:stCondLst>
                                    <p:cond delay="0"/>
                                  </p:stCondLst>
                                  <p:childTnLst>
                                    <p:set>
                                      <p:cBhvr rctx="PPT">
                                        <p:cTn id="50" dur="indefinite"/>
                                        <p:tgtEl>
                                          <p:spTgt spid="7"/>
                                        </p:tgtEl>
                                        <p:attrNameLst>
                                          <p:attrName>style.opacity</p:attrName>
                                        </p:attrNameLst>
                                      </p:cBhvr>
                                      <p:to>
                                        <p:strVal val="0.25"/>
                                      </p:to>
                                    </p:set>
                                    <p:animEffect filter="image" prLst="opacity: 0.25">
                                      <p:cBhvr rctx="IE">
                                        <p:cTn id="51" dur="indefinite"/>
                                        <p:tgtEl>
                                          <p:spTgt spid="7"/>
                                        </p:tgtEl>
                                      </p:cBhvr>
                                    </p:animEffect>
                                  </p:childTnLst>
                                </p:cTn>
                              </p:par>
                              <p:par>
                                <p:cTn id="52" presetID="24" presetClass="emph" presetSubtype="0" fill="hold" grpId="0" nodeType="withEffect">
                                  <p:stCondLst>
                                    <p:cond delay="0"/>
                                  </p:stCondLst>
                                  <p:childTnLst>
                                    <p:animClr clrSpc="hsl">
                                      <p:cBhvr override="childStyle">
                                        <p:cTn id="53" dur="500" fill="hold"/>
                                        <p:tgtEl>
                                          <p:spTgt spid="3"/>
                                        </p:tgtEl>
                                        <p:attrNameLst>
                                          <p:attrName>style.color</p:attrName>
                                        </p:attrNameLst>
                                      </p:cBhvr>
                                      <p:by>
                                        <p:hsl h="0" s="-12549" l="-25098"/>
                                      </p:by>
                                    </p:animClr>
                                    <p:animClr clrSpc="hsl">
                                      <p:cBhvr>
                                        <p:cTn id="54" dur="500" fill="hold"/>
                                        <p:tgtEl>
                                          <p:spTgt spid="3"/>
                                        </p:tgtEl>
                                        <p:attrNameLst>
                                          <p:attrName>fillcolor</p:attrName>
                                        </p:attrNameLst>
                                      </p:cBhvr>
                                      <p:by>
                                        <p:hsl h="0" s="-12549" l="-25098"/>
                                      </p:by>
                                    </p:animClr>
                                    <p:animClr clrSpc="hsl">
                                      <p:cBhvr>
                                        <p:cTn id="55" dur="500" fill="hold"/>
                                        <p:tgtEl>
                                          <p:spTgt spid="3"/>
                                        </p:tgtEl>
                                        <p:attrNameLst>
                                          <p:attrName>stroke.color</p:attrName>
                                        </p:attrNameLst>
                                      </p:cBhvr>
                                      <p:by>
                                        <p:hsl h="0" s="-12549" l="-25098"/>
                                      </p:by>
                                    </p:animClr>
                                    <p:set>
                                      <p:cBhvr>
                                        <p:cTn id="56" dur="500" fill="hold"/>
                                        <p:tgtEl>
                                          <p:spTgt spid="3"/>
                                        </p:tgtEl>
                                        <p:attrNameLst>
                                          <p:attrName>fill.type</p:attrName>
                                        </p:attrNameLst>
                                      </p:cBhvr>
                                      <p:to>
                                        <p:strVal val="solid"/>
                                      </p:to>
                                    </p:set>
                                  </p:childTnLst>
                                </p:cTn>
                              </p:par>
                              <p:par>
                                <p:cTn id="57" presetID="9" presetClass="emph" presetSubtype="0" grpId="1" nodeType="withEffect">
                                  <p:stCondLst>
                                    <p:cond delay="0"/>
                                  </p:stCondLst>
                                  <p:childTnLst>
                                    <p:set>
                                      <p:cBhvr rctx="PPT">
                                        <p:cTn id="58" dur="indefinite"/>
                                        <p:tgtEl>
                                          <p:spTgt spid="7"/>
                                        </p:tgtEl>
                                        <p:attrNameLst>
                                          <p:attrName>style.opacity</p:attrName>
                                        </p:attrNameLst>
                                      </p:cBhvr>
                                      <p:to>
                                        <p:strVal val="0.5"/>
                                      </p:to>
                                    </p:set>
                                    <p:animEffect filter="image" prLst="opacity: 0.5">
                                      <p:cBhvr rctx="IE">
                                        <p:cTn id="59" dur="indefinite"/>
                                        <p:tgtEl>
                                          <p:spTgt spid="7"/>
                                        </p:tgtEl>
                                      </p:cBhvr>
                                    </p:animEffect>
                                  </p:childTnLst>
                                </p:cTn>
                              </p:par>
                              <p:par>
                                <p:cTn id="60" presetID="9" presetClass="emph" presetSubtype="0" grpId="0" nodeType="withEffect">
                                  <p:stCondLst>
                                    <p:cond delay="0"/>
                                  </p:stCondLst>
                                  <p:childTnLst>
                                    <p:set>
                                      <p:cBhvr rctx="PPT">
                                        <p:cTn id="61" dur="indefinite"/>
                                        <p:tgtEl>
                                          <p:spTgt spid="4"/>
                                        </p:tgtEl>
                                        <p:attrNameLst>
                                          <p:attrName>style.opacity</p:attrName>
                                        </p:attrNameLst>
                                      </p:cBhvr>
                                      <p:to>
                                        <p:strVal val="0.5"/>
                                      </p:to>
                                    </p:set>
                                    <p:animEffect filter="image" prLst="opacity: 0.5">
                                      <p:cBhvr rctx="IE">
                                        <p:cTn id="62" dur="indefinite"/>
                                        <p:tgtEl>
                                          <p:spTgt spid="4"/>
                                        </p:tgtEl>
                                      </p:cBhvr>
                                    </p:animEffect>
                                  </p:childTnLst>
                                </p:cTn>
                              </p:par>
                              <p:par>
                                <p:cTn id="63" presetID="24" presetClass="emph" presetSubtype="0" fill="hold" nodeType="withEffect">
                                  <p:stCondLst>
                                    <p:cond delay="0"/>
                                  </p:stCondLst>
                                  <p:childTnLst>
                                    <p:animClr clrSpc="hsl">
                                      <p:cBhvr override="childStyle">
                                        <p:cTn id="64" dur="500" fill="hold"/>
                                        <p:tgtEl>
                                          <p:spTgt spid="6"/>
                                        </p:tgtEl>
                                        <p:attrNameLst>
                                          <p:attrName>style.color</p:attrName>
                                        </p:attrNameLst>
                                      </p:cBhvr>
                                      <p:by>
                                        <p:hsl h="0" s="-12549" l="-25098"/>
                                      </p:by>
                                    </p:animClr>
                                    <p:animClr clrSpc="hsl">
                                      <p:cBhvr>
                                        <p:cTn id="65" dur="500" fill="hold"/>
                                        <p:tgtEl>
                                          <p:spTgt spid="6"/>
                                        </p:tgtEl>
                                        <p:attrNameLst>
                                          <p:attrName>fillcolor</p:attrName>
                                        </p:attrNameLst>
                                      </p:cBhvr>
                                      <p:by>
                                        <p:hsl h="0" s="-12549" l="-25098"/>
                                      </p:by>
                                    </p:animClr>
                                    <p:animClr clrSpc="hsl">
                                      <p:cBhvr>
                                        <p:cTn id="66" dur="500" fill="hold"/>
                                        <p:tgtEl>
                                          <p:spTgt spid="6"/>
                                        </p:tgtEl>
                                        <p:attrNameLst>
                                          <p:attrName>stroke.color</p:attrName>
                                        </p:attrNameLst>
                                      </p:cBhvr>
                                      <p:by>
                                        <p:hsl h="0" s="-12549" l="-25098"/>
                                      </p:by>
                                    </p:animClr>
                                    <p:set>
                                      <p:cBhvr>
                                        <p:cTn id="67" dur="500" fill="hold"/>
                                        <p:tgtEl>
                                          <p:spTgt spid="6"/>
                                        </p:tgtEl>
                                        <p:attrNameLst>
                                          <p:attrName>fill.type</p:attrName>
                                        </p:attrNameLst>
                                      </p:cBhvr>
                                      <p:to>
                                        <p:strVal val="solid"/>
                                      </p:to>
                                    </p:set>
                                  </p:childTnLst>
                                </p:cTn>
                              </p:par>
                              <p:par>
                                <p:cTn id="68" presetID="24" presetClass="emph" presetSubtype="0" fill="hold" nodeType="withEffect">
                                  <p:stCondLst>
                                    <p:cond delay="0"/>
                                  </p:stCondLst>
                                  <p:childTnLst>
                                    <p:animClr clrSpc="hsl">
                                      <p:cBhvr override="childStyle">
                                        <p:cTn id="69" dur="500" fill="hold"/>
                                        <p:tgtEl>
                                          <p:spTgt spid="5"/>
                                        </p:tgtEl>
                                        <p:attrNameLst>
                                          <p:attrName>style.color</p:attrName>
                                        </p:attrNameLst>
                                      </p:cBhvr>
                                      <p:by>
                                        <p:hsl h="0" s="-12549" l="-25098"/>
                                      </p:by>
                                    </p:animClr>
                                    <p:animClr clrSpc="hsl">
                                      <p:cBhvr>
                                        <p:cTn id="70" dur="500" fill="hold"/>
                                        <p:tgtEl>
                                          <p:spTgt spid="5"/>
                                        </p:tgtEl>
                                        <p:attrNameLst>
                                          <p:attrName>fillcolor</p:attrName>
                                        </p:attrNameLst>
                                      </p:cBhvr>
                                      <p:by>
                                        <p:hsl h="0" s="-12549" l="-25098"/>
                                      </p:by>
                                    </p:animClr>
                                    <p:animClr clrSpc="hsl">
                                      <p:cBhvr>
                                        <p:cTn id="71" dur="500" fill="hold"/>
                                        <p:tgtEl>
                                          <p:spTgt spid="5"/>
                                        </p:tgtEl>
                                        <p:attrNameLst>
                                          <p:attrName>stroke.color</p:attrName>
                                        </p:attrNameLst>
                                      </p:cBhvr>
                                      <p:by>
                                        <p:hsl h="0" s="-12549" l="-25098"/>
                                      </p:by>
                                    </p:animClr>
                                    <p:set>
                                      <p:cBhvr>
                                        <p:cTn id="72" dur="500" fill="hold"/>
                                        <p:tgtEl>
                                          <p:spTgt spid="5"/>
                                        </p:tgtEl>
                                        <p:attrNameLst>
                                          <p:attrName>fill.type</p:attrName>
                                        </p:attrNameLst>
                                      </p:cBhvr>
                                      <p:to>
                                        <p:strVal val="solid"/>
                                      </p:to>
                                    </p:set>
                                  </p:childTnLst>
                                </p:cTn>
                              </p:par>
                              <p:par>
                                <p:cTn id="73" presetID="9" presetClass="emph" presetSubtype="0" nodeType="withEffect">
                                  <p:stCondLst>
                                    <p:cond delay="0"/>
                                  </p:stCondLst>
                                  <p:childTnLst>
                                    <p:set>
                                      <p:cBhvr rctx="PPT">
                                        <p:cTn id="74" dur="indefinite"/>
                                        <p:tgtEl>
                                          <p:spTgt spid="4"/>
                                        </p:tgtEl>
                                        <p:attrNameLst>
                                          <p:attrName>style.opacity</p:attrName>
                                        </p:attrNameLst>
                                      </p:cBhvr>
                                      <p:to>
                                        <p:strVal val="0.25"/>
                                      </p:to>
                                    </p:set>
                                    <p:animEffect filter="image" prLst="opacity: 0.25">
                                      <p:cBhvr rctx="IE">
                                        <p:cTn id="7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7" grpId="1"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Microwave- assisted Cloud Point Extraction </a:t>
            </a:r>
            <a:br>
              <a:rPr lang="en-US" sz="2200" dirty="0" smtClean="0"/>
            </a:br>
            <a:r>
              <a:rPr lang="en-US" dirty="0" smtClean="0"/>
              <a:t>and Air Segmented Discreet Introduction FAAS </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sp>
        <p:nvSpPr>
          <p:cNvPr id="217"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18"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19"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20"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21"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222"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23"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224"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225"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226"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Real-time</a:t>
            </a:r>
            <a:br>
              <a:rPr lang="en-US" sz="1200" b="1" dirty="0" smtClean="0"/>
            </a:br>
            <a:r>
              <a:rPr lang="en-US" sz="1200" b="1" dirty="0" smtClean="0"/>
              <a:t> analysis</a:t>
            </a:r>
            <a:endParaRPr lang="en-GB" sz="1200" b="1" dirty="0"/>
          </a:p>
        </p:txBody>
      </p:sp>
      <p:sp>
        <p:nvSpPr>
          <p:cNvPr id="227"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228"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pic>
        <p:nvPicPr>
          <p:cNvPr id="284674" name="Picture 2"/>
          <p:cNvPicPr>
            <a:picLocks noChangeAspect="1" noChangeArrowheads="1"/>
          </p:cNvPicPr>
          <p:nvPr/>
        </p:nvPicPr>
        <p:blipFill>
          <a:blip r:embed="rId2" cstate="print"/>
          <a:srcRect/>
          <a:stretch>
            <a:fillRect/>
          </a:stretch>
        </p:blipFill>
        <p:spPr bwMode="auto">
          <a:xfrm>
            <a:off x="1331640" y="1738515"/>
            <a:ext cx="7637354" cy="40667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p:cBhvr override="childStyle">
                                        <p:cTn id="6" dur="500" fill="hold"/>
                                        <p:tgtEl>
                                          <p:spTgt spid="220"/>
                                        </p:tgtEl>
                                        <p:attrNameLst>
                                          <p:attrName>style.color</p:attrName>
                                        </p:attrNameLst>
                                      </p:cBhvr>
                                      <p:by>
                                        <p:hsl h="0" s="-12549" l="-25098"/>
                                      </p:by>
                                    </p:animClr>
                                    <p:animClr clrSpc="hsl">
                                      <p:cBhvr>
                                        <p:cTn id="7" dur="500" fill="hold"/>
                                        <p:tgtEl>
                                          <p:spTgt spid="220"/>
                                        </p:tgtEl>
                                        <p:attrNameLst>
                                          <p:attrName>fillcolor</p:attrName>
                                        </p:attrNameLst>
                                      </p:cBhvr>
                                      <p:by>
                                        <p:hsl h="0" s="-12549" l="-25098"/>
                                      </p:by>
                                    </p:animClr>
                                    <p:animClr clrSpc="hsl">
                                      <p:cBhvr>
                                        <p:cTn id="8" dur="500" fill="hold"/>
                                        <p:tgtEl>
                                          <p:spTgt spid="220"/>
                                        </p:tgtEl>
                                        <p:attrNameLst>
                                          <p:attrName>stroke.color</p:attrName>
                                        </p:attrNameLst>
                                      </p:cBhvr>
                                      <p:by>
                                        <p:hsl h="0" s="-12549" l="-25098"/>
                                      </p:by>
                                    </p:animClr>
                                    <p:set>
                                      <p:cBhvr>
                                        <p:cTn id="9" dur="500" fill="hold"/>
                                        <p:tgtEl>
                                          <p:spTgt spid="220"/>
                                        </p:tgtEl>
                                        <p:attrNameLst>
                                          <p:attrName>fill.type</p:attrName>
                                        </p:attrNameLst>
                                      </p:cBhvr>
                                      <p:to>
                                        <p:strVal val="solid"/>
                                      </p:to>
                                    </p:set>
                                  </p:childTnLst>
                                </p:cTn>
                              </p:par>
                              <p:par>
                                <p:cTn id="10" presetID="24" presetClass="emph" presetSubtype="0" fill="hold" grpId="0" nodeType="withEffect">
                                  <p:stCondLst>
                                    <p:cond delay="0"/>
                                  </p:stCondLst>
                                  <p:childTnLst>
                                    <p:animClr clrSpc="hsl">
                                      <p:cBhvr override="childStyle">
                                        <p:cTn id="11" dur="500" fill="hold"/>
                                        <p:tgtEl>
                                          <p:spTgt spid="217"/>
                                        </p:tgtEl>
                                        <p:attrNameLst>
                                          <p:attrName>style.color</p:attrName>
                                        </p:attrNameLst>
                                      </p:cBhvr>
                                      <p:by>
                                        <p:hsl h="0" s="-12549" l="-25098"/>
                                      </p:by>
                                    </p:animClr>
                                    <p:animClr clrSpc="hsl">
                                      <p:cBhvr>
                                        <p:cTn id="12" dur="500" fill="hold"/>
                                        <p:tgtEl>
                                          <p:spTgt spid="217"/>
                                        </p:tgtEl>
                                        <p:attrNameLst>
                                          <p:attrName>fillcolor</p:attrName>
                                        </p:attrNameLst>
                                      </p:cBhvr>
                                      <p:by>
                                        <p:hsl h="0" s="-12549" l="-25098"/>
                                      </p:by>
                                    </p:animClr>
                                    <p:animClr clrSpc="hsl">
                                      <p:cBhvr>
                                        <p:cTn id="13" dur="500" fill="hold"/>
                                        <p:tgtEl>
                                          <p:spTgt spid="217"/>
                                        </p:tgtEl>
                                        <p:attrNameLst>
                                          <p:attrName>stroke.color</p:attrName>
                                        </p:attrNameLst>
                                      </p:cBhvr>
                                      <p:by>
                                        <p:hsl h="0" s="-12549" l="-25098"/>
                                      </p:by>
                                    </p:animClr>
                                    <p:set>
                                      <p:cBhvr>
                                        <p:cTn id="14" dur="500" fill="hold"/>
                                        <p:tgtEl>
                                          <p:spTgt spid="217"/>
                                        </p:tgtEl>
                                        <p:attrNameLst>
                                          <p:attrName>fill.type</p:attrName>
                                        </p:attrNameLst>
                                      </p:cBhvr>
                                      <p:to>
                                        <p:strVal val="solid"/>
                                      </p:to>
                                    </p:set>
                                  </p:childTnLst>
                                </p:cTn>
                              </p:par>
                              <p:par>
                                <p:cTn id="15" presetID="9" presetClass="emph" presetSubtype="0" grpId="0" nodeType="withEffect">
                                  <p:stCondLst>
                                    <p:cond delay="0"/>
                                  </p:stCondLst>
                                  <p:childTnLst>
                                    <p:set>
                                      <p:cBhvr rctx="PPT">
                                        <p:cTn id="16" dur="indefinite"/>
                                        <p:tgtEl>
                                          <p:spTgt spid="222"/>
                                        </p:tgtEl>
                                        <p:attrNameLst>
                                          <p:attrName>style.opacity</p:attrName>
                                        </p:attrNameLst>
                                      </p:cBhvr>
                                      <p:to>
                                        <p:strVal val="0.25"/>
                                      </p:to>
                                    </p:set>
                                    <p:animEffect filter="image" prLst="opacity: 0.25">
                                      <p:cBhvr rctx="IE">
                                        <p:cTn id="17" dur="indefinite"/>
                                        <p:tgtEl>
                                          <p:spTgt spid="222"/>
                                        </p:tgtEl>
                                      </p:cBhvr>
                                    </p:animEffect>
                                  </p:childTnLst>
                                </p:cTn>
                              </p:par>
                              <p:par>
                                <p:cTn id="18" presetID="24" presetClass="emph" presetSubtype="0" fill="hold" grpId="0" nodeType="withEffect">
                                  <p:stCondLst>
                                    <p:cond delay="0"/>
                                  </p:stCondLst>
                                  <p:childTnLst>
                                    <p:animClr clrSpc="hsl">
                                      <p:cBhvr override="childStyle">
                                        <p:cTn id="19" dur="500" fill="hold"/>
                                        <p:tgtEl>
                                          <p:spTgt spid="218"/>
                                        </p:tgtEl>
                                        <p:attrNameLst>
                                          <p:attrName>style.color</p:attrName>
                                        </p:attrNameLst>
                                      </p:cBhvr>
                                      <p:by>
                                        <p:hsl h="0" s="-12549" l="-25098"/>
                                      </p:by>
                                    </p:animClr>
                                    <p:animClr clrSpc="hsl">
                                      <p:cBhvr>
                                        <p:cTn id="20" dur="500" fill="hold"/>
                                        <p:tgtEl>
                                          <p:spTgt spid="218"/>
                                        </p:tgtEl>
                                        <p:attrNameLst>
                                          <p:attrName>fillcolor</p:attrName>
                                        </p:attrNameLst>
                                      </p:cBhvr>
                                      <p:by>
                                        <p:hsl h="0" s="-12549" l="-25098"/>
                                      </p:by>
                                    </p:animClr>
                                    <p:animClr clrSpc="hsl">
                                      <p:cBhvr>
                                        <p:cTn id="21" dur="500" fill="hold"/>
                                        <p:tgtEl>
                                          <p:spTgt spid="218"/>
                                        </p:tgtEl>
                                        <p:attrNameLst>
                                          <p:attrName>stroke.color</p:attrName>
                                        </p:attrNameLst>
                                      </p:cBhvr>
                                      <p:by>
                                        <p:hsl h="0" s="-12549" l="-25098"/>
                                      </p:by>
                                    </p:animClr>
                                    <p:set>
                                      <p:cBhvr>
                                        <p:cTn id="22" dur="500" fill="hold"/>
                                        <p:tgtEl>
                                          <p:spTgt spid="218"/>
                                        </p:tgtEl>
                                        <p:attrNameLst>
                                          <p:attrName>fill.type</p:attrName>
                                        </p:attrNameLst>
                                      </p:cBhvr>
                                      <p:to>
                                        <p:strVal val="solid"/>
                                      </p:to>
                                    </p:set>
                                  </p:childTnLst>
                                </p:cTn>
                              </p:par>
                              <p:par>
                                <p:cTn id="23" presetID="24" presetClass="emph" presetSubtype="0" fill="hold" grpId="0" nodeType="withEffect">
                                  <p:stCondLst>
                                    <p:cond delay="0"/>
                                  </p:stCondLst>
                                  <p:childTnLst>
                                    <p:animClr clrSpc="hsl">
                                      <p:cBhvr override="childStyle">
                                        <p:cTn id="24" dur="500" fill="hold"/>
                                        <p:tgtEl>
                                          <p:spTgt spid="227"/>
                                        </p:tgtEl>
                                        <p:attrNameLst>
                                          <p:attrName>style.color</p:attrName>
                                        </p:attrNameLst>
                                      </p:cBhvr>
                                      <p:by>
                                        <p:hsl h="0" s="-12549" l="-25098"/>
                                      </p:by>
                                    </p:animClr>
                                    <p:animClr clrSpc="hsl">
                                      <p:cBhvr>
                                        <p:cTn id="25" dur="500" fill="hold"/>
                                        <p:tgtEl>
                                          <p:spTgt spid="227"/>
                                        </p:tgtEl>
                                        <p:attrNameLst>
                                          <p:attrName>fillcolor</p:attrName>
                                        </p:attrNameLst>
                                      </p:cBhvr>
                                      <p:by>
                                        <p:hsl h="0" s="-12549" l="-25098"/>
                                      </p:by>
                                    </p:animClr>
                                    <p:animClr clrSpc="hsl">
                                      <p:cBhvr>
                                        <p:cTn id="26" dur="500" fill="hold"/>
                                        <p:tgtEl>
                                          <p:spTgt spid="227"/>
                                        </p:tgtEl>
                                        <p:attrNameLst>
                                          <p:attrName>stroke.color</p:attrName>
                                        </p:attrNameLst>
                                      </p:cBhvr>
                                      <p:by>
                                        <p:hsl h="0" s="-12549" l="-25098"/>
                                      </p:by>
                                    </p:animClr>
                                    <p:set>
                                      <p:cBhvr>
                                        <p:cTn id="27" dur="500" fill="hold"/>
                                        <p:tgtEl>
                                          <p:spTgt spid="227"/>
                                        </p:tgtEl>
                                        <p:attrNameLst>
                                          <p:attrName>fill.type</p:attrName>
                                        </p:attrNameLst>
                                      </p:cBhvr>
                                      <p:to>
                                        <p:strVal val="solid"/>
                                      </p:to>
                                    </p:set>
                                  </p:childTnLst>
                                </p:cTn>
                              </p:par>
                              <p:par>
                                <p:cTn id="28" presetID="9" presetClass="emph" presetSubtype="0" grpId="0" nodeType="withEffect">
                                  <p:stCondLst>
                                    <p:cond delay="0"/>
                                  </p:stCondLst>
                                  <p:childTnLst>
                                    <p:set>
                                      <p:cBhvr rctx="PPT">
                                        <p:cTn id="29" dur="indefinite"/>
                                        <p:tgtEl>
                                          <p:spTgt spid="221"/>
                                        </p:tgtEl>
                                        <p:attrNameLst>
                                          <p:attrName>style.opacity</p:attrName>
                                        </p:attrNameLst>
                                      </p:cBhvr>
                                      <p:to>
                                        <p:strVal val="0.25"/>
                                      </p:to>
                                    </p:set>
                                    <p:animEffect filter="image" prLst="opacity: 0.25">
                                      <p:cBhvr rctx="IE">
                                        <p:cTn id="30" dur="indefinite"/>
                                        <p:tgtEl>
                                          <p:spTgt spid="221"/>
                                        </p:tgtEl>
                                      </p:cBhvr>
                                    </p:animEffect>
                                  </p:childTnLst>
                                </p:cTn>
                              </p:par>
                              <p:par>
                                <p:cTn id="31" presetID="9" presetClass="emph" presetSubtype="0" grpId="0" nodeType="withEffect">
                                  <p:stCondLst>
                                    <p:cond delay="0"/>
                                  </p:stCondLst>
                                  <p:childTnLst>
                                    <p:set>
                                      <p:cBhvr rctx="PPT">
                                        <p:cTn id="32" dur="indefinite"/>
                                        <p:tgtEl>
                                          <p:spTgt spid="223"/>
                                        </p:tgtEl>
                                        <p:attrNameLst>
                                          <p:attrName>style.opacity</p:attrName>
                                        </p:attrNameLst>
                                      </p:cBhvr>
                                      <p:to>
                                        <p:strVal val="0.25"/>
                                      </p:to>
                                    </p:set>
                                    <p:animEffect filter="image" prLst="opacity: 0.25">
                                      <p:cBhvr rctx="IE">
                                        <p:cTn id="33" dur="indefinite"/>
                                        <p:tgtEl>
                                          <p:spTgt spid="223"/>
                                        </p:tgtEl>
                                      </p:cBhvr>
                                    </p:animEffect>
                                  </p:childTnLst>
                                </p:cTn>
                              </p:par>
                              <p:par>
                                <p:cTn id="34" presetID="9" presetClass="emph" presetSubtype="0" grpId="0" nodeType="withEffect">
                                  <p:stCondLst>
                                    <p:cond delay="0"/>
                                  </p:stCondLst>
                                  <p:childTnLst>
                                    <p:set>
                                      <p:cBhvr rctx="PPT">
                                        <p:cTn id="35" dur="indefinite"/>
                                        <p:tgtEl>
                                          <p:spTgt spid="224"/>
                                        </p:tgtEl>
                                        <p:attrNameLst>
                                          <p:attrName>style.opacity</p:attrName>
                                        </p:attrNameLst>
                                      </p:cBhvr>
                                      <p:to>
                                        <p:strVal val="0.25"/>
                                      </p:to>
                                    </p:set>
                                    <p:animEffect filter="image" prLst="opacity: 0.25">
                                      <p:cBhvr rctx="IE">
                                        <p:cTn id="36" dur="indefinite"/>
                                        <p:tgtEl>
                                          <p:spTgt spid="224"/>
                                        </p:tgtEl>
                                      </p:cBhvr>
                                    </p:animEffect>
                                  </p:childTnLst>
                                </p:cTn>
                              </p:par>
                              <p:par>
                                <p:cTn id="37" presetID="9" presetClass="emph" presetSubtype="0" grpId="0" nodeType="withEffect">
                                  <p:stCondLst>
                                    <p:cond delay="0"/>
                                  </p:stCondLst>
                                  <p:childTnLst>
                                    <p:set>
                                      <p:cBhvr rctx="PPT">
                                        <p:cTn id="38" dur="indefinite"/>
                                        <p:tgtEl>
                                          <p:spTgt spid="225"/>
                                        </p:tgtEl>
                                        <p:attrNameLst>
                                          <p:attrName>style.opacity</p:attrName>
                                        </p:attrNameLst>
                                      </p:cBhvr>
                                      <p:to>
                                        <p:strVal val="0.25"/>
                                      </p:to>
                                    </p:set>
                                    <p:animEffect filter="image" prLst="opacity: 0.25">
                                      <p:cBhvr rctx="IE">
                                        <p:cTn id="39" dur="indefinite"/>
                                        <p:tgtEl>
                                          <p:spTgt spid="225"/>
                                        </p:tgtEl>
                                      </p:cBhvr>
                                    </p:animEffect>
                                  </p:childTnLst>
                                </p:cTn>
                              </p:par>
                              <p:par>
                                <p:cTn id="40" presetID="9" presetClass="emph" presetSubtype="0" grpId="0" nodeType="withEffect">
                                  <p:stCondLst>
                                    <p:cond delay="0"/>
                                  </p:stCondLst>
                                  <p:childTnLst>
                                    <p:set>
                                      <p:cBhvr rctx="PPT">
                                        <p:cTn id="41" dur="indefinite"/>
                                        <p:tgtEl>
                                          <p:spTgt spid="226"/>
                                        </p:tgtEl>
                                        <p:attrNameLst>
                                          <p:attrName>style.opacity</p:attrName>
                                        </p:attrNameLst>
                                      </p:cBhvr>
                                      <p:to>
                                        <p:strVal val="0.25"/>
                                      </p:to>
                                    </p:set>
                                    <p:animEffect filter="image" prLst="opacity: 0.25">
                                      <p:cBhvr rctx="IE">
                                        <p:cTn id="42" dur="indefinite"/>
                                        <p:tgtEl>
                                          <p:spTgt spid="226"/>
                                        </p:tgtEl>
                                      </p:cBhvr>
                                    </p:animEffect>
                                  </p:childTnLst>
                                </p:cTn>
                              </p:par>
                              <p:par>
                                <p:cTn id="43" presetID="9" presetClass="emph" presetSubtype="0" grpId="0" nodeType="withEffect">
                                  <p:stCondLst>
                                    <p:cond delay="0"/>
                                  </p:stCondLst>
                                  <p:childTnLst>
                                    <p:set>
                                      <p:cBhvr rctx="PPT">
                                        <p:cTn id="44" dur="indefinite"/>
                                        <p:tgtEl>
                                          <p:spTgt spid="228"/>
                                        </p:tgtEl>
                                        <p:attrNameLst>
                                          <p:attrName>style.opacity</p:attrName>
                                        </p:attrNameLst>
                                      </p:cBhvr>
                                      <p:to>
                                        <p:strVal val="0.25"/>
                                      </p:to>
                                    </p:set>
                                    <p:animEffect filter="image" prLst="opacity: 0.25">
                                      <p:cBhvr rctx="IE">
                                        <p:cTn id="45" dur="indefinite"/>
                                        <p:tgtEl>
                                          <p:spTgt spid="228"/>
                                        </p:tgtEl>
                                      </p:cBhvr>
                                    </p:animEffect>
                                  </p:childTnLst>
                                </p:cTn>
                              </p:par>
                              <p:par>
                                <p:cTn id="46" presetID="9" presetClass="emph" presetSubtype="0" grpId="0" nodeType="withEffect">
                                  <p:stCondLst>
                                    <p:cond delay="0"/>
                                  </p:stCondLst>
                                  <p:childTnLst>
                                    <p:set>
                                      <p:cBhvr rctx="PPT">
                                        <p:cTn id="47" dur="indefinite"/>
                                        <p:tgtEl>
                                          <p:spTgt spid="219"/>
                                        </p:tgtEl>
                                        <p:attrNameLst>
                                          <p:attrName>style.opacity</p:attrName>
                                        </p:attrNameLst>
                                      </p:cBhvr>
                                      <p:to>
                                        <p:strVal val="0.25"/>
                                      </p:to>
                                    </p:set>
                                    <p:animEffect filter="image" prLst="opacity: 0.25">
                                      <p:cBhvr rctx="IE">
                                        <p:cTn id="48" dur="indefinite"/>
                                        <p:tgtEl>
                                          <p:spTgt spid="219"/>
                                        </p:tgtEl>
                                      </p:cBhvr>
                                    </p:animEffect>
                                  </p:childTnLst>
                                </p:cTn>
                              </p:par>
                              <p:par>
                                <p:cTn id="49" presetID="9" presetClass="emph" presetSubtype="0" grpId="0" nodeType="withEffect">
                                  <p:stCondLst>
                                    <p:cond delay="0"/>
                                  </p:stCondLst>
                                  <p:childTnLst>
                                    <p:set>
                                      <p:cBhvr rctx="PPT">
                                        <p:cTn id="50" dur="indefinite"/>
                                        <p:tgtEl>
                                          <p:spTgt spid="7"/>
                                        </p:tgtEl>
                                        <p:attrNameLst>
                                          <p:attrName>style.opacity</p:attrName>
                                        </p:attrNameLst>
                                      </p:cBhvr>
                                      <p:to>
                                        <p:strVal val="0.25"/>
                                      </p:to>
                                    </p:set>
                                    <p:animEffect filter="image" prLst="opacity: 0.25">
                                      <p:cBhvr rctx="IE">
                                        <p:cTn id="51" dur="indefinite"/>
                                        <p:tgtEl>
                                          <p:spTgt spid="7"/>
                                        </p:tgtEl>
                                      </p:cBhvr>
                                    </p:animEffect>
                                  </p:childTnLst>
                                </p:cTn>
                              </p:par>
                              <p:par>
                                <p:cTn id="52" presetID="24" presetClass="emph" presetSubtype="0" fill="hold" grpId="0" nodeType="withEffect">
                                  <p:stCondLst>
                                    <p:cond delay="0"/>
                                  </p:stCondLst>
                                  <p:childTnLst>
                                    <p:animClr clrSpc="hsl">
                                      <p:cBhvr override="childStyle">
                                        <p:cTn id="53" dur="500" fill="hold"/>
                                        <p:tgtEl>
                                          <p:spTgt spid="3"/>
                                        </p:tgtEl>
                                        <p:attrNameLst>
                                          <p:attrName>style.color</p:attrName>
                                        </p:attrNameLst>
                                      </p:cBhvr>
                                      <p:by>
                                        <p:hsl h="0" s="-12549" l="-25098"/>
                                      </p:by>
                                    </p:animClr>
                                    <p:animClr clrSpc="hsl">
                                      <p:cBhvr>
                                        <p:cTn id="54" dur="500" fill="hold"/>
                                        <p:tgtEl>
                                          <p:spTgt spid="3"/>
                                        </p:tgtEl>
                                        <p:attrNameLst>
                                          <p:attrName>fillcolor</p:attrName>
                                        </p:attrNameLst>
                                      </p:cBhvr>
                                      <p:by>
                                        <p:hsl h="0" s="-12549" l="-25098"/>
                                      </p:by>
                                    </p:animClr>
                                    <p:animClr clrSpc="hsl">
                                      <p:cBhvr>
                                        <p:cTn id="55" dur="500" fill="hold"/>
                                        <p:tgtEl>
                                          <p:spTgt spid="3"/>
                                        </p:tgtEl>
                                        <p:attrNameLst>
                                          <p:attrName>stroke.color</p:attrName>
                                        </p:attrNameLst>
                                      </p:cBhvr>
                                      <p:by>
                                        <p:hsl h="0" s="-12549" l="-25098"/>
                                      </p:by>
                                    </p:animClr>
                                    <p:set>
                                      <p:cBhvr>
                                        <p:cTn id="56" dur="500" fill="hold"/>
                                        <p:tgtEl>
                                          <p:spTgt spid="3"/>
                                        </p:tgtEl>
                                        <p:attrNameLst>
                                          <p:attrName>fill.type</p:attrName>
                                        </p:attrNameLst>
                                      </p:cBhvr>
                                      <p:to>
                                        <p:strVal val="solid"/>
                                      </p:to>
                                    </p:set>
                                  </p:childTnLst>
                                </p:cTn>
                              </p:par>
                              <p:par>
                                <p:cTn id="57" presetID="9" presetClass="emph" presetSubtype="0" grpId="1" nodeType="withEffect">
                                  <p:stCondLst>
                                    <p:cond delay="0"/>
                                  </p:stCondLst>
                                  <p:childTnLst>
                                    <p:set>
                                      <p:cBhvr rctx="PPT">
                                        <p:cTn id="58" dur="indefinite"/>
                                        <p:tgtEl>
                                          <p:spTgt spid="7"/>
                                        </p:tgtEl>
                                        <p:attrNameLst>
                                          <p:attrName>style.opacity</p:attrName>
                                        </p:attrNameLst>
                                      </p:cBhvr>
                                      <p:to>
                                        <p:strVal val="0.5"/>
                                      </p:to>
                                    </p:set>
                                    <p:animEffect filter="image" prLst="opacity: 0.5">
                                      <p:cBhvr rctx="IE">
                                        <p:cTn id="59" dur="indefinite"/>
                                        <p:tgtEl>
                                          <p:spTgt spid="7"/>
                                        </p:tgtEl>
                                      </p:cBhvr>
                                    </p:animEffect>
                                  </p:childTnLst>
                                </p:cTn>
                              </p:par>
                              <p:par>
                                <p:cTn id="60" presetID="9" presetClass="emph" presetSubtype="0" grpId="0" nodeType="withEffect">
                                  <p:stCondLst>
                                    <p:cond delay="0"/>
                                  </p:stCondLst>
                                  <p:childTnLst>
                                    <p:set>
                                      <p:cBhvr rctx="PPT">
                                        <p:cTn id="61" dur="indefinite"/>
                                        <p:tgtEl>
                                          <p:spTgt spid="4"/>
                                        </p:tgtEl>
                                        <p:attrNameLst>
                                          <p:attrName>style.opacity</p:attrName>
                                        </p:attrNameLst>
                                      </p:cBhvr>
                                      <p:to>
                                        <p:strVal val="0.5"/>
                                      </p:to>
                                    </p:set>
                                    <p:animEffect filter="image" prLst="opacity: 0.5">
                                      <p:cBhvr rctx="IE">
                                        <p:cTn id="62" dur="indefinite"/>
                                        <p:tgtEl>
                                          <p:spTgt spid="4"/>
                                        </p:tgtEl>
                                      </p:cBhvr>
                                    </p:animEffect>
                                  </p:childTnLst>
                                </p:cTn>
                              </p:par>
                              <p:par>
                                <p:cTn id="63" presetID="24" presetClass="emph" presetSubtype="0" fill="hold" nodeType="withEffect">
                                  <p:stCondLst>
                                    <p:cond delay="0"/>
                                  </p:stCondLst>
                                  <p:childTnLst>
                                    <p:animClr clrSpc="hsl">
                                      <p:cBhvr override="childStyle">
                                        <p:cTn id="64" dur="500" fill="hold"/>
                                        <p:tgtEl>
                                          <p:spTgt spid="6"/>
                                        </p:tgtEl>
                                        <p:attrNameLst>
                                          <p:attrName>style.color</p:attrName>
                                        </p:attrNameLst>
                                      </p:cBhvr>
                                      <p:by>
                                        <p:hsl h="0" s="-12549" l="-25098"/>
                                      </p:by>
                                    </p:animClr>
                                    <p:animClr clrSpc="hsl">
                                      <p:cBhvr>
                                        <p:cTn id="65" dur="500" fill="hold"/>
                                        <p:tgtEl>
                                          <p:spTgt spid="6"/>
                                        </p:tgtEl>
                                        <p:attrNameLst>
                                          <p:attrName>fillcolor</p:attrName>
                                        </p:attrNameLst>
                                      </p:cBhvr>
                                      <p:by>
                                        <p:hsl h="0" s="-12549" l="-25098"/>
                                      </p:by>
                                    </p:animClr>
                                    <p:animClr clrSpc="hsl">
                                      <p:cBhvr>
                                        <p:cTn id="66" dur="500" fill="hold"/>
                                        <p:tgtEl>
                                          <p:spTgt spid="6"/>
                                        </p:tgtEl>
                                        <p:attrNameLst>
                                          <p:attrName>stroke.color</p:attrName>
                                        </p:attrNameLst>
                                      </p:cBhvr>
                                      <p:by>
                                        <p:hsl h="0" s="-12549" l="-25098"/>
                                      </p:by>
                                    </p:animClr>
                                    <p:set>
                                      <p:cBhvr>
                                        <p:cTn id="67" dur="500" fill="hold"/>
                                        <p:tgtEl>
                                          <p:spTgt spid="6"/>
                                        </p:tgtEl>
                                        <p:attrNameLst>
                                          <p:attrName>fill.type</p:attrName>
                                        </p:attrNameLst>
                                      </p:cBhvr>
                                      <p:to>
                                        <p:strVal val="solid"/>
                                      </p:to>
                                    </p:set>
                                  </p:childTnLst>
                                </p:cTn>
                              </p:par>
                              <p:par>
                                <p:cTn id="68" presetID="24" presetClass="emph" presetSubtype="0" fill="hold" nodeType="withEffect">
                                  <p:stCondLst>
                                    <p:cond delay="0"/>
                                  </p:stCondLst>
                                  <p:childTnLst>
                                    <p:animClr clrSpc="hsl">
                                      <p:cBhvr override="childStyle">
                                        <p:cTn id="69" dur="500" fill="hold"/>
                                        <p:tgtEl>
                                          <p:spTgt spid="5"/>
                                        </p:tgtEl>
                                        <p:attrNameLst>
                                          <p:attrName>style.color</p:attrName>
                                        </p:attrNameLst>
                                      </p:cBhvr>
                                      <p:by>
                                        <p:hsl h="0" s="-12549" l="-25098"/>
                                      </p:by>
                                    </p:animClr>
                                    <p:animClr clrSpc="hsl">
                                      <p:cBhvr>
                                        <p:cTn id="70" dur="500" fill="hold"/>
                                        <p:tgtEl>
                                          <p:spTgt spid="5"/>
                                        </p:tgtEl>
                                        <p:attrNameLst>
                                          <p:attrName>fillcolor</p:attrName>
                                        </p:attrNameLst>
                                      </p:cBhvr>
                                      <p:by>
                                        <p:hsl h="0" s="-12549" l="-25098"/>
                                      </p:by>
                                    </p:animClr>
                                    <p:animClr clrSpc="hsl">
                                      <p:cBhvr>
                                        <p:cTn id="71" dur="500" fill="hold"/>
                                        <p:tgtEl>
                                          <p:spTgt spid="5"/>
                                        </p:tgtEl>
                                        <p:attrNameLst>
                                          <p:attrName>stroke.color</p:attrName>
                                        </p:attrNameLst>
                                      </p:cBhvr>
                                      <p:by>
                                        <p:hsl h="0" s="-12549" l="-25098"/>
                                      </p:by>
                                    </p:animClr>
                                    <p:set>
                                      <p:cBhvr>
                                        <p:cTn id="72" dur="500" fill="hold"/>
                                        <p:tgtEl>
                                          <p:spTgt spid="5"/>
                                        </p:tgtEl>
                                        <p:attrNameLst>
                                          <p:attrName>fill.type</p:attrName>
                                        </p:attrNameLst>
                                      </p:cBhvr>
                                      <p:to>
                                        <p:strVal val="solid"/>
                                      </p:to>
                                    </p:set>
                                  </p:childTnLst>
                                </p:cTn>
                              </p:par>
                              <p:par>
                                <p:cTn id="73" presetID="9" presetClass="emph" presetSubtype="0" nodeType="withEffect">
                                  <p:stCondLst>
                                    <p:cond delay="0"/>
                                  </p:stCondLst>
                                  <p:childTnLst>
                                    <p:set>
                                      <p:cBhvr rctx="PPT">
                                        <p:cTn id="74" dur="indefinite"/>
                                        <p:tgtEl>
                                          <p:spTgt spid="4"/>
                                        </p:tgtEl>
                                        <p:attrNameLst>
                                          <p:attrName>style.opacity</p:attrName>
                                        </p:attrNameLst>
                                      </p:cBhvr>
                                      <p:to>
                                        <p:strVal val="0.25"/>
                                      </p:to>
                                    </p:set>
                                    <p:animEffect filter="image" prLst="opacity: 0.25">
                                      <p:cBhvr rctx="IE">
                                        <p:cTn id="7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7" grpId="1"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Segmented Discreet Introduction FAAS determination of Zn in blood serum </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sp>
        <p:nvSpPr>
          <p:cNvPr id="217"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18"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19"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20"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21"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222"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23"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224"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225"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226"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227"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Safer Solvents</a:t>
            </a:r>
            <a:endParaRPr lang="en-GB" sz="1200" b="1"/>
          </a:p>
        </p:txBody>
      </p:sp>
      <p:sp>
        <p:nvSpPr>
          <p:cNvPr id="228"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pic>
        <p:nvPicPr>
          <p:cNvPr id="22" name="Picture 1"/>
          <p:cNvPicPr>
            <a:picLocks noChangeAspect="1" noChangeArrowheads="1"/>
          </p:cNvPicPr>
          <p:nvPr/>
        </p:nvPicPr>
        <p:blipFill>
          <a:blip r:embed="rId2" cstate="print">
            <a:lum bright="-10000" contrast="10000"/>
          </a:blip>
          <a:srcRect b="3242"/>
          <a:stretch>
            <a:fillRect/>
          </a:stretch>
        </p:blipFill>
        <p:spPr bwMode="auto">
          <a:xfrm>
            <a:off x="2194553" y="1594449"/>
            <a:ext cx="6625919" cy="5002903"/>
          </a:xfrm>
          <a:prstGeom prst="rect">
            <a:avLst/>
          </a:prstGeom>
          <a:noFill/>
          <a:ln w="9525">
            <a:noFill/>
            <a:miter lim="800000"/>
            <a:headEnd/>
            <a:tailEnd/>
          </a:ln>
        </p:spPr>
      </p:pic>
      <p:sp>
        <p:nvSpPr>
          <p:cNvPr id="21" name="TextBox 20"/>
          <p:cNvSpPr txBox="1"/>
          <p:nvPr/>
        </p:nvSpPr>
        <p:spPr>
          <a:xfrm>
            <a:off x="6615623" y="2399375"/>
            <a:ext cx="1963792" cy="1815882"/>
          </a:xfrm>
          <a:prstGeom prst="rect">
            <a:avLst/>
          </a:prstGeom>
          <a:solidFill>
            <a:schemeClr val="bg1"/>
          </a:solidFill>
        </p:spPr>
        <p:txBody>
          <a:bodyPr wrap="square" rtlCol="0">
            <a:spAutoFit/>
          </a:bodyPr>
          <a:lstStyle/>
          <a:p>
            <a:pPr>
              <a:buFont typeface="Arial" pitchFamily="34" charset="0"/>
              <a:buChar char="•"/>
            </a:pPr>
            <a:r>
              <a:rPr lang="en-US" sz="1400" dirty="0" smtClean="0"/>
              <a:t> Sample volumes from  0.15 – 1 ml (frozen serum ) </a:t>
            </a:r>
          </a:p>
          <a:p>
            <a:pPr>
              <a:buFont typeface="Arial" pitchFamily="34" charset="0"/>
              <a:buChar char="•"/>
            </a:pPr>
            <a:r>
              <a:rPr lang="en-US" sz="1400" dirty="0" smtClean="0"/>
              <a:t> Dilution factors from 2 - 11</a:t>
            </a:r>
          </a:p>
          <a:p>
            <a:pPr>
              <a:buFont typeface="Arial" pitchFamily="34" charset="0"/>
              <a:buChar char="•"/>
            </a:pPr>
            <a:r>
              <a:rPr lang="en-US" sz="1400" dirty="0" smtClean="0"/>
              <a:t> Sample injections from 2- 6 s</a:t>
            </a:r>
            <a:endParaRPr lang="en-US" sz="1400" dirty="0"/>
          </a:p>
        </p:txBody>
      </p:sp>
      <p:pic>
        <p:nvPicPr>
          <p:cNvPr id="23" name="Picture 1" descr="J:\DCIM\100SSCAM\S4025420.JPG"/>
          <p:cNvPicPr>
            <a:picLocks noChangeAspect="1" noChangeArrowheads="1"/>
          </p:cNvPicPr>
          <p:nvPr/>
        </p:nvPicPr>
        <p:blipFill>
          <a:blip r:embed="rId3" cstate="print"/>
          <a:srcRect l="10237"/>
          <a:stretch>
            <a:fillRect/>
          </a:stretch>
        </p:blipFill>
        <p:spPr bwMode="auto">
          <a:xfrm>
            <a:off x="1403648" y="4096961"/>
            <a:ext cx="1872208" cy="15642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p:cBhvr override="childStyle">
                                        <p:cTn id="6" dur="500" fill="hold"/>
                                        <p:tgtEl>
                                          <p:spTgt spid="217"/>
                                        </p:tgtEl>
                                        <p:attrNameLst>
                                          <p:attrName>style.color</p:attrName>
                                        </p:attrNameLst>
                                      </p:cBhvr>
                                      <p:by>
                                        <p:hsl h="0" s="-12549" l="-25098"/>
                                      </p:by>
                                    </p:animClr>
                                    <p:animClr clrSpc="hsl">
                                      <p:cBhvr>
                                        <p:cTn id="7" dur="500" fill="hold"/>
                                        <p:tgtEl>
                                          <p:spTgt spid="217"/>
                                        </p:tgtEl>
                                        <p:attrNameLst>
                                          <p:attrName>fillcolor</p:attrName>
                                        </p:attrNameLst>
                                      </p:cBhvr>
                                      <p:by>
                                        <p:hsl h="0" s="-12549" l="-25098"/>
                                      </p:by>
                                    </p:animClr>
                                    <p:animClr clrSpc="hsl">
                                      <p:cBhvr>
                                        <p:cTn id="8" dur="500" fill="hold"/>
                                        <p:tgtEl>
                                          <p:spTgt spid="217"/>
                                        </p:tgtEl>
                                        <p:attrNameLst>
                                          <p:attrName>stroke.color</p:attrName>
                                        </p:attrNameLst>
                                      </p:cBhvr>
                                      <p:by>
                                        <p:hsl h="0" s="-12549" l="-25098"/>
                                      </p:by>
                                    </p:animClr>
                                    <p:set>
                                      <p:cBhvr>
                                        <p:cTn id="9" dur="500" fill="hold"/>
                                        <p:tgtEl>
                                          <p:spTgt spid="217"/>
                                        </p:tgtEl>
                                        <p:attrNameLst>
                                          <p:attrName>fill.type</p:attrName>
                                        </p:attrNameLst>
                                      </p:cBhvr>
                                      <p:to>
                                        <p:strVal val="solid"/>
                                      </p:to>
                                    </p:set>
                                  </p:childTnLst>
                                </p:cTn>
                              </p:par>
                              <p:par>
                                <p:cTn id="10" presetID="9" presetClass="emph" presetSubtype="0" grpId="0" nodeType="withEffect">
                                  <p:stCondLst>
                                    <p:cond delay="0"/>
                                  </p:stCondLst>
                                  <p:childTnLst>
                                    <p:set>
                                      <p:cBhvr rctx="PPT">
                                        <p:cTn id="11" dur="indefinite"/>
                                        <p:tgtEl>
                                          <p:spTgt spid="222"/>
                                        </p:tgtEl>
                                        <p:attrNameLst>
                                          <p:attrName>style.opacity</p:attrName>
                                        </p:attrNameLst>
                                      </p:cBhvr>
                                      <p:to>
                                        <p:strVal val="0.25"/>
                                      </p:to>
                                    </p:set>
                                    <p:animEffect filter="image" prLst="opacity: 0.25">
                                      <p:cBhvr rctx="IE">
                                        <p:cTn id="12" dur="indefinite"/>
                                        <p:tgtEl>
                                          <p:spTgt spid="222"/>
                                        </p:tgtEl>
                                      </p:cBhvr>
                                    </p:animEffect>
                                  </p:childTnLst>
                                </p:cTn>
                              </p:par>
                              <p:par>
                                <p:cTn id="13" presetID="24" presetClass="emph" presetSubtype="0" fill="hold" grpId="0" nodeType="withEffect">
                                  <p:stCondLst>
                                    <p:cond delay="0"/>
                                  </p:stCondLst>
                                  <p:childTnLst>
                                    <p:animClr clrSpc="hsl">
                                      <p:cBhvr override="childStyle">
                                        <p:cTn id="14" dur="500" fill="hold"/>
                                        <p:tgtEl>
                                          <p:spTgt spid="227"/>
                                        </p:tgtEl>
                                        <p:attrNameLst>
                                          <p:attrName>style.color</p:attrName>
                                        </p:attrNameLst>
                                      </p:cBhvr>
                                      <p:by>
                                        <p:hsl h="0" s="-12549" l="-25098"/>
                                      </p:by>
                                    </p:animClr>
                                    <p:animClr clrSpc="hsl">
                                      <p:cBhvr>
                                        <p:cTn id="15" dur="500" fill="hold"/>
                                        <p:tgtEl>
                                          <p:spTgt spid="227"/>
                                        </p:tgtEl>
                                        <p:attrNameLst>
                                          <p:attrName>fillcolor</p:attrName>
                                        </p:attrNameLst>
                                      </p:cBhvr>
                                      <p:by>
                                        <p:hsl h="0" s="-12549" l="-25098"/>
                                      </p:by>
                                    </p:animClr>
                                    <p:animClr clrSpc="hsl">
                                      <p:cBhvr>
                                        <p:cTn id="16" dur="500" fill="hold"/>
                                        <p:tgtEl>
                                          <p:spTgt spid="227"/>
                                        </p:tgtEl>
                                        <p:attrNameLst>
                                          <p:attrName>stroke.color</p:attrName>
                                        </p:attrNameLst>
                                      </p:cBhvr>
                                      <p:by>
                                        <p:hsl h="0" s="-12549" l="-25098"/>
                                      </p:by>
                                    </p:animClr>
                                    <p:set>
                                      <p:cBhvr>
                                        <p:cTn id="17" dur="500" fill="hold"/>
                                        <p:tgtEl>
                                          <p:spTgt spid="227"/>
                                        </p:tgtEl>
                                        <p:attrNameLst>
                                          <p:attrName>fill.type</p:attrName>
                                        </p:attrNameLst>
                                      </p:cBhvr>
                                      <p:to>
                                        <p:strVal val="solid"/>
                                      </p:to>
                                    </p:set>
                                  </p:childTnLst>
                                </p:cTn>
                              </p:par>
                              <p:par>
                                <p:cTn id="18" presetID="9" presetClass="emph" presetSubtype="0" grpId="0" nodeType="withEffect">
                                  <p:stCondLst>
                                    <p:cond delay="0"/>
                                  </p:stCondLst>
                                  <p:childTnLst>
                                    <p:set>
                                      <p:cBhvr rctx="PPT">
                                        <p:cTn id="19" dur="indefinite"/>
                                        <p:tgtEl>
                                          <p:spTgt spid="221"/>
                                        </p:tgtEl>
                                        <p:attrNameLst>
                                          <p:attrName>style.opacity</p:attrName>
                                        </p:attrNameLst>
                                      </p:cBhvr>
                                      <p:to>
                                        <p:strVal val="0.25"/>
                                      </p:to>
                                    </p:set>
                                    <p:animEffect filter="image" prLst="opacity: 0.25">
                                      <p:cBhvr rctx="IE">
                                        <p:cTn id="20" dur="indefinite"/>
                                        <p:tgtEl>
                                          <p:spTgt spid="221"/>
                                        </p:tgtEl>
                                      </p:cBhvr>
                                    </p:animEffect>
                                  </p:childTnLst>
                                </p:cTn>
                              </p:par>
                              <p:par>
                                <p:cTn id="21" presetID="9" presetClass="emph" presetSubtype="0" grpId="0" nodeType="withEffect">
                                  <p:stCondLst>
                                    <p:cond delay="0"/>
                                  </p:stCondLst>
                                  <p:childTnLst>
                                    <p:set>
                                      <p:cBhvr rctx="PPT">
                                        <p:cTn id="22" dur="indefinite"/>
                                        <p:tgtEl>
                                          <p:spTgt spid="223"/>
                                        </p:tgtEl>
                                        <p:attrNameLst>
                                          <p:attrName>style.opacity</p:attrName>
                                        </p:attrNameLst>
                                      </p:cBhvr>
                                      <p:to>
                                        <p:strVal val="0.25"/>
                                      </p:to>
                                    </p:set>
                                    <p:animEffect filter="image" prLst="opacity: 0.25">
                                      <p:cBhvr rctx="IE">
                                        <p:cTn id="23" dur="indefinite"/>
                                        <p:tgtEl>
                                          <p:spTgt spid="223"/>
                                        </p:tgtEl>
                                      </p:cBhvr>
                                    </p:animEffect>
                                  </p:childTnLst>
                                </p:cTn>
                              </p:par>
                              <p:par>
                                <p:cTn id="24" presetID="9" presetClass="emph" presetSubtype="0" grpId="0" nodeType="withEffect">
                                  <p:stCondLst>
                                    <p:cond delay="0"/>
                                  </p:stCondLst>
                                  <p:childTnLst>
                                    <p:set>
                                      <p:cBhvr rctx="PPT">
                                        <p:cTn id="25" dur="indefinite"/>
                                        <p:tgtEl>
                                          <p:spTgt spid="224"/>
                                        </p:tgtEl>
                                        <p:attrNameLst>
                                          <p:attrName>style.opacity</p:attrName>
                                        </p:attrNameLst>
                                      </p:cBhvr>
                                      <p:to>
                                        <p:strVal val="0.25"/>
                                      </p:to>
                                    </p:set>
                                    <p:animEffect filter="image" prLst="opacity: 0.25">
                                      <p:cBhvr rctx="IE">
                                        <p:cTn id="26" dur="indefinite"/>
                                        <p:tgtEl>
                                          <p:spTgt spid="224"/>
                                        </p:tgtEl>
                                      </p:cBhvr>
                                    </p:animEffect>
                                  </p:childTnLst>
                                </p:cTn>
                              </p:par>
                              <p:par>
                                <p:cTn id="27" presetID="9" presetClass="emph" presetSubtype="0" grpId="0" nodeType="withEffect">
                                  <p:stCondLst>
                                    <p:cond delay="0"/>
                                  </p:stCondLst>
                                  <p:childTnLst>
                                    <p:set>
                                      <p:cBhvr rctx="PPT">
                                        <p:cTn id="28" dur="indefinite"/>
                                        <p:tgtEl>
                                          <p:spTgt spid="225"/>
                                        </p:tgtEl>
                                        <p:attrNameLst>
                                          <p:attrName>style.opacity</p:attrName>
                                        </p:attrNameLst>
                                      </p:cBhvr>
                                      <p:to>
                                        <p:strVal val="0.25"/>
                                      </p:to>
                                    </p:set>
                                    <p:animEffect filter="image" prLst="opacity: 0.25">
                                      <p:cBhvr rctx="IE">
                                        <p:cTn id="29" dur="indefinite"/>
                                        <p:tgtEl>
                                          <p:spTgt spid="225"/>
                                        </p:tgtEl>
                                      </p:cBhvr>
                                    </p:animEffect>
                                  </p:childTnLst>
                                </p:cTn>
                              </p:par>
                              <p:par>
                                <p:cTn id="30" presetID="9" presetClass="emph" presetSubtype="0" grpId="0" nodeType="withEffect">
                                  <p:stCondLst>
                                    <p:cond delay="0"/>
                                  </p:stCondLst>
                                  <p:childTnLst>
                                    <p:set>
                                      <p:cBhvr rctx="PPT">
                                        <p:cTn id="31" dur="indefinite"/>
                                        <p:tgtEl>
                                          <p:spTgt spid="226"/>
                                        </p:tgtEl>
                                        <p:attrNameLst>
                                          <p:attrName>style.opacity</p:attrName>
                                        </p:attrNameLst>
                                      </p:cBhvr>
                                      <p:to>
                                        <p:strVal val="0.25"/>
                                      </p:to>
                                    </p:set>
                                    <p:animEffect filter="image" prLst="opacity: 0.25">
                                      <p:cBhvr rctx="IE">
                                        <p:cTn id="32" dur="indefinite"/>
                                        <p:tgtEl>
                                          <p:spTgt spid="226"/>
                                        </p:tgtEl>
                                      </p:cBhvr>
                                    </p:animEffect>
                                  </p:childTnLst>
                                </p:cTn>
                              </p:par>
                              <p:par>
                                <p:cTn id="33" presetID="9" presetClass="emph" presetSubtype="0" grpId="0" nodeType="withEffect">
                                  <p:stCondLst>
                                    <p:cond delay="0"/>
                                  </p:stCondLst>
                                  <p:childTnLst>
                                    <p:set>
                                      <p:cBhvr rctx="PPT">
                                        <p:cTn id="34" dur="indefinite"/>
                                        <p:tgtEl>
                                          <p:spTgt spid="228"/>
                                        </p:tgtEl>
                                        <p:attrNameLst>
                                          <p:attrName>style.opacity</p:attrName>
                                        </p:attrNameLst>
                                      </p:cBhvr>
                                      <p:to>
                                        <p:strVal val="0.25"/>
                                      </p:to>
                                    </p:set>
                                    <p:animEffect filter="image" prLst="opacity: 0.25">
                                      <p:cBhvr rctx="IE">
                                        <p:cTn id="35" dur="indefinite"/>
                                        <p:tgtEl>
                                          <p:spTgt spid="228"/>
                                        </p:tgtEl>
                                      </p:cBhvr>
                                    </p:animEffect>
                                  </p:childTnLst>
                                </p:cTn>
                              </p:par>
                              <p:par>
                                <p:cTn id="36" presetID="9" presetClass="emph" presetSubtype="0" grpId="0" nodeType="withEffect">
                                  <p:stCondLst>
                                    <p:cond delay="0"/>
                                  </p:stCondLst>
                                  <p:childTnLst>
                                    <p:set>
                                      <p:cBhvr rctx="PPT">
                                        <p:cTn id="37" dur="indefinite"/>
                                        <p:tgtEl>
                                          <p:spTgt spid="219"/>
                                        </p:tgtEl>
                                        <p:attrNameLst>
                                          <p:attrName>style.opacity</p:attrName>
                                        </p:attrNameLst>
                                      </p:cBhvr>
                                      <p:to>
                                        <p:strVal val="0.25"/>
                                      </p:to>
                                    </p:set>
                                    <p:animEffect filter="image" prLst="opacity: 0.25">
                                      <p:cBhvr rctx="IE">
                                        <p:cTn id="38" dur="indefinite"/>
                                        <p:tgtEl>
                                          <p:spTgt spid="219"/>
                                        </p:tgtEl>
                                      </p:cBhvr>
                                    </p:animEffect>
                                  </p:childTnLst>
                                </p:cTn>
                              </p:par>
                              <p:par>
                                <p:cTn id="39" presetID="9" presetClass="emph" presetSubtype="0" grpId="0" nodeType="withEffect">
                                  <p:stCondLst>
                                    <p:cond delay="0"/>
                                  </p:stCondLst>
                                  <p:childTnLst>
                                    <p:set>
                                      <p:cBhvr rctx="PPT">
                                        <p:cTn id="40" dur="indefinite"/>
                                        <p:tgtEl>
                                          <p:spTgt spid="7"/>
                                        </p:tgtEl>
                                        <p:attrNameLst>
                                          <p:attrName>style.opacity</p:attrName>
                                        </p:attrNameLst>
                                      </p:cBhvr>
                                      <p:to>
                                        <p:strVal val="0.25"/>
                                      </p:to>
                                    </p:set>
                                    <p:animEffect filter="image" prLst="opacity: 0.25">
                                      <p:cBhvr rctx="IE">
                                        <p:cTn id="41" dur="indefinite"/>
                                        <p:tgtEl>
                                          <p:spTgt spid="7"/>
                                        </p:tgtEl>
                                      </p:cBhvr>
                                    </p:animEffect>
                                  </p:childTnLst>
                                </p:cTn>
                              </p:par>
                              <p:par>
                                <p:cTn id="42" presetID="9" presetClass="emph" presetSubtype="0" grpId="1" nodeType="withEffect">
                                  <p:stCondLst>
                                    <p:cond delay="0"/>
                                  </p:stCondLst>
                                  <p:childTnLst>
                                    <p:set>
                                      <p:cBhvr rctx="PPT">
                                        <p:cTn id="43" dur="indefinite"/>
                                        <p:tgtEl>
                                          <p:spTgt spid="7"/>
                                        </p:tgtEl>
                                        <p:attrNameLst>
                                          <p:attrName>style.opacity</p:attrName>
                                        </p:attrNameLst>
                                      </p:cBhvr>
                                      <p:to>
                                        <p:strVal val="0.5"/>
                                      </p:to>
                                    </p:set>
                                    <p:animEffect filter="image" prLst="opacity: 0.5">
                                      <p:cBhvr rctx="IE">
                                        <p:cTn id="44" dur="indefinite"/>
                                        <p:tgtEl>
                                          <p:spTgt spid="7"/>
                                        </p:tgtEl>
                                      </p:cBhvr>
                                    </p:animEffect>
                                  </p:childTnLst>
                                </p:cTn>
                              </p:par>
                              <p:par>
                                <p:cTn id="45" presetID="9" presetClass="emph" presetSubtype="0" grpId="0" nodeType="withEffect">
                                  <p:stCondLst>
                                    <p:cond delay="0"/>
                                  </p:stCondLst>
                                  <p:childTnLst>
                                    <p:set>
                                      <p:cBhvr rctx="PPT">
                                        <p:cTn id="46" dur="indefinite"/>
                                        <p:tgtEl>
                                          <p:spTgt spid="4"/>
                                        </p:tgtEl>
                                        <p:attrNameLst>
                                          <p:attrName>style.opacity</p:attrName>
                                        </p:attrNameLst>
                                      </p:cBhvr>
                                      <p:to>
                                        <p:strVal val="0.5"/>
                                      </p:to>
                                    </p:set>
                                    <p:animEffect filter="image" prLst="opacity: 0.5">
                                      <p:cBhvr rctx="IE">
                                        <p:cTn id="47" dur="indefinite"/>
                                        <p:tgtEl>
                                          <p:spTgt spid="4"/>
                                        </p:tgtEl>
                                      </p:cBhvr>
                                    </p:animEffect>
                                  </p:childTnLst>
                                </p:cTn>
                              </p:par>
                              <p:par>
                                <p:cTn id="48" presetID="24" presetClass="emph" presetSubtype="0" fill="hold" nodeType="withEffect">
                                  <p:stCondLst>
                                    <p:cond delay="0"/>
                                  </p:stCondLst>
                                  <p:childTnLst>
                                    <p:animClr clrSpc="hsl">
                                      <p:cBhvr override="childStyle">
                                        <p:cTn id="49" dur="500" fill="hold"/>
                                        <p:tgtEl>
                                          <p:spTgt spid="6"/>
                                        </p:tgtEl>
                                        <p:attrNameLst>
                                          <p:attrName>style.color</p:attrName>
                                        </p:attrNameLst>
                                      </p:cBhvr>
                                      <p:by>
                                        <p:hsl h="0" s="-12549" l="-25098"/>
                                      </p:by>
                                    </p:animClr>
                                    <p:animClr clrSpc="hsl">
                                      <p:cBhvr>
                                        <p:cTn id="50" dur="500" fill="hold"/>
                                        <p:tgtEl>
                                          <p:spTgt spid="6"/>
                                        </p:tgtEl>
                                        <p:attrNameLst>
                                          <p:attrName>fillcolor</p:attrName>
                                        </p:attrNameLst>
                                      </p:cBhvr>
                                      <p:by>
                                        <p:hsl h="0" s="-12549" l="-25098"/>
                                      </p:by>
                                    </p:animClr>
                                    <p:animClr clrSpc="hsl">
                                      <p:cBhvr>
                                        <p:cTn id="51" dur="500" fill="hold"/>
                                        <p:tgtEl>
                                          <p:spTgt spid="6"/>
                                        </p:tgtEl>
                                        <p:attrNameLst>
                                          <p:attrName>stroke.color</p:attrName>
                                        </p:attrNameLst>
                                      </p:cBhvr>
                                      <p:by>
                                        <p:hsl h="0" s="-12549" l="-25098"/>
                                      </p:by>
                                    </p:animClr>
                                    <p:set>
                                      <p:cBhvr>
                                        <p:cTn id="52" dur="500" fill="hold"/>
                                        <p:tgtEl>
                                          <p:spTgt spid="6"/>
                                        </p:tgtEl>
                                        <p:attrNameLst>
                                          <p:attrName>fill.type</p:attrName>
                                        </p:attrNameLst>
                                      </p:cBhvr>
                                      <p:to>
                                        <p:strVal val="solid"/>
                                      </p:to>
                                    </p:set>
                                  </p:childTnLst>
                                </p:cTn>
                              </p:par>
                              <p:par>
                                <p:cTn id="53" presetID="9" presetClass="emph" presetSubtype="0" grpId="0" nodeType="withEffect">
                                  <p:stCondLst>
                                    <p:cond delay="0"/>
                                  </p:stCondLst>
                                  <p:childTnLst>
                                    <p:set>
                                      <p:cBhvr rctx="PPT">
                                        <p:cTn id="54" dur="indefinite"/>
                                        <p:tgtEl>
                                          <p:spTgt spid="218"/>
                                        </p:tgtEl>
                                        <p:attrNameLst>
                                          <p:attrName>style.opacity</p:attrName>
                                        </p:attrNameLst>
                                      </p:cBhvr>
                                      <p:to>
                                        <p:strVal val="0.25"/>
                                      </p:to>
                                    </p:set>
                                    <p:animEffect filter="image" prLst="opacity: 0.25">
                                      <p:cBhvr rctx="IE">
                                        <p:cTn id="55" dur="indefinite"/>
                                        <p:tgtEl>
                                          <p:spTgt spid="218"/>
                                        </p:tgtEl>
                                      </p:cBhvr>
                                    </p:animEffect>
                                  </p:childTnLst>
                                </p:cTn>
                              </p:par>
                              <p:par>
                                <p:cTn id="56" presetID="9" presetClass="emph" presetSubtype="0" grpId="0" nodeType="withEffect">
                                  <p:stCondLst>
                                    <p:cond delay="0"/>
                                  </p:stCondLst>
                                  <p:childTnLst>
                                    <p:set>
                                      <p:cBhvr rctx="PPT">
                                        <p:cTn id="57" dur="indefinite"/>
                                        <p:tgtEl>
                                          <p:spTgt spid="5"/>
                                        </p:tgtEl>
                                        <p:attrNameLst>
                                          <p:attrName>style.opacity</p:attrName>
                                        </p:attrNameLst>
                                      </p:cBhvr>
                                      <p:to>
                                        <p:strVal val="0.25"/>
                                      </p:to>
                                    </p:set>
                                    <p:animEffect filter="image" prLst="opacity: 0.25">
                                      <p:cBhvr rctx="IE">
                                        <p:cTn id="58" dur="indefinite"/>
                                        <p:tgtEl>
                                          <p:spTgt spid="5"/>
                                        </p:tgtEl>
                                      </p:cBhvr>
                                    </p:animEffect>
                                  </p:childTnLst>
                                </p:cTn>
                              </p:par>
                              <p:par>
                                <p:cTn id="59" presetID="9" presetClass="emph" presetSubtype="0" grpId="0" nodeType="withEffect">
                                  <p:stCondLst>
                                    <p:cond delay="0"/>
                                  </p:stCondLst>
                                  <p:childTnLst>
                                    <p:set>
                                      <p:cBhvr rctx="PPT">
                                        <p:cTn id="60" dur="indefinite"/>
                                        <p:tgtEl>
                                          <p:spTgt spid="3"/>
                                        </p:tgtEl>
                                        <p:attrNameLst>
                                          <p:attrName>style.opacity</p:attrName>
                                        </p:attrNameLst>
                                      </p:cBhvr>
                                      <p:to>
                                        <p:strVal val="0.25"/>
                                      </p:to>
                                    </p:set>
                                    <p:animEffect filter="image" prLst="opacity: 0.25">
                                      <p:cBhvr rctx="IE">
                                        <p:cTn id="61" dur="indefinite"/>
                                        <p:tgtEl>
                                          <p:spTgt spid="3"/>
                                        </p:tgtEl>
                                      </p:cBhvr>
                                    </p:animEffect>
                                  </p:childTnLst>
                                </p:cTn>
                              </p:par>
                              <p:par>
                                <p:cTn id="62" presetID="9" presetClass="emph" presetSubtype="0" grpId="0" nodeType="withEffect">
                                  <p:stCondLst>
                                    <p:cond delay="0"/>
                                  </p:stCondLst>
                                  <p:childTnLst>
                                    <p:set>
                                      <p:cBhvr rctx="PPT">
                                        <p:cTn id="63" dur="indefinite"/>
                                        <p:tgtEl>
                                          <p:spTgt spid="220"/>
                                        </p:tgtEl>
                                        <p:attrNameLst>
                                          <p:attrName>style.opacity</p:attrName>
                                        </p:attrNameLst>
                                      </p:cBhvr>
                                      <p:to>
                                        <p:strVal val="0.25"/>
                                      </p:to>
                                    </p:set>
                                    <p:animEffect filter="image" prLst="opacity: 0.25">
                                      <p:cBhvr rctx="IE">
                                        <p:cTn id="64" dur="indefinite"/>
                                        <p:tgtEl>
                                          <p:spTgt spid="220"/>
                                        </p:tgtEl>
                                      </p:cBhvr>
                                    </p:animEffect>
                                  </p:childTnLst>
                                </p:cTn>
                              </p:par>
                              <p:par>
                                <p:cTn id="65" presetID="9" presetClass="emph" presetSubtype="0" nodeType="withEffect">
                                  <p:stCondLst>
                                    <p:cond delay="0"/>
                                  </p:stCondLst>
                                  <p:childTnLst>
                                    <p:set>
                                      <p:cBhvr rctx="PPT">
                                        <p:cTn id="66" dur="indefinite"/>
                                        <p:tgtEl>
                                          <p:spTgt spid="4"/>
                                        </p:tgtEl>
                                        <p:attrNameLst>
                                          <p:attrName>style.opacity</p:attrName>
                                        </p:attrNameLst>
                                      </p:cBhvr>
                                      <p:to>
                                        <p:strVal val="0.25"/>
                                      </p:to>
                                    </p:set>
                                    <p:animEffect filter="image" prLst="opacity: 0.25">
                                      <p:cBhvr rctx="IE">
                                        <p:cTn id="6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7" grpId="1"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5" name="Picture 5"/>
          <p:cNvPicPr>
            <a:picLocks noChangeAspect="1" noChangeArrowheads="1"/>
          </p:cNvPicPr>
          <p:nvPr/>
        </p:nvPicPr>
        <p:blipFill>
          <a:blip r:embed="rId3" cstate="print"/>
          <a:srcRect/>
          <a:stretch>
            <a:fillRect/>
          </a:stretch>
        </p:blipFill>
        <p:spPr bwMode="auto">
          <a:xfrm>
            <a:off x="1213462" y="1340768"/>
            <a:ext cx="4726690" cy="331606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 Segmented Discreet Introduction FAAS determination of Zn in blood serum </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sp>
        <p:nvSpPr>
          <p:cNvPr id="217"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18"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19"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20"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21"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222"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23"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224"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225"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226"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227"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Safer Solvents</a:t>
            </a:r>
            <a:endParaRPr lang="en-GB" sz="1200" b="1"/>
          </a:p>
        </p:txBody>
      </p:sp>
      <p:sp>
        <p:nvSpPr>
          <p:cNvPr id="228"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pic>
        <p:nvPicPr>
          <p:cNvPr id="286724" name="Picture 4"/>
          <p:cNvPicPr>
            <a:picLocks noChangeAspect="1" noChangeArrowheads="1"/>
          </p:cNvPicPr>
          <p:nvPr/>
        </p:nvPicPr>
        <p:blipFill>
          <a:blip r:embed="rId4" cstate="print"/>
          <a:srcRect/>
          <a:stretch>
            <a:fillRect/>
          </a:stretch>
        </p:blipFill>
        <p:spPr bwMode="auto">
          <a:xfrm>
            <a:off x="4552231" y="2492896"/>
            <a:ext cx="4510633" cy="2580994"/>
          </a:xfrm>
          <a:prstGeom prst="rect">
            <a:avLst/>
          </a:prstGeom>
          <a:noFill/>
          <a:ln w="9525">
            <a:noFill/>
            <a:miter lim="800000"/>
            <a:headEnd/>
            <a:tailEnd/>
          </a:ln>
        </p:spPr>
      </p:pic>
      <p:graphicFrame>
        <p:nvGraphicFramePr>
          <p:cNvPr id="22" name="Diagram 21"/>
          <p:cNvGraphicFramePr/>
          <p:nvPr/>
        </p:nvGraphicFramePr>
        <p:xfrm>
          <a:off x="1763688" y="5103020"/>
          <a:ext cx="6772275" cy="17823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p:cBhvr override="childStyle">
                                        <p:cTn id="6" dur="500" fill="hold"/>
                                        <p:tgtEl>
                                          <p:spTgt spid="217"/>
                                        </p:tgtEl>
                                        <p:attrNameLst>
                                          <p:attrName>style.color</p:attrName>
                                        </p:attrNameLst>
                                      </p:cBhvr>
                                      <p:by>
                                        <p:hsl h="0" s="-12549" l="-25098"/>
                                      </p:by>
                                    </p:animClr>
                                    <p:animClr clrSpc="hsl">
                                      <p:cBhvr>
                                        <p:cTn id="7" dur="500" fill="hold"/>
                                        <p:tgtEl>
                                          <p:spTgt spid="217"/>
                                        </p:tgtEl>
                                        <p:attrNameLst>
                                          <p:attrName>fillcolor</p:attrName>
                                        </p:attrNameLst>
                                      </p:cBhvr>
                                      <p:by>
                                        <p:hsl h="0" s="-12549" l="-25098"/>
                                      </p:by>
                                    </p:animClr>
                                    <p:animClr clrSpc="hsl">
                                      <p:cBhvr>
                                        <p:cTn id="8" dur="500" fill="hold"/>
                                        <p:tgtEl>
                                          <p:spTgt spid="217"/>
                                        </p:tgtEl>
                                        <p:attrNameLst>
                                          <p:attrName>stroke.color</p:attrName>
                                        </p:attrNameLst>
                                      </p:cBhvr>
                                      <p:by>
                                        <p:hsl h="0" s="-12549" l="-25098"/>
                                      </p:by>
                                    </p:animClr>
                                    <p:set>
                                      <p:cBhvr>
                                        <p:cTn id="9" dur="500" fill="hold"/>
                                        <p:tgtEl>
                                          <p:spTgt spid="217"/>
                                        </p:tgtEl>
                                        <p:attrNameLst>
                                          <p:attrName>fill.type</p:attrName>
                                        </p:attrNameLst>
                                      </p:cBhvr>
                                      <p:to>
                                        <p:strVal val="solid"/>
                                      </p:to>
                                    </p:set>
                                  </p:childTnLst>
                                </p:cTn>
                              </p:par>
                              <p:par>
                                <p:cTn id="10" presetID="9" presetClass="emph" presetSubtype="0" grpId="0" nodeType="withEffect">
                                  <p:stCondLst>
                                    <p:cond delay="0"/>
                                  </p:stCondLst>
                                  <p:childTnLst>
                                    <p:set>
                                      <p:cBhvr rctx="PPT">
                                        <p:cTn id="11" dur="indefinite"/>
                                        <p:tgtEl>
                                          <p:spTgt spid="222"/>
                                        </p:tgtEl>
                                        <p:attrNameLst>
                                          <p:attrName>style.opacity</p:attrName>
                                        </p:attrNameLst>
                                      </p:cBhvr>
                                      <p:to>
                                        <p:strVal val="0.25"/>
                                      </p:to>
                                    </p:set>
                                    <p:animEffect filter="image" prLst="opacity: 0.25">
                                      <p:cBhvr rctx="IE">
                                        <p:cTn id="12" dur="indefinite"/>
                                        <p:tgtEl>
                                          <p:spTgt spid="222"/>
                                        </p:tgtEl>
                                      </p:cBhvr>
                                    </p:animEffect>
                                  </p:childTnLst>
                                </p:cTn>
                              </p:par>
                              <p:par>
                                <p:cTn id="13" presetID="24" presetClass="emph" presetSubtype="0" fill="hold" grpId="0" nodeType="withEffect">
                                  <p:stCondLst>
                                    <p:cond delay="0"/>
                                  </p:stCondLst>
                                  <p:childTnLst>
                                    <p:animClr clrSpc="hsl">
                                      <p:cBhvr override="childStyle">
                                        <p:cTn id="14" dur="500" fill="hold"/>
                                        <p:tgtEl>
                                          <p:spTgt spid="227"/>
                                        </p:tgtEl>
                                        <p:attrNameLst>
                                          <p:attrName>style.color</p:attrName>
                                        </p:attrNameLst>
                                      </p:cBhvr>
                                      <p:by>
                                        <p:hsl h="0" s="-12549" l="-25098"/>
                                      </p:by>
                                    </p:animClr>
                                    <p:animClr clrSpc="hsl">
                                      <p:cBhvr>
                                        <p:cTn id="15" dur="500" fill="hold"/>
                                        <p:tgtEl>
                                          <p:spTgt spid="227"/>
                                        </p:tgtEl>
                                        <p:attrNameLst>
                                          <p:attrName>fillcolor</p:attrName>
                                        </p:attrNameLst>
                                      </p:cBhvr>
                                      <p:by>
                                        <p:hsl h="0" s="-12549" l="-25098"/>
                                      </p:by>
                                    </p:animClr>
                                    <p:animClr clrSpc="hsl">
                                      <p:cBhvr>
                                        <p:cTn id="16" dur="500" fill="hold"/>
                                        <p:tgtEl>
                                          <p:spTgt spid="227"/>
                                        </p:tgtEl>
                                        <p:attrNameLst>
                                          <p:attrName>stroke.color</p:attrName>
                                        </p:attrNameLst>
                                      </p:cBhvr>
                                      <p:by>
                                        <p:hsl h="0" s="-12549" l="-25098"/>
                                      </p:by>
                                    </p:animClr>
                                    <p:set>
                                      <p:cBhvr>
                                        <p:cTn id="17" dur="500" fill="hold"/>
                                        <p:tgtEl>
                                          <p:spTgt spid="227"/>
                                        </p:tgtEl>
                                        <p:attrNameLst>
                                          <p:attrName>fill.type</p:attrName>
                                        </p:attrNameLst>
                                      </p:cBhvr>
                                      <p:to>
                                        <p:strVal val="solid"/>
                                      </p:to>
                                    </p:set>
                                  </p:childTnLst>
                                </p:cTn>
                              </p:par>
                              <p:par>
                                <p:cTn id="18" presetID="9" presetClass="emph" presetSubtype="0" grpId="0" nodeType="withEffect">
                                  <p:stCondLst>
                                    <p:cond delay="0"/>
                                  </p:stCondLst>
                                  <p:childTnLst>
                                    <p:set>
                                      <p:cBhvr rctx="PPT">
                                        <p:cTn id="19" dur="indefinite"/>
                                        <p:tgtEl>
                                          <p:spTgt spid="221"/>
                                        </p:tgtEl>
                                        <p:attrNameLst>
                                          <p:attrName>style.opacity</p:attrName>
                                        </p:attrNameLst>
                                      </p:cBhvr>
                                      <p:to>
                                        <p:strVal val="0.25"/>
                                      </p:to>
                                    </p:set>
                                    <p:animEffect filter="image" prLst="opacity: 0.25">
                                      <p:cBhvr rctx="IE">
                                        <p:cTn id="20" dur="indefinite"/>
                                        <p:tgtEl>
                                          <p:spTgt spid="221"/>
                                        </p:tgtEl>
                                      </p:cBhvr>
                                    </p:animEffect>
                                  </p:childTnLst>
                                </p:cTn>
                              </p:par>
                              <p:par>
                                <p:cTn id="21" presetID="9" presetClass="emph" presetSubtype="0" grpId="0" nodeType="withEffect">
                                  <p:stCondLst>
                                    <p:cond delay="0"/>
                                  </p:stCondLst>
                                  <p:childTnLst>
                                    <p:set>
                                      <p:cBhvr rctx="PPT">
                                        <p:cTn id="22" dur="indefinite"/>
                                        <p:tgtEl>
                                          <p:spTgt spid="223"/>
                                        </p:tgtEl>
                                        <p:attrNameLst>
                                          <p:attrName>style.opacity</p:attrName>
                                        </p:attrNameLst>
                                      </p:cBhvr>
                                      <p:to>
                                        <p:strVal val="0.25"/>
                                      </p:to>
                                    </p:set>
                                    <p:animEffect filter="image" prLst="opacity: 0.25">
                                      <p:cBhvr rctx="IE">
                                        <p:cTn id="23" dur="indefinite"/>
                                        <p:tgtEl>
                                          <p:spTgt spid="223"/>
                                        </p:tgtEl>
                                      </p:cBhvr>
                                    </p:animEffect>
                                  </p:childTnLst>
                                </p:cTn>
                              </p:par>
                              <p:par>
                                <p:cTn id="24" presetID="9" presetClass="emph" presetSubtype="0" grpId="0" nodeType="withEffect">
                                  <p:stCondLst>
                                    <p:cond delay="0"/>
                                  </p:stCondLst>
                                  <p:childTnLst>
                                    <p:set>
                                      <p:cBhvr rctx="PPT">
                                        <p:cTn id="25" dur="indefinite"/>
                                        <p:tgtEl>
                                          <p:spTgt spid="224"/>
                                        </p:tgtEl>
                                        <p:attrNameLst>
                                          <p:attrName>style.opacity</p:attrName>
                                        </p:attrNameLst>
                                      </p:cBhvr>
                                      <p:to>
                                        <p:strVal val="0.25"/>
                                      </p:to>
                                    </p:set>
                                    <p:animEffect filter="image" prLst="opacity: 0.25">
                                      <p:cBhvr rctx="IE">
                                        <p:cTn id="26" dur="indefinite"/>
                                        <p:tgtEl>
                                          <p:spTgt spid="224"/>
                                        </p:tgtEl>
                                      </p:cBhvr>
                                    </p:animEffect>
                                  </p:childTnLst>
                                </p:cTn>
                              </p:par>
                              <p:par>
                                <p:cTn id="27" presetID="9" presetClass="emph" presetSubtype="0" grpId="0" nodeType="withEffect">
                                  <p:stCondLst>
                                    <p:cond delay="0"/>
                                  </p:stCondLst>
                                  <p:childTnLst>
                                    <p:set>
                                      <p:cBhvr rctx="PPT">
                                        <p:cTn id="28" dur="indefinite"/>
                                        <p:tgtEl>
                                          <p:spTgt spid="225"/>
                                        </p:tgtEl>
                                        <p:attrNameLst>
                                          <p:attrName>style.opacity</p:attrName>
                                        </p:attrNameLst>
                                      </p:cBhvr>
                                      <p:to>
                                        <p:strVal val="0.25"/>
                                      </p:to>
                                    </p:set>
                                    <p:animEffect filter="image" prLst="opacity: 0.25">
                                      <p:cBhvr rctx="IE">
                                        <p:cTn id="29" dur="indefinite"/>
                                        <p:tgtEl>
                                          <p:spTgt spid="225"/>
                                        </p:tgtEl>
                                      </p:cBhvr>
                                    </p:animEffect>
                                  </p:childTnLst>
                                </p:cTn>
                              </p:par>
                              <p:par>
                                <p:cTn id="30" presetID="9" presetClass="emph" presetSubtype="0" grpId="0" nodeType="withEffect">
                                  <p:stCondLst>
                                    <p:cond delay="0"/>
                                  </p:stCondLst>
                                  <p:childTnLst>
                                    <p:set>
                                      <p:cBhvr rctx="PPT">
                                        <p:cTn id="31" dur="indefinite"/>
                                        <p:tgtEl>
                                          <p:spTgt spid="226"/>
                                        </p:tgtEl>
                                        <p:attrNameLst>
                                          <p:attrName>style.opacity</p:attrName>
                                        </p:attrNameLst>
                                      </p:cBhvr>
                                      <p:to>
                                        <p:strVal val="0.25"/>
                                      </p:to>
                                    </p:set>
                                    <p:animEffect filter="image" prLst="opacity: 0.25">
                                      <p:cBhvr rctx="IE">
                                        <p:cTn id="32" dur="indefinite"/>
                                        <p:tgtEl>
                                          <p:spTgt spid="226"/>
                                        </p:tgtEl>
                                      </p:cBhvr>
                                    </p:animEffect>
                                  </p:childTnLst>
                                </p:cTn>
                              </p:par>
                              <p:par>
                                <p:cTn id="33" presetID="9" presetClass="emph" presetSubtype="0" grpId="0" nodeType="withEffect">
                                  <p:stCondLst>
                                    <p:cond delay="0"/>
                                  </p:stCondLst>
                                  <p:childTnLst>
                                    <p:set>
                                      <p:cBhvr rctx="PPT">
                                        <p:cTn id="34" dur="indefinite"/>
                                        <p:tgtEl>
                                          <p:spTgt spid="228"/>
                                        </p:tgtEl>
                                        <p:attrNameLst>
                                          <p:attrName>style.opacity</p:attrName>
                                        </p:attrNameLst>
                                      </p:cBhvr>
                                      <p:to>
                                        <p:strVal val="0.25"/>
                                      </p:to>
                                    </p:set>
                                    <p:animEffect filter="image" prLst="opacity: 0.25">
                                      <p:cBhvr rctx="IE">
                                        <p:cTn id="35" dur="indefinite"/>
                                        <p:tgtEl>
                                          <p:spTgt spid="228"/>
                                        </p:tgtEl>
                                      </p:cBhvr>
                                    </p:animEffect>
                                  </p:childTnLst>
                                </p:cTn>
                              </p:par>
                              <p:par>
                                <p:cTn id="36" presetID="9" presetClass="emph" presetSubtype="0" grpId="0" nodeType="withEffect">
                                  <p:stCondLst>
                                    <p:cond delay="0"/>
                                  </p:stCondLst>
                                  <p:childTnLst>
                                    <p:set>
                                      <p:cBhvr rctx="PPT">
                                        <p:cTn id="37" dur="indefinite"/>
                                        <p:tgtEl>
                                          <p:spTgt spid="219"/>
                                        </p:tgtEl>
                                        <p:attrNameLst>
                                          <p:attrName>style.opacity</p:attrName>
                                        </p:attrNameLst>
                                      </p:cBhvr>
                                      <p:to>
                                        <p:strVal val="0.25"/>
                                      </p:to>
                                    </p:set>
                                    <p:animEffect filter="image" prLst="opacity: 0.25">
                                      <p:cBhvr rctx="IE">
                                        <p:cTn id="38" dur="indefinite"/>
                                        <p:tgtEl>
                                          <p:spTgt spid="219"/>
                                        </p:tgtEl>
                                      </p:cBhvr>
                                    </p:animEffect>
                                  </p:childTnLst>
                                </p:cTn>
                              </p:par>
                              <p:par>
                                <p:cTn id="39" presetID="9" presetClass="emph" presetSubtype="0" grpId="0" nodeType="withEffect">
                                  <p:stCondLst>
                                    <p:cond delay="0"/>
                                  </p:stCondLst>
                                  <p:childTnLst>
                                    <p:set>
                                      <p:cBhvr rctx="PPT">
                                        <p:cTn id="40" dur="indefinite"/>
                                        <p:tgtEl>
                                          <p:spTgt spid="7"/>
                                        </p:tgtEl>
                                        <p:attrNameLst>
                                          <p:attrName>style.opacity</p:attrName>
                                        </p:attrNameLst>
                                      </p:cBhvr>
                                      <p:to>
                                        <p:strVal val="0.25"/>
                                      </p:to>
                                    </p:set>
                                    <p:animEffect filter="image" prLst="opacity: 0.25">
                                      <p:cBhvr rctx="IE">
                                        <p:cTn id="41" dur="indefinite"/>
                                        <p:tgtEl>
                                          <p:spTgt spid="7"/>
                                        </p:tgtEl>
                                      </p:cBhvr>
                                    </p:animEffect>
                                  </p:childTnLst>
                                </p:cTn>
                              </p:par>
                              <p:par>
                                <p:cTn id="42" presetID="9" presetClass="emph" presetSubtype="0" grpId="1" nodeType="withEffect">
                                  <p:stCondLst>
                                    <p:cond delay="0"/>
                                  </p:stCondLst>
                                  <p:childTnLst>
                                    <p:set>
                                      <p:cBhvr rctx="PPT">
                                        <p:cTn id="43" dur="indefinite"/>
                                        <p:tgtEl>
                                          <p:spTgt spid="7"/>
                                        </p:tgtEl>
                                        <p:attrNameLst>
                                          <p:attrName>style.opacity</p:attrName>
                                        </p:attrNameLst>
                                      </p:cBhvr>
                                      <p:to>
                                        <p:strVal val="0.5"/>
                                      </p:to>
                                    </p:set>
                                    <p:animEffect filter="image" prLst="opacity: 0.5">
                                      <p:cBhvr rctx="IE">
                                        <p:cTn id="44" dur="indefinite"/>
                                        <p:tgtEl>
                                          <p:spTgt spid="7"/>
                                        </p:tgtEl>
                                      </p:cBhvr>
                                    </p:animEffect>
                                  </p:childTnLst>
                                </p:cTn>
                              </p:par>
                              <p:par>
                                <p:cTn id="45" presetID="9" presetClass="emph" presetSubtype="0" grpId="0" nodeType="withEffect">
                                  <p:stCondLst>
                                    <p:cond delay="0"/>
                                  </p:stCondLst>
                                  <p:childTnLst>
                                    <p:set>
                                      <p:cBhvr rctx="PPT">
                                        <p:cTn id="46" dur="indefinite"/>
                                        <p:tgtEl>
                                          <p:spTgt spid="4"/>
                                        </p:tgtEl>
                                        <p:attrNameLst>
                                          <p:attrName>style.opacity</p:attrName>
                                        </p:attrNameLst>
                                      </p:cBhvr>
                                      <p:to>
                                        <p:strVal val="0.5"/>
                                      </p:to>
                                    </p:set>
                                    <p:animEffect filter="image" prLst="opacity: 0.5">
                                      <p:cBhvr rctx="IE">
                                        <p:cTn id="47" dur="indefinite"/>
                                        <p:tgtEl>
                                          <p:spTgt spid="4"/>
                                        </p:tgtEl>
                                      </p:cBhvr>
                                    </p:animEffect>
                                  </p:childTnLst>
                                </p:cTn>
                              </p:par>
                              <p:par>
                                <p:cTn id="48" presetID="24" presetClass="emph" presetSubtype="0" fill="hold" nodeType="withEffect">
                                  <p:stCondLst>
                                    <p:cond delay="0"/>
                                  </p:stCondLst>
                                  <p:childTnLst>
                                    <p:animClr clrSpc="hsl">
                                      <p:cBhvr override="childStyle">
                                        <p:cTn id="49" dur="500" fill="hold"/>
                                        <p:tgtEl>
                                          <p:spTgt spid="6"/>
                                        </p:tgtEl>
                                        <p:attrNameLst>
                                          <p:attrName>style.color</p:attrName>
                                        </p:attrNameLst>
                                      </p:cBhvr>
                                      <p:by>
                                        <p:hsl h="0" s="-12549" l="-25098"/>
                                      </p:by>
                                    </p:animClr>
                                    <p:animClr clrSpc="hsl">
                                      <p:cBhvr>
                                        <p:cTn id="50" dur="500" fill="hold"/>
                                        <p:tgtEl>
                                          <p:spTgt spid="6"/>
                                        </p:tgtEl>
                                        <p:attrNameLst>
                                          <p:attrName>fillcolor</p:attrName>
                                        </p:attrNameLst>
                                      </p:cBhvr>
                                      <p:by>
                                        <p:hsl h="0" s="-12549" l="-25098"/>
                                      </p:by>
                                    </p:animClr>
                                    <p:animClr clrSpc="hsl">
                                      <p:cBhvr>
                                        <p:cTn id="51" dur="500" fill="hold"/>
                                        <p:tgtEl>
                                          <p:spTgt spid="6"/>
                                        </p:tgtEl>
                                        <p:attrNameLst>
                                          <p:attrName>stroke.color</p:attrName>
                                        </p:attrNameLst>
                                      </p:cBhvr>
                                      <p:by>
                                        <p:hsl h="0" s="-12549" l="-25098"/>
                                      </p:by>
                                    </p:animClr>
                                    <p:set>
                                      <p:cBhvr>
                                        <p:cTn id="52" dur="500" fill="hold"/>
                                        <p:tgtEl>
                                          <p:spTgt spid="6"/>
                                        </p:tgtEl>
                                        <p:attrNameLst>
                                          <p:attrName>fill.type</p:attrName>
                                        </p:attrNameLst>
                                      </p:cBhvr>
                                      <p:to>
                                        <p:strVal val="solid"/>
                                      </p:to>
                                    </p:set>
                                  </p:childTnLst>
                                </p:cTn>
                              </p:par>
                              <p:par>
                                <p:cTn id="53" presetID="9" presetClass="emph" presetSubtype="0" grpId="0" nodeType="withEffect">
                                  <p:stCondLst>
                                    <p:cond delay="0"/>
                                  </p:stCondLst>
                                  <p:childTnLst>
                                    <p:set>
                                      <p:cBhvr rctx="PPT">
                                        <p:cTn id="54" dur="indefinite"/>
                                        <p:tgtEl>
                                          <p:spTgt spid="218"/>
                                        </p:tgtEl>
                                        <p:attrNameLst>
                                          <p:attrName>style.opacity</p:attrName>
                                        </p:attrNameLst>
                                      </p:cBhvr>
                                      <p:to>
                                        <p:strVal val="0.25"/>
                                      </p:to>
                                    </p:set>
                                    <p:animEffect filter="image" prLst="opacity: 0.25">
                                      <p:cBhvr rctx="IE">
                                        <p:cTn id="55" dur="indefinite"/>
                                        <p:tgtEl>
                                          <p:spTgt spid="218"/>
                                        </p:tgtEl>
                                      </p:cBhvr>
                                    </p:animEffect>
                                  </p:childTnLst>
                                </p:cTn>
                              </p:par>
                              <p:par>
                                <p:cTn id="56" presetID="9" presetClass="emph" presetSubtype="0" grpId="0" nodeType="withEffect">
                                  <p:stCondLst>
                                    <p:cond delay="0"/>
                                  </p:stCondLst>
                                  <p:childTnLst>
                                    <p:set>
                                      <p:cBhvr rctx="PPT">
                                        <p:cTn id="57" dur="indefinite"/>
                                        <p:tgtEl>
                                          <p:spTgt spid="5"/>
                                        </p:tgtEl>
                                        <p:attrNameLst>
                                          <p:attrName>style.opacity</p:attrName>
                                        </p:attrNameLst>
                                      </p:cBhvr>
                                      <p:to>
                                        <p:strVal val="0.25"/>
                                      </p:to>
                                    </p:set>
                                    <p:animEffect filter="image" prLst="opacity: 0.25">
                                      <p:cBhvr rctx="IE">
                                        <p:cTn id="58" dur="indefinite"/>
                                        <p:tgtEl>
                                          <p:spTgt spid="5"/>
                                        </p:tgtEl>
                                      </p:cBhvr>
                                    </p:animEffect>
                                  </p:childTnLst>
                                </p:cTn>
                              </p:par>
                              <p:par>
                                <p:cTn id="59" presetID="9" presetClass="emph" presetSubtype="0" grpId="0" nodeType="withEffect">
                                  <p:stCondLst>
                                    <p:cond delay="0"/>
                                  </p:stCondLst>
                                  <p:childTnLst>
                                    <p:set>
                                      <p:cBhvr rctx="PPT">
                                        <p:cTn id="60" dur="indefinite"/>
                                        <p:tgtEl>
                                          <p:spTgt spid="3"/>
                                        </p:tgtEl>
                                        <p:attrNameLst>
                                          <p:attrName>style.opacity</p:attrName>
                                        </p:attrNameLst>
                                      </p:cBhvr>
                                      <p:to>
                                        <p:strVal val="0.25"/>
                                      </p:to>
                                    </p:set>
                                    <p:animEffect filter="image" prLst="opacity: 0.25">
                                      <p:cBhvr rctx="IE">
                                        <p:cTn id="61" dur="indefinite"/>
                                        <p:tgtEl>
                                          <p:spTgt spid="3"/>
                                        </p:tgtEl>
                                      </p:cBhvr>
                                    </p:animEffect>
                                  </p:childTnLst>
                                </p:cTn>
                              </p:par>
                              <p:par>
                                <p:cTn id="62" presetID="9" presetClass="emph" presetSubtype="0" grpId="0" nodeType="withEffect">
                                  <p:stCondLst>
                                    <p:cond delay="0"/>
                                  </p:stCondLst>
                                  <p:childTnLst>
                                    <p:set>
                                      <p:cBhvr rctx="PPT">
                                        <p:cTn id="63" dur="indefinite"/>
                                        <p:tgtEl>
                                          <p:spTgt spid="220"/>
                                        </p:tgtEl>
                                        <p:attrNameLst>
                                          <p:attrName>style.opacity</p:attrName>
                                        </p:attrNameLst>
                                      </p:cBhvr>
                                      <p:to>
                                        <p:strVal val="0.25"/>
                                      </p:to>
                                    </p:set>
                                    <p:animEffect filter="image" prLst="opacity: 0.25">
                                      <p:cBhvr rctx="IE">
                                        <p:cTn id="64" dur="indefinite"/>
                                        <p:tgtEl>
                                          <p:spTgt spid="220"/>
                                        </p:tgtEl>
                                      </p:cBhvr>
                                    </p:animEffect>
                                  </p:childTnLst>
                                </p:cTn>
                              </p:par>
                              <p:par>
                                <p:cTn id="65" presetID="9" presetClass="emph" presetSubtype="0" nodeType="withEffect">
                                  <p:stCondLst>
                                    <p:cond delay="0"/>
                                  </p:stCondLst>
                                  <p:childTnLst>
                                    <p:set>
                                      <p:cBhvr rctx="PPT">
                                        <p:cTn id="66" dur="indefinite"/>
                                        <p:tgtEl>
                                          <p:spTgt spid="4"/>
                                        </p:tgtEl>
                                        <p:attrNameLst>
                                          <p:attrName>style.opacity</p:attrName>
                                        </p:attrNameLst>
                                      </p:cBhvr>
                                      <p:to>
                                        <p:strVal val="0.25"/>
                                      </p:to>
                                    </p:set>
                                    <p:animEffect filter="image" prLst="opacity: 0.25">
                                      <p:cBhvr rctx="IE">
                                        <p:cTn id="67" dur="indefinite"/>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heckerboard(across)">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7" grpId="1"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Graphic spid="2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8"/>
          <p:cNvSpPr>
            <a:spLocks noChangeArrowheads="1"/>
          </p:cNvSpPr>
          <p:nvPr/>
        </p:nvSpPr>
        <p:spPr bwMode="auto">
          <a:xfrm>
            <a:off x="4860032"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MW </a:t>
            </a:r>
            <a:endParaRPr lang="en-GB" sz="1800" b="1" dirty="0"/>
          </a:p>
        </p:txBody>
      </p:sp>
      <p:sp>
        <p:nvSpPr>
          <p:cNvPr id="39" name="AutoShape 8"/>
          <p:cNvSpPr>
            <a:spLocks noChangeArrowheads="1"/>
          </p:cNvSpPr>
          <p:nvPr/>
        </p:nvSpPr>
        <p:spPr bwMode="auto">
          <a:xfrm>
            <a:off x="5711020"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SPE</a:t>
            </a:r>
          </a:p>
        </p:txBody>
      </p:sp>
      <p:sp>
        <p:nvSpPr>
          <p:cNvPr id="40" name="AutoShape 8"/>
          <p:cNvSpPr>
            <a:spLocks noChangeArrowheads="1"/>
          </p:cNvSpPr>
          <p:nvPr/>
        </p:nvSpPr>
        <p:spPr bwMode="auto">
          <a:xfrm>
            <a:off x="6562008"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CPE</a:t>
            </a:r>
          </a:p>
        </p:txBody>
      </p:sp>
      <p:sp>
        <p:nvSpPr>
          <p:cNvPr id="41" name="AutoShape 8"/>
          <p:cNvSpPr>
            <a:spLocks noChangeArrowheads="1"/>
          </p:cNvSpPr>
          <p:nvPr/>
        </p:nvSpPr>
        <p:spPr bwMode="auto">
          <a:xfrm>
            <a:off x="7412996"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ASDI</a:t>
            </a:r>
          </a:p>
        </p:txBody>
      </p:sp>
      <p:sp>
        <p:nvSpPr>
          <p:cNvPr id="42" name="AutoShape 8"/>
          <p:cNvSpPr>
            <a:spLocks noChangeArrowheads="1"/>
          </p:cNvSpPr>
          <p:nvPr/>
        </p:nvSpPr>
        <p:spPr bwMode="auto">
          <a:xfrm>
            <a:off x="8263984"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MNPs </a:t>
            </a:r>
            <a:endParaRPr lang="en-GB" sz="1800" b="1" dirty="0"/>
          </a:p>
        </p:txBody>
      </p:sp>
      <p:sp>
        <p:nvSpPr>
          <p:cNvPr id="43"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44"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45"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Designing Safer</a:t>
            </a:r>
            <a:br>
              <a:rPr lang="en-US" sz="1200" b="1" smtClean="0"/>
            </a:br>
            <a:r>
              <a:rPr lang="en-US" sz="1200" b="1" smtClean="0"/>
              <a:t> Chemicals</a:t>
            </a:r>
            <a:endParaRPr lang="en-GB" sz="1200" b="1"/>
          </a:p>
        </p:txBody>
      </p:sp>
      <p:sp>
        <p:nvSpPr>
          <p:cNvPr id="46"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Energy </a:t>
            </a:r>
            <a:br>
              <a:rPr lang="en-US" sz="1200" b="1" smtClean="0"/>
            </a:br>
            <a:r>
              <a:rPr lang="en-US" sz="1200" b="1" smtClean="0"/>
              <a:t>Efficiency</a:t>
            </a:r>
            <a:endParaRPr lang="en-GB" sz="1200" b="1"/>
          </a:p>
        </p:txBody>
      </p:sp>
      <p:sp>
        <p:nvSpPr>
          <p:cNvPr id="47"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Renewable</a:t>
            </a:r>
            <a:br>
              <a:rPr lang="en-US" sz="1200" b="1" smtClean="0"/>
            </a:br>
            <a:r>
              <a:rPr lang="en-US" sz="1200" b="1" smtClean="0"/>
              <a:t> Feedstocks</a:t>
            </a:r>
            <a:endParaRPr lang="en-GB" sz="1200" b="1"/>
          </a:p>
        </p:txBody>
      </p:sp>
      <p:sp>
        <p:nvSpPr>
          <p:cNvPr id="48"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49"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Reduce </a:t>
            </a:r>
            <a:br>
              <a:rPr lang="en-US" sz="1200" b="1" smtClean="0"/>
            </a:br>
            <a:r>
              <a:rPr lang="en-US" sz="1200" b="1" smtClean="0"/>
              <a:t>Derivatives</a:t>
            </a:r>
            <a:endParaRPr lang="en-GB" sz="1200" b="1"/>
          </a:p>
        </p:txBody>
      </p:sp>
      <p:sp>
        <p:nvSpPr>
          <p:cNvPr id="50"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Catalysis</a:t>
            </a:r>
            <a:endParaRPr lang="en-GB" sz="1200" b="1"/>
          </a:p>
        </p:txBody>
      </p:sp>
      <p:sp>
        <p:nvSpPr>
          <p:cNvPr id="51"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 for</a:t>
            </a:r>
            <a:br>
              <a:rPr lang="en-US" sz="1200" b="1" smtClean="0"/>
            </a:br>
            <a:r>
              <a:rPr lang="en-US" sz="1200" b="1" smtClean="0"/>
              <a:t> Degradation</a:t>
            </a:r>
            <a:endParaRPr lang="en-GB" sz="1200" b="1"/>
          </a:p>
        </p:txBody>
      </p:sp>
      <p:sp>
        <p:nvSpPr>
          <p:cNvPr id="52"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53"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Safer Solvents</a:t>
            </a:r>
            <a:endParaRPr lang="en-GB" sz="1200" b="1"/>
          </a:p>
        </p:txBody>
      </p:sp>
      <p:sp>
        <p:nvSpPr>
          <p:cNvPr id="54"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Accident </a:t>
            </a:r>
            <a:br>
              <a:rPr lang="en-US" sz="1200" b="1" smtClean="0"/>
            </a:br>
            <a:r>
              <a:rPr lang="en-US" sz="1200" b="1" smtClean="0"/>
              <a:t>Prevention</a:t>
            </a:r>
            <a:endParaRPr lang="en-GB" sz="1200" b="1"/>
          </a:p>
        </p:txBody>
      </p:sp>
      <p:sp>
        <p:nvSpPr>
          <p:cNvPr id="55" name="Content Placeholder 54"/>
          <p:cNvSpPr>
            <a:spLocks noGrp="1"/>
          </p:cNvSpPr>
          <p:nvPr>
            <p:ph idx="1"/>
          </p:nvPr>
        </p:nvSpPr>
        <p:spPr/>
        <p:txBody>
          <a:bodyPr/>
          <a:lstStyle/>
          <a:p>
            <a:endParaRPr lang="en-US" dirty="0"/>
          </a:p>
        </p:txBody>
      </p:sp>
      <p:sp>
        <p:nvSpPr>
          <p:cNvPr id="21" name="Rectangle 20"/>
          <p:cNvSpPr>
            <a:spLocks noChangeArrowheads="1"/>
          </p:cNvSpPr>
          <p:nvPr/>
        </p:nvSpPr>
        <p:spPr bwMode="auto">
          <a:xfrm>
            <a:off x="1511870" y="2438406"/>
            <a:ext cx="860425" cy="1160463"/>
          </a:xfrm>
          <a:prstGeom prst="rect">
            <a:avLst/>
          </a:prstGeom>
          <a:noFill/>
          <a:ln w="25400" algn="ctr">
            <a:solidFill>
              <a:schemeClr val="tx2"/>
            </a:solidFill>
            <a:miter lim="800000"/>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cxnSp>
        <p:nvCxnSpPr>
          <p:cNvPr id="22" name="Straight Arrow Connector 21"/>
          <p:cNvCxnSpPr>
            <a:cxnSpLocks noChangeShapeType="1"/>
          </p:cNvCxnSpPr>
          <p:nvPr/>
        </p:nvCxnSpPr>
        <p:spPr bwMode="auto">
          <a:xfrm>
            <a:off x="2372292" y="3046419"/>
            <a:ext cx="912812" cy="1587"/>
          </a:xfrm>
          <a:prstGeom prst="straightConnector1">
            <a:avLst/>
          </a:prstGeom>
          <a:noFill/>
          <a:ln w="76200" algn="ctr">
            <a:solidFill>
              <a:srgbClr val="FF0000"/>
            </a:solidFill>
            <a:round/>
            <a:headEnd type="none" w="med" len="med"/>
            <a:tailEnd type="triangle" w="med" len="med"/>
          </a:ln>
        </p:spPr>
      </p:cxnSp>
      <p:sp>
        <p:nvSpPr>
          <p:cNvPr id="23" name="Rectangle 22"/>
          <p:cNvSpPr>
            <a:spLocks noChangeArrowheads="1"/>
          </p:cNvSpPr>
          <p:nvPr/>
        </p:nvSpPr>
        <p:spPr bwMode="auto">
          <a:xfrm>
            <a:off x="3339082" y="2438406"/>
            <a:ext cx="860425" cy="1160463"/>
          </a:xfrm>
          <a:prstGeom prst="rect">
            <a:avLst/>
          </a:prstGeom>
          <a:noFill/>
          <a:ln w="25400" algn="ctr">
            <a:solidFill>
              <a:schemeClr val="tx2"/>
            </a:solidFill>
            <a:miter lim="800000"/>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cxnSp>
        <p:nvCxnSpPr>
          <p:cNvPr id="24" name="Straight Arrow Connector 23"/>
          <p:cNvCxnSpPr>
            <a:cxnSpLocks noChangeShapeType="1"/>
          </p:cNvCxnSpPr>
          <p:nvPr/>
        </p:nvCxnSpPr>
        <p:spPr bwMode="auto">
          <a:xfrm>
            <a:off x="4199504" y="3046419"/>
            <a:ext cx="914400" cy="1587"/>
          </a:xfrm>
          <a:prstGeom prst="straightConnector1">
            <a:avLst/>
          </a:prstGeom>
          <a:noFill/>
          <a:ln w="76200" algn="ctr">
            <a:solidFill>
              <a:srgbClr val="FF0000"/>
            </a:solidFill>
            <a:round/>
            <a:headEnd type="none" w="med" len="med"/>
            <a:tailEnd type="triangle" w="med" len="med"/>
          </a:ln>
        </p:spPr>
      </p:cxnSp>
      <p:sp>
        <p:nvSpPr>
          <p:cNvPr id="25" name="Rectangle 24"/>
          <p:cNvSpPr>
            <a:spLocks noChangeArrowheads="1"/>
          </p:cNvSpPr>
          <p:nvPr/>
        </p:nvSpPr>
        <p:spPr bwMode="auto">
          <a:xfrm rot="5400000">
            <a:off x="7009382" y="2482854"/>
            <a:ext cx="884237" cy="1128712"/>
          </a:xfrm>
          <a:prstGeom prst="rect">
            <a:avLst/>
          </a:prstGeom>
          <a:noFill/>
          <a:ln w="25400" algn="ctr">
            <a:solidFill>
              <a:schemeClr val="tx2"/>
            </a:solidFill>
            <a:miter lim="800000"/>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26" name="Rectangle 25"/>
          <p:cNvSpPr/>
          <p:nvPr/>
        </p:nvSpPr>
        <p:spPr>
          <a:xfrm>
            <a:off x="7263380" y="2328868"/>
            <a:ext cx="752475" cy="2762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3702050"/>
            <a:r>
              <a:rPr lang="en-GB" sz="1000">
                <a:solidFill>
                  <a:srgbClr val="FFFFFF"/>
                </a:solidFill>
                <a:latin typeface="Arial" pitchFamily="34" charset="0"/>
                <a:cs typeface="Arial" pitchFamily="34" charset="0"/>
              </a:rPr>
              <a:t>Magnet</a:t>
            </a:r>
            <a:endParaRPr lang="bg-BG" sz="1000">
              <a:solidFill>
                <a:srgbClr val="FFFFFF"/>
              </a:solidFill>
              <a:latin typeface="Arial" pitchFamily="34" charset="0"/>
              <a:cs typeface="Arial" pitchFamily="34" charset="0"/>
            </a:endParaRPr>
          </a:p>
        </p:txBody>
      </p:sp>
      <p:cxnSp>
        <p:nvCxnSpPr>
          <p:cNvPr id="27" name="Straight Arrow Connector 26"/>
          <p:cNvCxnSpPr>
            <a:cxnSpLocks noChangeShapeType="1"/>
          </p:cNvCxnSpPr>
          <p:nvPr/>
        </p:nvCxnSpPr>
        <p:spPr bwMode="auto">
          <a:xfrm rot="5400000">
            <a:off x="6787923" y="3461541"/>
            <a:ext cx="1651000" cy="160344"/>
          </a:xfrm>
          <a:prstGeom prst="straightConnector1">
            <a:avLst/>
          </a:prstGeom>
          <a:noFill/>
          <a:ln w="76200" algn="ctr">
            <a:solidFill>
              <a:srgbClr val="FF0000"/>
            </a:solidFill>
            <a:round/>
            <a:headEnd type="none" w="med" len="med"/>
            <a:tailEnd type="triangle" w="med" len="med"/>
          </a:ln>
        </p:spPr>
      </p:cxnSp>
      <p:sp>
        <p:nvSpPr>
          <p:cNvPr id="28" name="Rectangle 27"/>
          <p:cNvSpPr>
            <a:spLocks noChangeArrowheads="1"/>
          </p:cNvSpPr>
          <p:nvPr/>
        </p:nvSpPr>
        <p:spPr bwMode="auto">
          <a:xfrm>
            <a:off x="7236395" y="4405313"/>
            <a:ext cx="458787" cy="1160462"/>
          </a:xfrm>
          <a:prstGeom prst="rect">
            <a:avLst/>
          </a:prstGeom>
          <a:noFill/>
          <a:ln w="25400" algn="ctr">
            <a:solidFill>
              <a:schemeClr val="tx2"/>
            </a:solidFill>
            <a:miter lim="800000"/>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cxnSp>
        <p:nvCxnSpPr>
          <p:cNvPr id="29" name="Straight Arrow Connector 28"/>
          <p:cNvCxnSpPr>
            <a:cxnSpLocks noChangeShapeType="1"/>
          </p:cNvCxnSpPr>
          <p:nvPr/>
        </p:nvCxnSpPr>
        <p:spPr bwMode="auto">
          <a:xfrm rot="10800000">
            <a:off x="6026717" y="5089525"/>
            <a:ext cx="1022350" cy="1588"/>
          </a:xfrm>
          <a:prstGeom prst="straightConnector1">
            <a:avLst/>
          </a:prstGeom>
          <a:noFill/>
          <a:ln w="76200" algn="ctr">
            <a:solidFill>
              <a:srgbClr val="FF0000"/>
            </a:solidFill>
            <a:round/>
            <a:headEnd type="none" w="med" len="med"/>
            <a:tailEnd type="triangle" w="med" len="med"/>
          </a:ln>
        </p:spPr>
      </p:cxnSp>
      <p:cxnSp>
        <p:nvCxnSpPr>
          <p:cNvPr id="30" name="Straight Arrow Connector 29"/>
          <p:cNvCxnSpPr>
            <a:cxnSpLocks noChangeShapeType="1"/>
          </p:cNvCxnSpPr>
          <p:nvPr/>
        </p:nvCxnSpPr>
        <p:spPr bwMode="auto">
          <a:xfrm>
            <a:off x="5974332" y="3046419"/>
            <a:ext cx="912813" cy="1587"/>
          </a:xfrm>
          <a:prstGeom prst="straightConnector1">
            <a:avLst/>
          </a:prstGeom>
          <a:noFill/>
          <a:ln w="76200" algn="ctr">
            <a:solidFill>
              <a:srgbClr val="FF0000"/>
            </a:solidFill>
            <a:round/>
            <a:headEnd type="none" w="med" len="med"/>
            <a:tailEnd type="triangle" w="med" len="med"/>
          </a:ln>
        </p:spPr>
      </p:cxnSp>
      <p:sp>
        <p:nvSpPr>
          <p:cNvPr id="31" name="Rectangle 30"/>
          <p:cNvSpPr>
            <a:spLocks noChangeArrowheads="1"/>
          </p:cNvSpPr>
          <p:nvPr/>
        </p:nvSpPr>
        <p:spPr bwMode="auto">
          <a:xfrm>
            <a:off x="3339082" y="2992444"/>
            <a:ext cx="860425" cy="606425"/>
          </a:xfrm>
          <a:prstGeom prst="rect">
            <a:avLst/>
          </a:prstGeom>
          <a:solidFill>
            <a:schemeClr val="accent1"/>
          </a:solidFill>
          <a:ln w="25400" algn="ctr">
            <a:solidFill>
              <a:schemeClr val="tx2"/>
            </a:solidFill>
            <a:miter lim="800000"/>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32" name="Oval 31"/>
          <p:cNvSpPr/>
          <p:nvPr/>
        </p:nvSpPr>
        <p:spPr>
          <a:xfrm>
            <a:off x="3447032" y="3101981"/>
            <a:ext cx="53975"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33" name="Oval 32"/>
          <p:cNvSpPr/>
          <p:nvPr/>
        </p:nvSpPr>
        <p:spPr>
          <a:xfrm>
            <a:off x="3661345" y="3157538"/>
            <a:ext cx="53975"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34" name="Oval 33"/>
          <p:cNvSpPr/>
          <p:nvPr/>
        </p:nvSpPr>
        <p:spPr>
          <a:xfrm>
            <a:off x="3554979" y="3322638"/>
            <a:ext cx="52388"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35" name="Oval 34"/>
          <p:cNvSpPr/>
          <p:nvPr/>
        </p:nvSpPr>
        <p:spPr>
          <a:xfrm>
            <a:off x="3931220" y="3046413"/>
            <a:ext cx="53975"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36" name="Oval 35"/>
          <p:cNvSpPr/>
          <p:nvPr/>
        </p:nvSpPr>
        <p:spPr>
          <a:xfrm>
            <a:off x="3985195" y="3322638"/>
            <a:ext cx="52387"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37" name="Oval 36"/>
          <p:cNvSpPr/>
          <p:nvPr/>
        </p:nvSpPr>
        <p:spPr>
          <a:xfrm>
            <a:off x="3823270" y="3378206"/>
            <a:ext cx="53975" cy="539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56" name="Oval 55"/>
          <p:cNvSpPr/>
          <p:nvPr/>
        </p:nvSpPr>
        <p:spPr>
          <a:xfrm>
            <a:off x="3877245" y="3157538"/>
            <a:ext cx="53975"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57" name="Oval 56"/>
          <p:cNvSpPr/>
          <p:nvPr/>
        </p:nvSpPr>
        <p:spPr>
          <a:xfrm>
            <a:off x="3554979" y="3046413"/>
            <a:ext cx="52388"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58" name="Oval 57"/>
          <p:cNvSpPr/>
          <p:nvPr/>
        </p:nvSpPr>
        <p:spPr>
          <a:xfrm>
            <a:off x="3394645" y="3213106"/>
            <a:ext cx="52387"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59" name="Oval 58"/>
          <p:cNvSpPr/>
          <p:nvPr/>
        </p:nvSpPr>
        <p:spPr>
          <a:xfrm>
            <a:off x="3394645" y="3432175"/>
            <a:ext cx="52387"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60" name="Oval 59"/>
          <p:cNvSpPr/>
          <p:nvPr/>
        </p:nvSpPr>
        <p:spPr>
          <a:xfrm>
            <a:off x="3661345" y="3489331"/>
            <a:ext cx="53975" cy="539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61" name="Oval 60"/>
          <p:cNvSpPr/>
          <p:nvPr/>
        </p:nvSpPr>
        <p:spPr>
          <a:xfrm>
            <a:off x="3985195" y="3489331"/>
            <a:ext cx="52387" cy="539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62" name="Rectangle 61"/>
          <p:cNvSpPr>
            <a:spLocks noChangeArrowheads="1"/>
          </p:cNvSpPr>
          <p:nvPr/>
        </p:nvSpPr>
        <p:spPr bwMode="auto">
          <a:xfrm>
            <a:off x="5104382" y="2435231"/>
            <a:ext cx="860425" cy="1160463"/>
          </a:xfrm>
          <a:prstGeom prst="rect">
            <a:avLst/>
          </a:prstGeom>
          <a:noFill/>
          <a:ln w="25400" algn="ctr">
            <a:solidFill>
              <a:schemeClr val="tx2"/>
            </a:solidFill>
            <a:miter lim="800000"/>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63" name="Rectangle 62"/>
          <p:cNvSpPr>
            <a:spLocks noChangeArrowheads="1"/>
          </p:cNvSpPr>
          <p:nvPr/>
        </p:nvSpPr>
        <p:spPr bwMode="auto">
          <a:xfrm>
            <a:off x="5104382" y="2986088"/>
            <a:ext cx="860425" cy="609600"/>
          </a:xfrm>
          <a:prstGeom prst="rect">
            <a:avLst/>
          </a:prstGeom>
          <a:solidFill>
            <a:srgbClr val="C6D9F1"/>
          </a:solidFill>
          <a:ln w="25400" algn="ctr">
            <a:solidFill>
              <a:schemeClr val="tx2"/>
            </a:solidFill>
            <a:miter lim="800000"/>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64" name="Oval 63"/>
          <p:cNvSpPr>
            <a:spLocks noChangeArrowheads="1"/>
          </p:cNvSpPr>
          <p:nvPr/>
        </p:nvSpPr>
        <p:spPr bwMode="auto">
          <a:xfrm>
            <a:off x="5212329" y="3098806"/>
            <a:ext cx="52388" cy="53975"/>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65" name="Oval 64"/>
          <p:cNvSpPr>
            <a:spLocks noChangeArrowheads="1"/>
          </p:cNvSpPr>
          <p:nvPr/>
        </p:nvSpPr>
        <p:spPr bwMode="auto">
          <a:xfrm>
            <a:off x="5426645" y="3152781"/>
            <a:ext cx="53975" cy="55563"/>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66" name="Oval 65"/>
          <p:cNvSpPr>
            <a:spLocks noChangeArrowheads="1"/>
          </p:cNvSpPr>
          <p:nvPr/>
        </p:nvSpPr>
        <p:spPr bwMode="auto">
          <a:xfrm>
            <a:off x="5318695" y="3319469"/>
            <a:ext cx="53975" cy="53975"/>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67" name="Oval 66"/>
          <p:cNvSpPr>
            <a:spLocks noChangeArrowheads="1"/>
          </p:cNvSpPr>
          <p:nvPr/>
        </p:nvSpPr>
        <p:spPr bwMode="auto">
          <a:xfrm>
            <a:off x="5694932" y="3043238"/>
            <a:ext cx="53975" cy="55562"/>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68" name="Oval 67"/>
          <p:cNvSpPr>
            <a:spLocks noChangeArrowheads="1"/>
          </p:cNvSpPr>
          <p:nvPr/>
        </p:nvSpPr>
        <p:spPr bwMode="auto">
          <a:xfrm>
            <a:off x="5748907" y="3319469"/>
            <a:ext cx="53975" cy="53975"/>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69" name="Oval 68"/>
          <p:cNvSpPr>
            <a:spLocks noChangeArrowheads="1"/>
          </p:cNvSpPr>
          <p:nvPr/>
        </p:nvSpPr>
        <p:spPr bwMode="auto">
          <a:xfrm>
            <a:off x="5588570" y="3373438"/>
            <a:ext cx="52387" cy="55562"/>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0" name="Oval 69"/>
          <p:cNvSpPr>
            <a:spLocks noChangeArrowheads="1"/>
          </p:cNvSpPr>
          <p:nvPr/>
        </p:nvSpPr>
        <p:spPr bwMode="auto">
          <a:xfrm>
            <a:off x="5640957" y="3152781"/>
            <a:ext cx="53975" cy="55563"/>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1" name="Oval 70"/>
          <p:cNvSpPr>
            <a:spLocks noChangeArrowheads="1"/>
          </p:cNvSpPr>
          <p:nvPr/>
        </p:nvSpPr>
        <p:spPr bwMode="auto">
          <a:xfrm>
            <a:off x="5318695" y="3043238"/>
            <a:ext cx="53975" cy="55562"/>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2" name="Oval 71"/>
          <p:cNvSpPr>
            <a:spLocks noChangeArrowheads="1"/>
          </p:cNvSpPr>
          <p:nvPr/>
        </p:nvSpPr>
        <p:spPr bwMode="auto">
          <a:xfrm>
            <a:off x="5158357" y="3208338"/>
            <a:ext cx="53975" cy="55562"/>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3" name="Oval 72"/>
          <p:cNvSpPr>
            <a:spLocks noChangeArrowheads="1"/>
          </p:cNvSpPr>
          <p:nvPr/>
        </p:nvSpPr>
        <p:spPr bwMode="auto">
          <a:xfrm>
            <a:off x="5158357" y="3429006"/>
            <a:ext cx="53975" cy="55563"/>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4" name="Oval 73"/>
          <p:cNvSpPr>
            <a:spLocks noChangeArrowheads="1"/>
          </p:cNvSpPr>
          <p:nvPr/>
        </p:nvSpPr>
        <p:spPr bwMode="auto">
          <a:xfrm>
            <a:off x="5426645" y="3484563"/>
            <a:ext cx="53975" cy="55562"/>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5" name="Oval 74"/>
          <p:cNvSpPr>
            <a:spLocks noChangeArrowheads="1"/>
          </p:cNvSpPr>
          <p:nvPr/>
        </p:nvSpPr>
        <p:spPr bwMode="auto">
          <a:xfrm>
            <a:off x="5748907" y="3484563"/>
            <a:ext cx="53975" cy="55562"/>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6" name="Oval 75"/>
          <p:cNvSpPr>
            <a:spLocks noChangeArrowheads="1"/>
          </p:cNvSpPr>
          <p:nvPr/>
        </p:nvSpPr>
        <p:spPr bwMode="auto">
          <a:xfrm>
            <a:off x="7425307" y="2659063"/>
            <a:ext cx="53975" cy="57150"/>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7" name="Oval 76"/>
          <p:cNvSpPr>
            <a:spLocks noChangeArrowheads="1"/>
          </p:cNvSpPr>
          <p:nvPr/>
        </p:nvSpPr>
        <p:spPr bwMode="auto">
          <a:xfrm>
            <a:off x="7479282" y="2659063"/>
            <a:ext cx="53975" cy="57150"/>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8" name="Oval 77"/>
          <p:cNvSpPr>
            <a:spLocks noChangeArrowheads="1"/>
          </p:cNvSpPr>
          <p:nvPr/>
        </p:nvSpPr>
        <p:spPr bwMode="auto">
          <a:xfrm>
            <a:off x="7479282" y="2605094"/>
            <a:ext cx="53975" cy="53975"/>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79" name="Oval 78"/>
          <p:cNvSpPr>
            <a:spLocks noChangeArrowheads="1"/>
          </p:cNvSpPr>
          <p:nvPr/>
        </p:nvSpPr>
        <p:spPr bwMode="auto">
          <a:xfrm>
            <a:off x="7693595" y="2605094"/>
            <a:ext cx="53975" cy="53975"/>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80" name="Oval 79"/>
          <p:cNvSpPr>
            <a:spLocks noChangeArrowheads="1"/>
          </p:cNvSpPr>
          <p:nvPr/>
        </p:nvSpPr>
        <p:spPr bwMode="auto">
          <a:xfrm>
            <a:off x="7425307" y="2605094"/>
            <a:ext cx="53975" cy="53975"/>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81" name="Oval 80"/>
          <p:cNvSpPr>
            <a:spLocks noChangeArrowheads="1"/>
          </p:cNvSpPr>
          <p:nvPr/>
        </p:nvSpPr>
        <p:spPr bwMode="auto">
          <a:xfrm>
            <a:off x="7533254" y="2659063"/>
            <a:ext cx="52388" cy="57150"/>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82" name="Oval 81"/>
          <p:cNvSpPr>
            <a:spLocks noChangeArrowheads="1"/>
          </p:cNvSpPr>
          <p:nvPr/>
        </p:nvSpPr>
        <p:spPr bwMode="auto">
          <a:xfrm>
            <a:off x="7585645" y="2605094"/>
            <a:ext cx="53975" cy="53975"/>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83" name="Oval 82"/>
          <p:cNvSpPr>
            <a:spLocks noChangeArrowheads="1"/>
          </p:cNvSpPr>
          <p:nvPr/>
        </p:nvSpPr>
        <p:spPr bwMode="auto">
          <a:xfrm>
            <a:off x="7585645" y="2659063"/>
            <a:ext cx="53975" cy="57150"/>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84" name="Oval 83"/>
          <p:cNvSpPr>
            <a:spLocks noChangeArrowheads="1"/>
          </p:cNvSpPr>
          <p:nvPr/>
        </p:nvSpPr>
        <p:spPr bwMode="auto">
          <a:xfrm>
            <a:off x="7533254" y="2605094"/>
            <a:ext cx="52388" cy="53975"/>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85" name="Oval 84"/>
          <p:cNvSpPr>
            <a:spLocks noChangeArrowheads="1"/>
          </p:cNvSpPr>
          <p:nvPr/>
        </p:nvSpPr>
        <p:spPr bwMode="auto">
          <a:xfrm>
            <a:off x="7639620" y="2605094"/>
            <a:ext cx="53975" cy="53975"/>
          </a:xfrm>
          <a:prstGeom prst="ellipse">
            <a:avLst/>
          </a:prstGeom>
          <a:solidFill>
            <a:schemeClr val="tx1"/>
          </a:solidFill>
          <a:ln w="25400" algn="ctr">
            <a:solidFill>
              <a:schemeClr val="accent1"/>
            </a:solidFill>
            <a:round/>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86" name="Rectangle 85"/>
          <p:cNvSpPr>
            <a:spLocks noChangeArrowheads="1"/>
          </p:cNvSpPr>
          <p:nvPr/>
        </p:nvSpPr>
        <p:spPr bwMode="auto">
          <a:xfrm>
            <a:off x="6887144" y="3100394"/>
            <a:ext cx="1128712" cy="388937"/>
          </a:xfrm>
          <a:prstGeom prst="rect">
            <a:avLst/>
          </a:prstGeom>
          <a:solidFill>
            <a:srgbClr val="C6D9F1"/>
          </a:solidFill>
          <a:ln w="25400" algn="ctr">
            <a:solidFill>
              <a:schemeClr val="tx2"/>
            </a:solidFill>
            <a:miter lim="800000"/>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87" name="Rectangle 86"/>
          <p:cNvSpPr>
            <a:spLocks noChangeArrowheads="1"/>
          </p:cNvSpPr>
          <p:nvPr/>
        </p:nvSpPr>
        <p:spPr bwMode="auto">
          <a:xfrm>
            <a:off x="7236392" y="5118100"/>
            <a:ext cx="460375" cy="452438"/>
          </a:xfrm>
          <a:prstGeom prst="rect">
            <a:avLst/>
          </a:prstGeom>
          <a:solidFill>
            <a:srgbClr val="355137"/>
          </a:solidFill>
          <a:ln w="25400" algn="ctr">
            <a:solidFill>
              <a:schemeClr val="tx2"/>
            </a:solidFill>
            <a:miter lim="800000"/>
            <a:headEnd/>
            <a:tailEnd/>
          </a:ln>
        </p:spPr>
        <p:txBody>
          <a:bodyPr anchor="ctr"/>
          <a:lstStyle/>
          <a:p>
            <a:pPr algn="ctr" defTabSz="3702050"/>
            <a:endParaRPr lang="en-US" sz="1000" dirty="0">
              <a:solidFill>
                <a:srgbClr val="FFFFFF"/>
              </a:solidFill>
              <a:latin typeface="Arial" pitchFamily="34" charset="0"/>
              <a:cs typeface="Arial" pitchFamily="34" charset="0"/>
            </a:endParaRPr>
          </a:p>
        </p:txBody>
      </p:sp>
      <p:sp>
        <p:nvSpPr>
          <p:cNvPr id="88" name="TextBox 80"/>
          <p:cNvSpPr txBox="1">
            <a:spLocks noChangeArrowheads="1"/>
          </p:cNvSpPr>
          <p:nvPr/>
        </p:nvSpPr>
        <p:spPr bwMode="auto">
          <a:xfrm>
            <a:off x="2426267" y="3213106"/>
            <a:ext cx="698500" cy="396875"/>
          </a:xfrm>
          <a:prstGeom prst="rect">
            <a:avLst/>
          </a:prstGeom>
          <a:noFill/>
          <a:ln w="9525">
            <a:noFill/>
            <a:miter lim="800000"/>
            <a:headEnd/>
            <a:tailEnd/>
          </a:ln>
        </p:spPr>
        <p:txBody>
          <a:bodyPr>
            <a:spAutoFit/>
          </a:bodyPr>
          <a:lstStyle/>
          <a:p>
            <a:pPr defTabSz="3702050"/>
            <a:r>
              <a:rPr lang="en-GB" sz="1000" dirty="0">
                <a:latin typeface="Arial" pitchFamily="34" charset="0"/>
                <a:cs typeface="Arial" pitchFamily="34" charset="0"/>
              </a:rPr>
              <a:t>Model solution</a:t>
            </a:r>
            <a:endParaRPr lang="bg-BG" sz="1000" baseline="-25000" dirty="0">
              <a:latin typeface="Arial" pitchFamily="34" charset="0"/>
              <a:cs typeface="Arial" pitchFamily="34" charset="0"/>
            </a:endParaRPr>
          </a:p>
        </p:txBody>
      </p:sp>
      <p:sp>
        <p:nvSpPr>
          <p:cNvPr id="89" name="TextBox 81"/>
          <p:cNvSpPr txBox="1">
            <a:spLocks noChangeArrowheads="1"/>
          </p:cNvSpPr>
          <p:nvPr/>
        </p:nvSpPr>
        <p:spPr bwMode="auto">
          <a:xfrm>
            <a:off x="4255067" y="3100394"/>
            <a:ext cx="912812" cy="400110"/>
          </a:xfrm>
          <a:prstGeom prst="rect">
            <a:avLst/>
          </a:prstGeom>
          <a:noFill/>
          <a:ln w="9525">
            <a:noFill/>
            <a:miter lim="800000"/>
            <a:headEnd/>
            <a:tailEnd/>
          </a:ln>
        </p:spPr>
        <p:txBody>
          <a:bodyPr>
            <a:spAutoFit/>
          </a:bodyPr>
          <a:lstStyle/>
          <a:p>
            <a:pPr defTabSz="3702050"/>
            <a:r>
              <a:rPr lang="bg-BG" sz="1000" dirty="0">
                <a:latin typeface="Arial" pitchFamily="34" charset="0"/>
                <a:cs typeface="Arial" pitchFamily="34" charset="0"/>
              </a:rPr>
              <a:t>5 </a:t>
            </a:r>
            <a:r>
              <a:rPr lang="en-US" sz="1000" dirty="0">
                <a:latin typeface="Arial" pitchFamily="34" charset="0"/>
                <a:cs typeface="Arial" pitchFamily="34" charset="0"/>
              </a:rPr>
              <a:t>min </a:t>
            </a:r>
            <a:r>
              <a:rPr lang="en-GB" sz="1000" dirty="0">
                <a:latin typeface="Arial" pitchFamily="34" charset="0"/>
                <a:cs typeface="Arial" pitchFamily="34" charset="0"/>
              </a:rPr>
              <a:t>contact</a:t>
            </a:r>
            <a:endParaRPr lang="bg-BG" sz="1000" baseline="-25000" dirty="0">
              <a:latin typeface="Arial" pitchFamily="34" charset="0"/>
              <a:cs typeface="Arial" pitchFamily="34" charset="0"/>
            </a:endParaRPr>
          </a:p>
        </p:txBody>
      </p:sp>
      <p:sp>
        <p:nvSpPr>
          <p:cNvPr id="90" name="TextBox 82"/>
          <p:cNvSpPr txBox="1">
            <a:spLocks noChangeArrowheads="1"/>
          </p:cNvSpPr>
          <p:nvPr/>
        </p:nvSpPr>
        <p:spPr bwMode="auto">
          <a:xfrm>
            <a:off x="5972745" y="3101978"/>
            <a:ext cx="1011237" cy="400110"/>
          </a:xfrm>
          <a:prstGeom prst="rect">
            <a:avLst/>
          </a:prstGeom>
          <a:noFill/>
          <a:ln w="9525">
            <a:noFill/>
            <a:miter lim="800000"/>
            <a:headEnd/>
            <a:tailEnd/>
          </a:ln>
        </p:spPr>
        <p:txBody>
          <a:bodyPr>
            <a:spAutoFit/>
          </a:bodyPr>
          <a:lstStyle/>
          <a:p>
            <a:pPr defTabSz="3702050"/>
            <a:r>
              <a:rPr lang="en-GB" sz="1000" dirty="0">
                <a:latin typeface="Arial" pitchFamily="34" charset="0"/>
                <a:cs typeface="Arial" pitchFamily="34" charset="0"/>
              </a:rPr>
              <a:t>Phase separation</a:t>
            </a:r>
            <a:endParaRPr lang="bg-BG" sz="1000" baseline="-25000" dirty="0">
              <a:latin typeface="Arial" pitchFamily="34" charset="0"/>
              <a:cs typeface="Arial" pitchFamily="34" charset="0"/>
            </a:endParaRPr>
          </a:p>
        </p:txBody>
      </p:sp>
      <p:sp>
        <p:nvSpPr>
          <p:cNvPr id="91" name="TextBox 83"/>
          <p:cNvSpPr txBox="1">
            <a:spLocks noChangeArrowheads="1"/>
          </p:cNvSpPr>
          <p:nvPr/>
        </p:nvSpPr>
        <p:spPr bwMode="auto">
          <a:xfrm>
            <a:off x="7585645" y="3560767"/>
            <a:ext cx="1666875" cy="707886"/>
          </a:xfrm>
          <a:prstGeom prst="rect">
            <a:avLst/>
          </a:prstGeom>
          <a:noFill/>
          <a:ln w="9525">
            <a:noFill/>
            <a:miter lim="800000"/>
            <a:headEnd/>
            <a:tailEnd/>
          </a:ln>
        </p:spPr>
        <p:txBody>
          <a:bodyPr>
            <a:spAutoFit/>
          </a:bodyPr>
          <a:lstStyle/>
          <a:p>
            <a:pPr defTabSz="3702050"/>
            <a:r>
              <a:rPr lang="en-GB" sz="1000" dirty="0">
                <a:latin typeface="Arial" pitchFamily="34" charset="0"/>
                <a:cs typeface="Arial" pitchFamily="34" charset="0"/>
              </a:rPr>
              <a:t>Dissolution of </a:t>
            </a:r>
            <a:r>
              <a:rPr lang="en-GB" sz="1000" dirty="0" smtClean="0">
                <a:latin typeface="Arial" pitchFamily="34" charset="0"/>
                <a:cs typeface="Arial" pitchFamily="34" charset="0"/>
              </a:rPr>
              <a:t>MNPs</a:t>
            </a:r>
            <a:br>
              <a:rPr lang="en-GB" sz="1000" dirty="0" smtClean="0">
                <a:latin typeface="Arial" pitchFamily="34" charset="0"/>
                <a:cs typeface="Arial" pitchFamily="34" charset="0"/>
              </a:rPr>
            </a:br>
            <a:r>
              <a:rPr lang="en-GB" sz="1000" dirty="0" smtClean="0">
                <a:latin typeface="Arial" pitchFamily="34" charset="0"/>
                <a:cs typeface="Arial" pitchFamily="34" charset="0"/>
              </a:rPr>
              <a:t> </a:t>
            </a:r>
            <a:r>
              <a:rPr lang="en-US" sz="1000" dirty="0" smtClean="0">
                <a:latin typeface="Arial" pitchFamily="34" charset="0"/>
                <a:cs typeface="Arial" pitchFamily="34" charset="0"/>
              </a:rPr>
              <a:t>HNO</a:t>
            </a:r>
            <a:r>
              <a:rPr lang="en-US" sz="1000" baseline="-25000" dirty="0" smtClean="0">
                <a:latin typeface="Arial" pitchFamily="34" charset="0"/>
                <a:cs typeface="Arial" pitchFamily="34" charset="0"/>
              </a:rPr>
              <a:t>3  </a:t>
            </a:r>
            <a:r>
              <a:rPr lang="en-US" sz="1000" dirty="0" smtClean="0"/>
              <a:t>0.5 </a:t>
            </a:r>
            <a:r>
              <a:rPr lang="en-US" sz="1000" dirty="0" smtClean="0"/>
              <a:t>ml </a:t>
            </a:r>
            <a:br>
              <a:rPr lang="en-US" sz="1000" dirty="0" smtClean="0"/>
            </a:br>
            <a:r>
              <a:rPr lang="en-US" sz="1000" dirty="0" smtClean="0"/>
              <a:t>5 mol l</a:t>
            </a:r>
            <a:r>
              <a:rPr lang="en-US" sz="1000" baseline="30000" dirty="0" smtClean="0"/>
              <a:t>-1</a:t>
            </a:r>
            <a:r>
              <a:rPr lang="en-US" sz="1000" dirty="0" smtClean="0"/>
              <a:t> on </a:t>
            </a:r>
            <a:r>
              <a:rPr lang="en-US" sz="1000" dirty="0" smtClean="0"/>
              <a:t>water bath </a:t>
            </a:r>
            <a:r>
              <a:rPr lang="en-US" sz="1000" dirty="0" smtClean="0"/>
              <a:t/>
            </a:r>
            <a:br>
              <a:rPr lang="en-US" sz="1000" dirty="0" smtClean="0"/>
            </a:br>
            <a:r>
              <a:rPr lang="en-US" sz="1000" dirty="0" smtClean="0"/>
              <a:t>15 </a:t>
            </a:r>
            <a:r>
              <a:rPr lang="en-US" sz="1000" dirty="0" smtClean="0"/>
              <a:t>min</a:t>
            </a:r>
            <a:r>
              <a:rPr lang="en-US" sz="1000" dirty="0" smtClean="0"/>
              <a:t>.</a:t>
            </a:r>
            <a:endParaRPr lang="bg-BG" sz="1000" baseline="-25000" dirty="0">
              <a:latin typeface="Arial" pitchFamily="34" charset="0"/>
              <a:cs typeface="Arial" pitchFamily="34" charset="0"/>
            </a:endParaRPr>
          </a:p>
        </p:txBody>
      </p:sp>
      <p:cxnSp>
        <p:nvCxnSpPr>
          <p:cNvPr id="92" name="Straight Arrow Connector 91"/>
          <p:cNvCxnSpPr>
            <a:cxnSpLocks noChangeShapeType="1"/>
          </p:cNvCxnSpPr>
          <p:nvPr/>
        </p:nvCxnSpPr>
        <p:spPr bwMode="auto">
          <a:xfrm rot="5400000">
            <a:off x="5713979" y="3587753"/>
            <a:ext cx="1379538" cy="1182688"/>
          </a:xfrm>
          <a:prstGeom prst="straightConnector1">
            <a:avLst/>
          </a:prstGeom>
          <a:noFill/>
          <a:ln w="76200" algn="ctr">
            <a:solidFill>
              <a:srgbClr val="FF0000"/>
            </a:solidFill>
            <a:round/>
            <a:headEnd type="none" w="med" len="med"/>
            <a:tailEnd type="triangle" w="med" len="med"/>
          </a:ln>
        </p:spPr>
      </p:cxnSp>
      <p:sp>
        <p:nvSpPr>
          <p:cNvPr id="93" name="Oval 92"/>
          <p:cNvSpPr/>
          <p:nvPr/>
        </p:nvSpPr>
        <p:spPr>
          <a:xfrm>
            <a:off x="1770632" y="3455988"/>
            <a:ext cx="53975"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94" name="Oval 93"/>
          <p:cNvSpPr/>
          <p:nvPr/>
        </p:nvSpPr>
        <p:spPr>
          <a:xfrm>
            <a:off x="1824604" y="3455988"/>
            <a:ext cx="52388"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95" name="Oval 94"/>
          <p:cNvSpPr/>
          <p:nvPr/>
        </p:nvSpPr>
        <p:spPr>
          <a:xfrm>
            <a:off x="1824604" y="3400431"/>
            <a:ext cx="52388"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96" name="Oval 95"/>
          <p:cNvSpPr/>
          <p:nvPr/>
        </p:nvSpPr>
        <p:spPr>
          <a:xfrm>
            <a:off x="1770632" y="3511556"/>
            <a:ext cx="53975" cy="539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97" name="Oval 96"/>
          <p:cNvSpPr/>
          <p:nvPr/>
        </p:nvSpPr>
        <p:spPr>
          <a:xfrm>
            <a:off x="1824604" y="3511556"/>
            <a:ext cx="52388" cy="539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98" name="Oval 97"/>
          <p:cNvSpPr/>
          <p:nvPr/>
        </p:nvSpPr>
        <p:spPr>
          <a:xfrm>
            <a:off x="1876995" y="3455988"/>
            <a:ext cx="53975"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99" name="Oval 98"/>
          <p:cNvSpPr/>
          <p:nvPr/>
        </p:nvSpPr>
        <p:spPr>
          <a:xfrm>
            <a:off x="1876995" y="3511556"/>
            <a:ext cx="53975" cy="539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100" name="Oval 99"/>
          <p:cNvSpPr/>
          <p:nvPr/>
        </p:nvSpPr>
        <p:spPr>
          <a:xfrm>
            <a:off x="1930970" y="3455988"/>
            <a:ext cx="53975"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101" name="Oval 100"/>
          <p:cNvSpPr/>
          <p:nvPr/>
        </p:nvSpPr>
        <p:spPr>
          <a:xfrm>
            <a:off x="1984945" y="3511556"/>
            <a:ext cx="53975" cy="539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102" name="Oval 101"/>
          <p:cNvSpPr/>
          <p:nvPr/>
        </p:nvSpPr>
        <p:spPr>
          <a:xfrm>
            <a:off x="1984945" y="3400431"/>
            <a:ext cx="53975"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02050"/>
            <a:endParaRPr lang="en-US" sz="1000">
              <a:solidFill>
                <a:srgbClr val="FFFFFF"/>
              </a:solidFill>
              <a:latin typeface="Arial" pitchFamily="34" charset="0"/>
              <a:cs typeface="Arial" pitchFamily="34" charset="0"/>
            </a:endParaRPr>
          </a:p>
        </p:txBody>
      </p:sp>
      <p:sp>
        <p:nvSpPr>
          <p:cNvPr id="103" name="TextBox 100"/>
          <p:cNvSpPr txBox="1">
            <a:spLocks noChangeArrowheads="1"/>
          </p:cNvSpPr>
          <p:nvPr/>
        </p:nvSpPr>
        <p:spPr bwMode="auto">
          <a:xfrm>
            <a:off x="1634105" y="3633789"/>
            <a:ext cx="1066233" cy="861774"/>
          </a:xfrm>
          <a:prstGeom prst="rect">
            <a:avLst/>
          </a:prstGeom>
          <a:noFill/>
          <a:ln w="9525">
            <a:noFill/>
            <a:miter lim="800000"/>
            <a:headEnd/>
            <a:tailEnd/>
          </a:ln>
        </p:spPr>
        <p:txBody>
          <a:bodyPr wrap="square">
            <a:spAutoFit/>
          </a:bodyPr>
          <a:lstStyle/>
          <a:p>
            <a:pPr defTabSz="3702050"/>
            <a:r>
              <a:rPr lang="en-GB" sz="1000" dirty="0" smtClean="0">
                <a:latin typeface="Arial" pitchFamily="34" charset="0"/>
                <a:cs typeface="Arial" pitchFamily="34" charset="0"/>
              </a:rPr>
              <a:t>MNPs </a:t>
            </a:r>
          </a:p>
          <a:p>
            <a:pPr defTabSz="3702050"/>
            <a:r>
              <a:rPr lang="en-US" sz="1000" dirty="0" smtClean="0"/>
              <a:t>(Fe</a:t>
            </a:r>
            <a:r>
              <a:rPr lang="en-US" sz="1000" baseline="-25000" dirty="0" smtClean="0"/>
              <a:t>3</a:t>
            </a:r>
            <a:r>
              <a:rPr lang="en-US" sz="1000" dirty="0" smtClean="0"/>
              <a:t>O</a:t>
            </a:r>
            <a:r>
              <a:rPr lang="en-US" sz="1000" baseline="-25000" dirty="0" smtClean="0"/>
              <a:t>4</a:t>
            </a:r>
            <a:r>
              <a:rPr lang="en-US" sz="1000" dirty="0" smtClean="0"/>
              <a:t> and MnFe</a:t>
            </a:r>
            <a:r>
              <a:rPr lang="en-US" sz="1000" baseline="-25000" dirty="0" smtClean="0"/>
              <a:t>2</a:t>
            </a:r>
            <a:r>
              <a:rPr lang="en-US" sz="1000" dirty="0" smtClean="0"/>
              <a:t>O</a:t>
            </a:r>
            <a:r>
              <a:rPr lang="en-US" sz="1000" baseline="-25000" dirty="0" smtClean="0"/>
              <a:t>4</a:t>
            </a:r>
            <a:r>
              <a:rPr lang="en-US" sz="1000" dirty="0" smtClean="0"/>
              <a:t>),</a:t>
            </a:r>
          </a:p>
          <a:p>
            <a:pPr defTabSz="3702050"/>
            <a:r>
              <a:rPr lang="en-US" sz="1000" b="1" dirty="0" smtClean="0">
                <a:solidFill>
                  <a:srgbClr val="FF0000"/>
                </a:solidFill>
                <a:effectLst>
                  <a:outerShdw blurRad="38100" dist="38100" dir="2700000" algn="tl">
                    <a:srgbClr val="000000">
                      <a:alpha val="43137"/>
                    </a:srgbClr>
                  </a:outerShdw>
                </a:effectLst>
              </a:rPr>
              <a:t>0.01 g </a:t>
            </a:r>
            <a:endParaRPr lang="bg-BG" sz="1000" b="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04" name="TextBox 101"/>
          <p:cNvSpPr txBox="1">
            <a:spLocks noChangeArrowheads="1"/>
          </p:cNvSpPr>
          <p:nvPr/>
        </p:nvSpPr>
        <p:spPr bwMode="auto">
          <a:xfrm>
            <a:off x="2375467" y="2762256"/>
            <a:ext cx="914400" cy="244475"/>
          </a:xfrm>
          <a:prstGeom prst="rect">
            <a:avLst/>
          </a:prstGeom>
          <a:noFill/>
          <a:ln w="9525">
            <a:noFill/>
            <a:miter lim="800000"/>
            <a:headEnd/>
            <a:tailEnd/>
          </a:ln>
        </p:spPr>
        <p:txBody>
          <a:bodyPr>
            <a:spAutoFit/>
          </a:bodyPr>
          <a:lstStyle/>
          <a:p>
            <a:pPr defTabSz="3702050"/>
            <a:r>
              <a:rPr lang="bg-BG" sz="1000" dirty="0">
                <a:latin typeface="Arial" pitchFamily="34" charset="0"/>
                <a:cs typeface="Arial" pitchFamily="34" charset="0"/>
              </a:rPr>
              <a:t>2% </a:t>
            </a:r>
            <a:r>
              <a:rPr lang="en-US" sz="1000" dirty="0">
                <a:latin typeface="Arial" pitchFamily="34" charset="0"/>
                <a:cs typeface="Arial" pitchFamily="34" charset="0"/>
              </a:rPr>
              <a:t>APDC</a:t>
            </a:r>
            <a:endParaRPr lang="bg-BG" sz="1000" baseline="-25000" dirty="0">
              <a:latin typeface="Arial" pitchFamily="34" charset="0"/>
              <a:cs typeface="Arial" pitchFamily="34" charset="0"/>
            </a:endParaRPr>
          </a:p>
        </p:txBody>
      </p:sp>
      <p:sp>
        <p:nvSpPr>
          <p:cNvPr id="105" name="Text Box 73"/>
          <p:cNvSpPr txBox="1">
            <a:spLocks noChangeArrowheads="1"/>
          </p:cNvSpPr>
          <p:nvPr/>
        </p:nvSpPr>
        <p:spPr bwMode="auto">
          <a:xfrm>
            <a:off x="5904479" y="3913192"/>
            <a:ext cx="383438" cy="246221"/>
          </a:xfrm>
          <a:prstGeom prst="rect">
            <a:avLst/>
          </a:prstGeom>
          <a:noFill/>
          <a:ln w="9525">
            <a:noFill/>
            <a:miter lim="800000"/>
            <a:headEnd/>
            <a:tailEnd/>
          </a:ln>
          <a:effectLst/>
        </p:spPr>
        <p:txBody>
          <a:bodyPr wrap="none">
            <a:spAutoFit/>
          </a:bodyPr>
          <a:lstStyle/>
          <a:p>
            <a:r>
              <a:rPr lang="en-GB" sz="1000" dirty="0">
                <a:latin typeface="Arial" pitchFamily="34" charset="0"/>
              </a:rPr>
              <a:t>E%</a:t>
            </a:r>
            <a:endParaRPr lang="en-US" sz="1000" dirty="0">
              <a:latin typeface="Arial" pitchFamily="34" charset="0"/>
            </a:endParaRPr>
          </a:p>
        </p:txBody>
      </p:sp>
      <p:sp>
        <p:nvSpPr>
          <p:cNvPr id="106" name="Text Box 74"/>
          <p:cNvSpPr txBox="1">
            <a:spLocks noChangeArrowheads="1"/>
          </p:cNvSpPr>
          <p:nvPr/>
        </p:nvSpPr>
        <p:spPr bwMode="auto">
          <a:xfrm>
            <a:off x="6336279" y="5210181"/>
            <a:ext cx="391454" cy="246221"/>
          </a:xfrm>
          <a:prstGeom prst="rect">
            <a:avLst/>
          </a:prstGeom>
          <a:noFill/>
          <a:ln w="9525">
            <a:noFill/>
            <a:miter lim="800000"/>
            <a:headEnd/>
            <a:tailEnd/>
          </a:ln>
          <a:effectLst/>
        </p:spPr>
        <p:txBody>
          <a:bodyPr wrap="none">
            <a:spAutoFit/>
          </a:bodyPr>
          <a:lstStyle/>
          <a:p>
            <a:r>
              <a:rPr lang="en-GB" sz="1000" dirty="0">
                <a:latin typeface="Arial" pitchFamily="34" charset="0"/>
              </a:rPr>
              <a:t>R%</a:t>
            </a:r>
            <a:endParaRPr lang="en-US" sz="1000" dirty="0">
              <a:latin typeface="Arial" pitchFamily="34" charset="0"/>
            </a:endParaRPr>
          </a:p>
        </p:txBody>
      </p:sp>
      <p:pic>
        <p:nvPicPr>
          <p:cNvPr id="107" name="Picture 75" descr="ICPflame"/>
          <p:cNvPicPr>
            <a:picLocks noChangeAspect="1" noChangeArrowheads="1"/>
          </p:cNvPicPr>
          <p:nvPr/>
        </p:nvPicPr>
        <p:blipFill>
          <a:blip r:embed="rId3" cstate="print"/>
          <a:srcRect/>
          <a:stretch>
            <a:fillRect/>
          </a:stretch>
        </p:blipFill>
        <p:spPr bwMode="auto">
          <a:xfrm>
            <a:off x="4320154" y="4562475"/>
            <a:ext cx="1360488" cy="1035050"/>
          </a:xfrm>
          <a:prstGeom prst="rect">
            <a:avLst/>
          </a:prstGeom>
          <a:noFill/>
        </p:spPr>
      </p:pic>
      <p:sp>
        <p:nvSpPr>
          <p:cNvPr id="108" name="TextBox 81"/>
          <p:cNvSpPr txBox="1">
            <a:spLocks noChangeArrowheads="1"/>
          </p:cNvSpPr>
          <p:nvPr/>
        </p:nvSpPr>
        <p:spPr bwMode="auto">
          <a:xfrm>
            <a:off x="4247132" y="2617794"/>
            <a:ext cx="912813" cy="396875"/>
          </a:xfrm>
          <a:prstGeom prst="rect">
            <a:avLst/>
          </a:prstGeom>
          <a:noFill/>
          <a:ln w="9525">
            <a:noFill/>
            <a:miter lim="800000"/>
            <a:headEnd/>
            <a:tailEnd/>
          </a:ln>
        </p:spPr>
        <p:txBody>
          <a:bodyPr>
            <a:spAutoFit/>
          </a:bodyPr>
          <a:lstStyle/>
          <a:p>
            <a:pPr defTabSz="3702050"/>
            <a:r>
              <a:rPr lang="en-GB" sz="1000" dirty="0">
                <a:latin typeface="Arial" pitchFamily="34" charset="0"/>
                <a:cs typeface="Arial" pitchFamily="34" charset="0"/>
              </a:rPr>
              <a:t>continuously mixing</a:t>
            </a:r>
            <a:endParaRPr lang="bg-BG" sz="1000" baseline="-25000" dirty="0">
              <a:latin typeface="Arial" pitchFamily="34" charset="0"/>
              <a:cs typeface="Arial" pitchFamily="34" charset="0"/>
            </a:endParaRPr>
          </a:p>
        </p:txBody>
      </p:sp>
      <p:sp>
        <p:nvSpPr>
          <p:cNvPr id="109" name="Rectangle 77"/>
          <p:cNvSpPr>
            <a:spLocks noChangeArrowheads="1"/>
          </p:cNvSpPr>
          <p:nvPr/>
        </p:nvSpPr>
        <p:spPr bwMode="auto">
          <a:xfrm>
            <a:off x="4062979" y="4129093"/>
            <a:ext cx="1848326" cy="307777"/>
          </a:xfrm>
          <a:prstGeom prst="rect">
            <a:avLst/>
          </a:prstGeom>
          <a:noFill/>
          <a:ln w="9525">
            <a:noFill/>
            <a:miter lim="800000"/>
            <a:headEnd/>
            <a:tailEnd/>
          </a:ln>
          <a:effectLst/>
        </p:spPr>
        <p:txBody>
          <a:bodyPr wrap="none">
            <a:spAutoFit/>
          </a:bodyPr>
          <a:lstStyle/>
          <a:p>
            <a:r>
              <a:rPr lang="en-GB" sz="1400" dirty="0">
                <a:latin typeface="Arial" pitchFamily="34" charset="0"/>
              </a:rPr>
              <a:t>ICP-MS Agilent 7700</a:t>
            </a:r>
            <a:endParaRPr lang="en-US" sz="1400" dirty="0">
              <a:latin typeface="Arial" pitchFamily="34" charset="0"/>
            </a:endParaRPr>
          </a:p>
        </p:txBody>
      </p:sp>
      <p:sp>
        <p:nvSpPr>
          <p:cNvPr id="110" name="Rectangle 78"/>
          <p:cNvSpPr>
            <a:spLocks noChangeArrowheads="1"/>
          </p:cNvSpPr>
          <p:nvPr/>
        </p:nvSpPr>
        <p:spPr bwMode="auto">
          <a:xfrm>
            <a:off x="3527994" y="5713418"/>
            <a:ext cx="3073277" cy="307777"/>
          </a:xfrm>
          <a:prstGeom prst="rect">
            <a:avLst/>
          </a:prstGeom>
          <a:noFill/>
          <a:ln w="9525">
            <a:noFill/>
            <a:miter lim="800000"/>
            <a:headEnd/>
            <a:tailEnd/>
          </a:ln>
          <a:effectLst/>
        </p:spPr>
        <p:txBody>
          <a:bodyPr wrap="none">
            <a:spAutoFit/>
          </a:bodyPr>
          <a:lstStyle/>
          <a:p>
            <a:r>
              <a:rPr lang="en-GB" sz="1400" dirty="0">
                <a:latin typeface="Arial" pitchFamily="34" charset="0"/>
              </a:rPr>
              <a:t>ICP-OES Optima 4200 Perkin Elmer</a:t>
            </a:r>
            <a:endParaRPr lang="en-US" sz="1400" dirty="0">
              <a:latin typeface="Arial" pitchFamily="34" charset="0"/>
            </a:endParaRPr>
          </a:p>
        </p:txBody>
      </p:sp>
      <p:sp>
        <p:nvSpPr>
          <p:cNvPr id="111" name="Title 1"/>
          <p:cNvSpPr>
            <a:spLocks noGrp="1"/>
          </p:cNvSpPr>
          <p:nvPr>
            <p:ph type="title"/>
          </p:nvPr>
        </p:nvSpPr>
        <p:spPr>
          <a:xfrm>
            <a:off x="2700338" y="476250"/>
            <a:ext cx="6291262" cy="1171575"/>
          </a:xfrm>
        </p:spPr>
        <p:txBody>
          <a:bodyPr/>
          <a:lstStyle/>
          <a:p>
            <a:r>
              <a:rPr lang="en-US" dirty="0" smtClean="0"/>
              <a:t>Solid Phase Extraction by Magnetic </a:t>
            </a:r>
            <a:r>
              <a:rPr lang="en-US" dirty="0" err="1" smtClean="0"/>
              <a:t>Nanoparticles</a:t>
            </a:r>
            <a:r>
              <a:rPr lang="en-US" dirty="0" smtClean="0"/>
              <a:t> </a:t>
            </a:r>
            <a:endParaRPr lang="en-US" sz="2200" dirty="0"/>
          </a:p>
        </p:txBody>
      </p:sp>
      <p:sp>
        <p:nvSpPr>
          <p:cNvPr id="112" name="TextBox 111"/>
          <p:cNvSpPr txBox="1"/>
          <p:nvPr/>
        </p:nvSpPr>
        <p:spPr>
          <a:xfrm>
            <a:off x="8015857" y="2165024"/>
            <a:ext cx="975743" cy="769441"/>
          </a:xfrm>
          <a:prstGeom prst="rect">
            <a:avLst/>
          </a:prstGeom>
          <a:noFill/>
        </p:spPr>
        <p:txBody>
          <a:bodyPr wrap="square" rtlCol="0">
            <a:spAutoFit/>
          </a:bodyPr>
          <a:lstStyle/>
          <a:p>
            <a:r>
              <a:rPr lang="en-US" sz="1100" dirty="0" smtClean="0"/>
              <a:t>5min for MnFe</a:t>
            </a:r>
            <a:r>
              <a:rPr lang="en-US" sz="1100" baseline="-25000" dirty="0" smtClean="0"/>
              <a:t>2</a:t>
            </a:r>
            <a:r>
              <a:rPr lang="en-US" sz="1100" dirty="0" smtClean="0"/>
              <a:t>O</a:t>
            </a:r>
            <a:r>
              <a:rPr lang="en-US" sz="1100" baseline="-25000" dirty="0" smtClean="0"/>
              <a:t>4 </a:t>
            </a:r>
            <a:r>
              <a:rPr lang="en-US" sz="1100" dirty="0" smtClean="0"/>
              <a:t>and 10 min for </a:t>
            </a:r>
            <a:r>
              <a:rPr lang="en-US" sz="1100" dirty="0" smtClean="0"/>
              <a:t>Fe</a:t>
            </a:r>
            <a:r>
              <a:rPr lang="en-US" sz="1100" baseline="-25000" dirty="0" smtClean="0"/>
              <a:t>3</a:t>
            </a:r>
            <a:r>
              <a:rPr lang="en-US" sz="1100" dirty="0" smtClean="0"/>
              <a:t>O</a:t>
            </a:r>
            <a:r>
              <a:rPr lang="en-US" sz="1100" baseline="-25000" dirty="0" smtClean="0"/>
              <a:t>4</a:t>
            </a:r>
            <a:endParaRPr lang="en-US" sz="11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rctx="PPT">
                                        <p:cTn id="9" dur="indefinite"/>
                                        <p:tgtEl>
                                          <p:spTgt spid="40"/>
                                        </p:tgtEl>
                                        <p:attrNameLst>
                                          <p:attrName>style.opacity</p:attrName>
                                        </p:attrNameLst>
                                      </p:cBhvr>
                                      <p:to>
                                        <p:strVal val="0.25"/>
                                      </p:to>
                                    </p:set>
                                    <p:animEffect filter="image" prLst="opacity: 0.25">
                                      <p:cBhvr rctx="IE">
                                        <p:cTn id="10" dur="indefinite"/>
                                        <p:tgtEl>
                                          <p:spTgt spid="40"/>
                                        </p:tgtEl>
                                      </p:cBhvr>
                                    </p:animEffect>
                                  </p:childTnLst>
                                </p:cTn>
                              </p:par>
                              <p:par>
                                <p:cTn id="11" presetID="9" presetClass="emph" presetSubtype="0" grpId="0" nodeType="withEffect">
                                  <p:stCondLst>
                                    <p:cond delay="0"/>
                                  </p:stCondLst>
                                  <p:childTnLst>
                                    <p:set>
                                      <p:cBhvr rctx="PPT">
                                        <p:cTn id="12" dur="indefinite"/>
                                        <p:tgtEl>
                                          <p:spTgt spid="41"/>
                                        </p:tgtEl>
                                        <p:attrNameLst>
                                          <p:attrName>style.opacity</p:attrName>
                                        </p:attrNameLst>
                                      </p:cBhvr>
                                      <p:to>
                                        <p:strVal val="0.25"/>
                                      </p:to>
                                    </p:set>
                                    <p:animEffect filter="image" prLst="opacity: 0.25">
                                      <p:cBhvr rctx="IE">
                                        <p:cTn id="13" dur="indefinite"/>
                                        <p:tgtEl>
                                          <p:spTgt spid="41"/>
                                        </p:tgtEl>
                                      </p:cBhvr>
                                    </p:animEffect>
                                  </p:childTnLst>
                                </p:cTn>
                              </p:par>
                              <p:par>
                                <p:cTn id="14" presetID="24" presetClass="emph" presetSubtype="0" fill="hold" grpId="0" nodeType="withEffect">
                                  <p:stCondLst>
                                    <p:cond delay="0"/>
                                  </p:stCondLst>
                                  <p:childTnLst>
                                    <p:animClr clrSpc="hsl">
                                      <p:cBhvr override="childStyle">
                                        <p:cTn id="15" dur="500" fill="hold"/>
                                        <p:tgtEl>
                                          <p:spTgt spid="39"/>
                                        </p:tgtEl>
                                        <p:attrNameLst>
                                          <p:attrName>style.color</p:attrName>
                                        </p:attrNameLst>
                                      </p:cBhvr>
                                      <p:by>
                                        <p:hsl h="0" s="-12549" l="-25098"/>
                                      </p:by>
                                    </p:animClr>
                                    <p:animClr clrSpc="hsl">
                                      <p:cBhvr>
                                        <p:cTn id="16" dur="500" fill="hold"/>
                                        <p:tgtEl>
                                          <p:spTgt spid="39"/>
                                        </p:tgtEl>
                                        <p:attrNameLst>
                                          <p:attrName>fillcolor</p:attrName>
                                        </p:attrNameLst>
                                      </p:cBhvr>
                                      <p:by>
                                        <p:hsl h="0" s="-12549" l="-25098"/>
                                      </p:by>
                                    </p:animClr>
                                    <p:animClr clrSpc="hsl">
                                      <p:cBhvr>
                                        <p:cTn id="17" dur="500" fill="hold"/>
                                        <p:tgtEl>
                                          <p:spTgt spid="39"/>
                                        </p:tgtEl>
                                        <p:attrNameLst>
                                          <p:attrName>stroke.color</p:attrName>
                                        </p:attrNameLst>
                                      </p:cBhvr>
                                      <p:by>
                                        <p:hsl h="0" s="-12549" l="-25098"/>
                                      </p:by>
                                    </p:animClr>
                                    <p:set>
                                      <p:cBhvr>
                                        <p:cTn id="18" dur="500" fill="hold"/>
                                        <p:tgtEl>
                                          <p:spTgt spid="39"/>
                                        </p:tgtEl>
                                        <p:attrNameLst>
                                          <p:attrName>fill.type</p:attrName>
                                        </p:attrNameLst>
                                      </p:cBhvr>
                                      <p:to>
                                        <p:strVal val="solid"/>
                                      </p:to>
                                    </p:set>
                                  </p:childTnLst>
                                </p:cTn>
                              </p:par>
                              <p:par>
                                <p:cTn id="19" presetID="24" presetClass="emph" presetSubtype="0" fill="hold" grpId="0" nodeType="withEffect">
                                  <p:stCondLst>
                                    <p:cond delay="0"/>
                                  </p:stCondLst>
                                  <p:childTnLst>
                                    <p:animClr clrSpc="hsl">
                                      <p:cBhvr override="childStyle">
                                        <p:cTn id="20" dur="500" fill="hold"/>
                                        <p:tgtEl>
                                          <p:spTgt spid="42"/>
                                        </p:tgtEl>
                                        <p:attrNameLst>
                                          <p:attrName>style.color</p:attrName>
                                        </p:attrNameLst>
                                      </p:cBhvr>
                                      <p:by>
                                        <p:hsl h="0" s="-12549" l="-25098"/>
                                      </p:by>
                                    </p:animClr>
                                    <p:animClr clrSpc="hsl">
                                      <p:cBhvr>
                                        <p:cTn id="21" dur="500" fill="hold"/>
                                        <p:tgtEl>
                                          <p:spTgt spid="42"/>
                                        </p:tgtEl>
                                        <p:attrNameLst>
                                          <p:attrName>fillcolor</p:attrName>
                                        </p:attrNameLst>
                                      </p:cBhvr>
                                      <p:by>
                                        <p:hsl h="0" s="-12549" l="-25098"/>
                                      </p:by>
                                    </p:animClr>
                                    <p:animClr clrSpc="hsl">
                                      <p:cBhvr>
                                        <p:cTn id="22" dur="500" fill="hold"/>
                                        <p:tgtEl>
                                          <p:spTgt spid="42"/>
                                        </p:tgtEl>
                                        <p:attrNameLst>
                                          <p:attrName>stroke.color</p:attrName>
                                        </p:attrNameLst>
                                      </p:cBhvr>
                                      <p:by>
                                        <p:hsl h="0" s="-12549" l="-25098"/>
                                      </p:by>
                                    </p:animClr>
                                    <p:set>
                                      <p:cBhvr>
                                        <p:cTn id="23" dur="500" fill="hold"/>
                                        <p:tgtEl>
                                          <p:spTgt spid="4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p:cBhvr override="childStyle">
                                        <p:cTn id="27" dur="500" fill="hold"/>
                                        <p:tgtEl>
                                          <p:spTgt spid="44"/>
                                        </p:tgtEl>
                                        <p:attrNameLst>
                                          <p:attrName>style.color</p:attrName>
                                        </p:attrNameLst>
                                      </p:cBhvr>
                                      <p:by>
                                        <p:hsl h="0" s="-12549" l="-25098"/>
                                      </p:by>
                                    </p:animClr>
                                    <p:animClr clrSpc="hsl">
                                      <p:cBhvr>
                                        <p:cTn id="28" dur="500" fill="hold"/>
                                        <p:tgtEl>
                                          <p:spTgt spid="44"/>
                                        </p:tgtEl>
                                        <p:attrNameLst>
                                          <p:attrName>fillcolor</p:attrName>
                                        </p:attrNameLst>
                                      </p:cBhvr>
                                      <p:by>
                                        <p:hsl h="0" s="-12549" l="-25098"/>
                                      </p:by>
                                    </p:animClr>
                                    <p:animClr clrSpc="hsl">
                                      <p:cBhvr>
                                        <p:cTn id="29" dur="500" fill="hold"/>
                                        <p:tgtEl>
                                          <p:spTgt spid="44"/>
                                        </p:tgtEl>
                                        <p:attrNameLst>
                                          <p:attrName>stroke.color</p:attrName>
                                        </p:attrNameLst>
                                      </p:cBhvr>
                                      <p:by>
                                        <p:hsl h="0" s="-12549" l="-25098"/>
                                      </p:by>
                                    </p:animClr>
                                    <p:set>
                                      <p:cBhvr>
                                        <p:cTn id="30" dur="500" fill="hold"/>
                                        <p:tgtEl>
                                          <p:spTgt spid="44"/>
                                        </p:tgtEl>
                                        <p:attrNameLst>
                                          <p:attrName>fill.type</p:attrName>
                                        </p:attrNameLst>
                                      </p:cBhvr>
                                      <p:to>
                                        <p:strVal val="solid"/>
                                      </p:to>
                                    </p:set>
                                  </p:childTnLst>
                                </p:cTn>
                              </p:par>
                              <p:par>
                                <p:cTn id="31" presetID="9" presetClass="emph" presetSubtype="0" grpId="0" nodeType="withEffect">
                                  <p:stCondLst>
                                    <p:cond delay="0"/>
                                  </p:stCondLst>
                                  <p:childTnLst>
                                    <p:set>
                                      <p:cBhvr rctx="PPT">
                                        <p:cTn id="32" dur="indefinite"/>
                                        <p:tgtEl>
                                          <p:spTgt spid="48"/>
                                        </p:tgtEl>
                                        <p:attrNameLst>
                                          <p:attrName>style.opacity</p:attrName>
                                        </p:attrNameLst>
                                      </p:cBhvr>
                                      <p:to>
                                        <p:strVal val="0.25"/>
                                      </p:to>
                                    </p:set>
                                    <p:animEffect filter="image" prLst="opacity: 0.25">
                                      <p:cBhvr rctx="IE">
                                        <p:cTn id="33" dur="indefinite"/>
                                        <p:tgtEl>
                                          <p:spTgt spid="48"/>
                                        </p:tgtEl>
                                      </p:cBhvr>
                                    </p:animEffect>
                                  </p:childTnLst>
                                </p:cTn>
                              </p:par>
                              <p:par>
                                <p:cTn id="34" presetID="9" presetClass="emph" presetSubtype="0" grpId="0" nodeType="withEffect">
                                  <p:stCondLst>
                                    <p:cond delay="0"/>
                                  </p:stCondLst>
                                  <p:childTnLst>
                                    <p:set>
                                      <p:cBhvr rctx="PPT">
                                        <p:cTn id="35" dur="indefinite"/>
                                        <p:tgtEl>
                                          <p:spTgt spid="45"/>
                                        </p:tgtEl>
                                        <p:attrNameLst>
                                          <p:attrName>style.opacity</p:attrName>
                                        </p:attrNameLst>
                                      </p:cBhvr>
                                      <p:to>
                                        <p:strVal val="0.25"/>
                                      </p:to>
                                    </p:set>
                                    <p:animEffect filter="image" prLst="opacity: 0.25">
                                      <p:cBhvr rctx="IE">
                                        <p:cTn id="36" dur="indefinite"/>
                                        <p:tgtEl>
                                          <p:spTgt spid="45"/>
                                        </p:tgtEl>
                                      </p:cBhvr>
                                    </p:animEffect>
                                  </p:childTnLst>
                                </p:cTn>
                              </p:par>
                              <p:par>
                                <p:cTn id="37" presetID="9" presetClass="emph" presetSubtype="0" grpId="0" nodeType="withEffect">
                                  <p:stCondLst>
                                    <p:cond delay="0"/>
                                  </p:stCondLst>
                                  <p:childTnLst>
                                    <p:set>
                                      <p:cBhvr rctx="PPT">
                                        <p:cTn id="38" dur="indefinite"/>
                                        <p:tgtEl>
                                          <p:spTgt spid="53"/>
                                        </p:tgtEl>
                                        <p:attrNameLst>
                                          <p:attrName>style.opacity</p:attrName>
                                        </p:attrNameLst>
                                      </p:cBhvr>
                                      <p:to>
                                        <p:strVal val="0.25"/>
                                      </p:to>
                                    </p:set>
                                    <p:animEffect filter="image" prLst="opacity: 0.25">
                                      <p:cBhvr rctx="IE">
                                        <p:cTn id="39" dur="indefinite"/>
                                        <p:tgtEl>
                                          <p:spTgt spid="53"/>
                                        </p:tgtEl>
                                      </p:cBhvr>
                                    </p:animEffect>
                                  </p:childTnLst>
                                </p:cTn>
                              </p:par>
                              <p:par>
                                <p:cTn id="40" presetID="9" presetClass="emph" presetSubtype="0" grpId="0" nodeType="withEffect">
                                  <p:stCondLst>
                                    <p:cond delay="0"/>
                                  </p:stCondLst>
                                  <p:childTnLst>
                                    <p:set>
                                      <p:cBhvr rctx="PPT">
                                        <p:cTn id="41" dur="indefinite"/>
                                        <p:tgtEl>
                                          <p:spTgt spid="46"/>
                                        </p:tgtEl>
                                        <p:attrNameLst>
                                          <p:attrName>style.opacity</p:attrName>
                                        </p:attrNameLst>
                                      </p:cBhvr>
                                      <p:to>
                                        <p:strVal val="0.25"/>
                                      </p:to>
                                    </p:set>
                                    <p:animEffect filter="image" prLst="opacity: 0.25">
                                      <p:cBhvr rctx="IE">
                                        <p:cTn id="42" dur="indefinite"/>
                                        <p:tgtEl>
                                          <p:spTgt spid="46"/>
                                        </p:tgtEl>
                                      </p:cBhvr>
                                    </p:animEffect>
                                  </p:childTnLst>
                                </p:cTn>
                              </p:par>
                              <p:par>
                                <p:cTn id="43" presetID="9" presetClass="emph" presetSubtype="0" grpId="0" nodeType="withEffect">
                                  <p:stCondLst>
                                    <p:cond delay="0"/>
                                  </p:stCondLst>
                                  <p:childTnLst>
                                    <p:set>
                                      <p:cBhvr rctx="PPT">
                                        <p:cTn id="44" dur="indefinite"/>
                                        <p:tgtEl>
                                          <p:spTgt spid="47"/>
                                        </p:tgtEl>
                                        <p:attrNameLst>
                                          <p:attrName>style.opacity</p:attrName>
                                        </p:attrNameLst>
                                      </p:cBhvr>
                                      <p:to>
                                        <p:strVal val="0.25"/>
                                      </p:to>
                                    </p:set>
                                    <p:animEffect filter="image" prLst="opacity: 0.25">
                                      <p:cBhvr rctx="IE">
                                        <p:cTn id="45" dur="indefinite"/>
                                        <p:tgtEl>
                                          <p:spTgt spid="47"/>
                                        </p:tgtEl>
                                      </p:cBhvr>
                                    </p:animEffect>
                                  </p:childTnLst>
                                </p:cTn>
                              </p:par>
                              <p:par>
                                <p:cTn id="46" presetID="9" presetClass="emph" presetSubtype="0" grpId="0" nodeType="withEffect">
                                  <p:stCondLst>
                                    <p:cond delay="0"/>
                                  </p:stCondLst>
                                  <p:childTnLst>
                                    <p:set>
                                      <p:cBhvr rctx="PPT">
                                        <p:cTn id="47" dur="indefinite"/>
                                        <p:tgtEl>
                                          <p:spTgt spid="49"/>
                                        </p:tgtEl>
                                        <p:attrNameLst>
                                          <p:attrName>style.opacity</p:attrName>
                                        </p:attrNameLst>
                                      </p:cBhvr>
                                      <p:to>
                                        <p:strVal val="0.25"/>
                                      </p:to>
                                    </p:set>
                                    <p:animEffect filter="image" prLst="opacity: 0.25">
                                      <p:cBhvr rctx="IE">
                                        <p:cTn id="48" dur="indefinite"/>
                                        <p:tgtEl>
                                          <p:spTgt spid="49"/>
                                        </p:tgtEl>
                                      </p:cBhvr>
                                    </p:animEffect>
                                  </p:childTnLst>
                                </p:cTn>
                              </p:par>
                              <p:par>
                                <p:cTn id="49" presetID="9" presetClass="emph" presetSubtype="0" grpId="0" nodeType="withEffect">
                                  <p:stCondLst>
                                    <p:cond delay="0"/>
                                  </p:stCondLst>
                                  <p:childTnLst>
                                    <p:set>
                                      <p:cBhvr rctx="PPT">
                                        <p:cTn id="50" dur="indefinite"/>
                                        <p:tgtEl>
                                          <p:spTgt spid="50"/>
                                        </p:tgtEl>
                                        <p:attrNameLst>
                                          <p:attrName>style.opacity</p:attrName>
                                        </p:attrNameLst>
                                      </p:cBhvr>
                                      <p:to>
                                        <p:strVal val="0.25"/>
                                      </p:to>
                                    </p:set>
                                    <p:animEffect filter="image" prLst="opacity: 0.25">
                                      <p:cBhvr rctx="IE">
                                        <p:cTn id="51" dur="indefinite"/>
                                        <p:tgtEl>
                                          <p:spTgt spid="50"/>
                                        </p:tgtEl>
                                      </p:cBhvr>
                                    </p:animEffect>
                                  </p:childTnLst>
                                </p:cTn>
                              </p:par>
                              <p:par>
                                <p:cTn id="52" presetID="9" presetClass="emph" presetSubtype="0" grpId="0" nodeType="withEffect">
                                  <p:stCondLst>
                                    <p:cond delay="0"/>
                                  </p:stCondLst>
                                  <p:childTnLst>
                                    <p:set>
                                      <p:cBhvr rctx="PPT">
                                        <p:cTn id="53" dur="indefinite"/>
                                        <p:tgtEl>
                                          <p:spTgt spid="51"/>
                                        </p:tgtEl>
                                        <p:attrNameLst>
                                          <p:attrName>style.opacity</p:attrName>
                                        </p:attrNameLst>
                                      </p:cBhvr>
                                      <p:to>
                                        <p:strVal val="0.25"/>
                                      </p:to>
                                    </p:set>
                                    <p:animEffect filter="image" prLst="opacity: 0.25">
                                      <p:cBhvr rctx="IE">
                                        <p:cTn id="54" dur="indefinite"/>
                                        <p:tgtEl>
                                          <p:spTgt spid="51"/>
                                        </p:tgtEl>
                                      </p:cBhvr>
                                    </p:animEffect>
                                  </p:childTnLst>
                                </p:cTn>
                              </p:par>
                              <p:par>
                                <p:cTn id="55" presetID="9" presetClass="emph" presetSubtype="0" grpId="0" nodeType="withEffect">
                                  <p:stCondLst>
                                    <p:cond delay="0"/>
                                  </p:stCondLst>
                                  <p:childTnLst>
                                    <p:set>
                                      <p:cBhvr rctx="PPT">
                                        <p:cTn id="56" dur="indefinite"/>
                                        <p:tgtEl>
                                          <p:spTgt spid="52"/>
                                        </p:tgtEl>
                                        <p:attrNameLst>
                                          <p:attrName>style.opacity</p:attrName>
                                        </p:attrNameLst>
                                      </p:cBhvr>
                                      <p:to>
                                        <p:strVal val="0.25"/>
                                      </p:to>
                                    </p:set>
                                    <p:animEffect filter="image" prLst="opacity: 0.25">
                                      <p:cBhvr rctx="IE">
                                        <p:cTn id="57" dur="indefinite"/>
                                        <p:tgtEl>
                                          <p:spTgt spid="52"/>
                                        </p:tgtEl>
                                      </p:cBhvr>
                                    </p:animEffect>
                                  </p:childTnLst>
                                </p:cTn>
                              </p:par>
                              <p:par>
                                <p:cTn id="58" presetID="9" presetClass="emph" presetSubtype="0" grpId="0" nodeType="withEffect">
                                  <p:stCondLst>
                                    <p:cond delay="0"/>
                                  </p:stCondLst>
                                  <p:childTnLst>
                                    <p:set>
                                      <p:cBhvr rctx="PPT">
                                        <p:cTn id="59" dur="indefinite"/>
                                        <p:tgtEl>
                                          <p:spTgt spid="54"/>
                                        </p:tgtEl>
                                        <p:attrNameLst>
                                          <p:attrName>style.opacity</p:attrName>
                                        </p:attrNameLst>
                                      </p:cBhvr>
                                      <p:to>
                                        <p:strVal val="0.25"/>
                                      </p:to>
                                    </p:set>
                                    <p:animEffect filter="image" prLst="opacity: 0.25">
                                      <p:cBhvr rctx="IE">
                                        <p:cTn id="60" dur="indefinite"/>
                                        <p:tgtEl>
                                          <p:spTgt spid="5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6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7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72"/>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0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2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7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7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7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80"/>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8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82"/>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83"/>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8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86"/>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9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112"/>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92"/>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0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09"/>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07"/>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27"/>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91"/>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8"/>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87"/>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27"/>
                                        </p:tgtEl>
                                        <p:attrNameLst>
                                          <p:attrName>style.visibility</p:attrName>
                                        </p:attrNameLst>
                                      </p:cBhvr>
                                      <p:to>
                                        <p:strVal val="visible"/>
                                      </p:to>
                                    </p:set>
                                  </p:childTnLst>
                                </p:cTn>
                              </p:par>
                              <p:par>
                                <p:cTn id="221" presetID="1" presetClass="entr" presetSubtype="0" fill="hold" grpId="1" nodeType="withEffect">
                                  <p:stCondLst>
                                    <p:cond delay="0"/>
                                  </p:stCondLst>
                                  <p:childTnLst>
                                    <p:set>
                                      <p:cBhvr>
                                        <p:cTn id="222" dur="1" fill="hold">
                                          <p:stCondLst>
                                            <p:cond delay="0"/>
                                          </p:stCondLst>
                                        </p:cTn>
                                        <p:tgtEl>
                                          <p:spTgt spid="91"/>
                                        </p:tgtEl>
                                        <p:attrNameLst>
                                          <p:attrName>style.visibility</p:attrName>
                                        </p:attrNameLst>
                                      </p:cBhvr>
                                      <p:to>
                                        <p:strVal val="visible"/>
                                      </p:to>
                                    </p:set>
                                  </p:childTnLst>
                                </p:cTn>
                              </p:par>
                              <p:par>
                                <p:cTn id="223" presetID="1" presetClass="entr" presetSubtype="0" fill="hold" grpId="1" nodeType="withEffect">
                                  <p:stCondLst>
                                    <p:cond delay="0"/>
                                  </p:stCondLst>
                                  <p:childTnLst>
                                    <p:set>
                                      <p:cBhvr>
                                        <p:cTn id="224" dur="1" fill="hold">
                                          <p:stCondLst>
                                            <p:cond delay="0"/>
                                          </p:stCondLst>
                                        </p:cTn>
                                        <p:tgtEl>
                                          <p:spTgt spid="28"/>
                                        </p:tgtEl>
                                        <p:attrNameLst>
                                          <p:attrName>style.visibility</p:attrName>
                                        </p:attrNameLst>
                                      </p:cBhvr>
                                      <p:to>
                                        <p:strVal val="visible"/>
                                      </p:to>
                                    </p:set>
                                  </p:childTnLst>
                                </p:cTn>
                              </p:par>
                              <p:par>
                                <p:cTn id="225" presetID="1" presetClass="entr" presetSubtype="0" fill="hold" grpId="1" nodeType="withEffect">
                                  <p:stCondLst>
                                    <p:cond delay="0"/>
                                  </p:stCondLst>
                                  <p:childTnLst>
                                    <p:set>
                                      <p:cBhvr>
                                        <p:cTn id="226" dur="1" fill="hold">
                                          <p:stCondLst>
                                            <p:cond delay="0"/>
                                          </p:stCondLst>
                                        </p:cTn>
                                        <p:tgtEl>
                                          <p:spTgt spid="87"/>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9"/>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06"/>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21" grpId="0" animBg="1"/>
      <p:bldP spid="21" grpId="1" animBg="1"/>
      <p:bldP spid="23" grpId="0" animBg="1"/>
      <p:bldP spid="25" grpId="0" animBg="1"/>
      <p:bldP spid="26" grpId="0" animBg="1"/>
      <p:bldP spid="28" grpId="0" animBg="1"/>
      <p:bldP spid="28" grpId="1" animBg="1"/>
      <p:bldP spid="31" grpId="0" animBg="1"/>
      <p:bldP spid="32" grpId="0" animBg="1"/>
      <p:bldP spid="33" grpId="0" animBg="1"/>
      <p:bldP spid="34" grpId="0" animBg="1"/>
      <p:bldP spid="35" grpId="0" animBg="1"/>
      <p:bldP spid="36" grpId="0" animBg="1"/>
      <p:bldP spid="37"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7" grpId="1" animBg="1"/>
      <p:bldP spid="88" grpId="0"/>
      <p:bldP spid="89" grpId="0"/>
      <p:bldP spid="90" grpId="0"/>
      <p:bldP spid="91" grpId="0"/>
      <p:bldP spid="91" grpId="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p:bldP spid="104" grpId="0"/>
      <p:bldP spid="105" grpId="0"/>
      <p:bldP spid="106" grpId="0"/>
      <p:bldP spid="108" grpId="0"/>
      <p:bldP spid="109" grpId="0"/>
      <p:bldP spid="110" grpId="0"/>
      <p:bldP spid="1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8"/>
          <p:cNvSpPr>
            <a:spLocks noChangeArrowheads="1"/>
          </p:cNvSpPr>
          <p:nvPr/>
        </p:nvSpPr>
        <p:spPr bwMode="auto">
          <a:xfrm>
            <a:off x="4860032"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MW </a:t>
            </a:r>
            <a:endParaRPr lang="en-GB" sz="1800" b="1" dirty="0"/>
          </a:p>
        </p:txBody>
      </p:sp>
      <p:sp>
        <p:nvSpPr>
          <p:cNvPr id="39" name="AutoShape 8"/>
          <p:cNvSpPr>
            <a:spLocks noChangeArrowheads="1"/>
          </p:cNvSpPr>
          <p:nvPr/>
        </p:nvSpPr>
        <p:spPr bwMode="auto">
          <a:xfrm>
            <a:off x="5711020"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SPE</a:t>
            </a:r>
          </a:p>
        </p:txBody>
      </p:sp>
      <p:sp>
        <p:nvSpPr>
          <p:cNvPr id="40" name="AutoShape 8"/>
          <p:cNvSpPr>
            <a:spLocks noChangeArrowheads="1"/>
          </p:cNvSpPr>
          <p:nvPr/>
        </p:nvSpPr>
        <p:spPr bwMode="auto">
          <a:xfrm>
            <a:off x="6562008"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CPE</a:t>
            </a:r>
          </a:p>
        </p:txBody>
      </p:sp>
      <p:sp>
        <p:nvSpPr>
          <p:cNvPr id="41" name="AutoShape 8"/>
          <p:cNvSpPr>
            <a:spLocks noChangeArrowheads="1"/>
          </p:cNvSpPr>
          <p:nvPr/>
        </p:nvSpPr>
        <p:spPr bwMode="auto">
          <a:xfrm>
            <a:off x="7412996"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ASDI</a:t>
            </a:r>
          </a:p>
        </p:txBody>
      </p:sp>
      <p:sp>
        <p:nvSpPr>
          <p:cNvPr id="42" name="AutoShape 8"/>
          <p:cNvSpPr>
            <a:spLocks noChangeArrowheads="1"/>
          </p:cNvSpPr>
          <p:nvPr/>
        </p:nvSpPr>
        <p:spPr bwMode="auto">
          <a:xfrm>
            <a:off x="8263984"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MNPs </a:t>
            </a:r>
            <a:endParaRPr lang="en-GB" sz="1800" b="1" dirty="0"/>
          </a:p>
        </p:txBody>
      </p:sp>
      <p:sp>
        <p:nvSpPr>
          <p:cNvPr id="111" name="Title 1"/>
          <p:cNvSpPr>
            <a:spLocks noGrp="1"/>
          </p:cNvSpPr>
          <p:nvPr>
            <p:ph type="title"/>
          </p:nvPr>
        </p:nvSpPr>
        <p:spPr>
          <a:xfrm>
            <a:off x="2700338" y="476250"/>
            <a:ext cx="6291262" cy="1171575"/>
          </a:xfrm>
        </p:spPr>
        <p:txBody>
          <a:bodyPr/>
          <a:lstStyle/>
          <a:p>
            <a:r>
              <a:rPr lang="en-US" dirty="0" smtClean="0"/>
              <a:t>Solid Phase Extraction by Magnetic </a:t>
            </a:r>
            <a:r>
              <a:rPr lang="en-US" dirty="0" err="1" smtClean="0"/>
              <a:t>Nanoparticles</a:t>
            </a:r>
            <a:r>
              <a:rPr lang="en-US" dirty="0" smtClean="0"/>
              <a:t> </a:t>
            </a:r>
            <a:endParaRPr lang="en-US" sz="2200" dirty="0"/>
          </a:p>
        </p:txBody>
      </p:sp>
      <p:pic>
        <p:nvPicPr>
          <p:cNvPr id="283653" name="Picture 5"/>
          <p:cNvPicPr>
            <a:picLocks noChangeAspect="1" noChangeArrowheads="1"/>
          </p:cNvPicPr>
          <p:nvPr/>
        </p:nvPicPr>
        <p:blipFill>
          <a:blip r:embed="rId3" cstate="print"/>
          <a:srcRect/>
          <a:stretch>
            <a:fillRect/>
          </a:stretch>
        </p:blipFill>
        <p:spPr bwMode="auto">
          <a:xfrm>
            <a:off x="3347864" y="4221088"/>
            <a:ext cx="3384376" cy="2247816"/>
          </a:xfrm>
          <a:prstGeom prst="rect">
            <a:avLst/>
          </a:prstGeom>
          <a:noFill/>
          <a:ln w="9525">
            <a:noFill/>
            <a:miter lim="800000"/>
            <a:headEnd/>
            <a:tailEnd/>
          </a:ln>
          <a:effectLst/>
        </p:spPr>
      </p:pic>
      <p:pic>
        <p:nvPicPr>
          <p:cNvPr id="283654" name="Picture 6"/>
          <p:cNvPicPr>
            <a:picLocks noChangeAspect="1" noChangeArrowheads="1"/>
          </p:cNvPicPr>
          <p:nvPr/>
        </p:nvPicPr>
        <p:blipFill>
          <a:blip r:embed="rId4" cstate="print"/>
          <a:srcRect/>
          <a:stretch>
            <a:fillRect/>
          </a:stretch>
        </p:blipFill>
        <p:spPr bwMode="auto">
          <a:xfrm>
            <a:off x="2123728" y="1412776"/>
            <a:ext cx="6313487" cy="2609850"/>
          </a:xfrm>
          <a:prstGeom prst="rect">
            <a:avLst/>
          </a:prstGeom>
          <a:noFill/>
          <a:ln w="9525">
            <a:noFill/>
            <a:miter lim="800000"/>
            <a:headEnd/>
            <a:tailEnd/>
          </a:ln>
          <a:effectLst/>
        </p:spPr>
      </p:pic>
      <p:sp>
        <p:nvSpPr>
          <p:cNvPr id="28"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9"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30"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Designing Safer</a:t>
            </a:r>
            <a:br>
              <a:rPr lang="en-US" sz="1200" b="1" smtClean="0"/>
            </a:br>
            <a:r>
              <a:rPr lang="en-US" sz="1200" b="1" smtClean="0"/>
              <a:t> Chemicals</a:t>
            </a:r>
            <a:endParaRPr lang="en-GB" sz="1200" b="1"/>
          </a:p>
        </p:txBody>
      </p:sp>
      <p:sp>
        <p:nvSpPr>
          <p:cNvPr id="31"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Energy </a:t>
            </a:r>
            <a:br>
              <a:rPr lang="en-US" sz="1200" b="1" smtClean="0"/>
            </a:br>
            <a:r>
              <a:rPr lang="en-US" sz="1200" b="1" smtClean="0"/>
              <a:t>Efficiency</a:t>
            </a:r>
            <a:endParaRPr lang="en-GB" sz="1200" b="1"/>
          </a:p>
        </p:txBody>
      </p:sp>
      <p:sp>
        <p:nvSpPr>
          <p:cNvPr id="32"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Renewable</a:t>
            </a:r>
            <a:br>
              <a:rPr lang="en-US" sz="1200" b="1" smtClean="0"/>
            </a:br>
            <a:r>
              <a:rPr lang="en-US" sz="1200" b="1" smtClean="0"/>
              <a:t> Feedstocks</a:t>
            </a:r>
            <a:endParaRPr lang="en-GB" sz="1200" b="1"/>
          </a:p>
        </p:txBody>
      </p:sp>
      <p:sp>
        <p:nvSpPr>
          <p:cNvPr id="33"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34"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Reduce </a:t>
            </a:r>
            <a:br>
              <a:rPr lang="en-US" sz="1200" b="1" smtClean="0"/>
            </a:br>
            <a:r>
              <a:rPr lang="en-US" sz="1200" b="1" smtClean="0"/>
              <a:t>Derivatives</a:t>
            </a:r>
            <a:endParaRPr lang="en-GB" sz="1200" b="1"/>
          </a:p>
        </p:txBody>
      </p:sp>
      <p:sp>
        <p:nvSpPr>
          <p:cNvPr id="35"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Catalysis</a:t>
            </a:r>
            <a:endParaRPr lang="en-GB" sz="1200" b="1"/>
          </a:p>
        </p:txBody>
      </p:sp>
      <p:sp>
        <p:nvSpPr>
          <p:cNvPr id="36"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 for</a:t>
            </a:r>
            <a:br>
              <a:rPr lang="en-US" sz="1200" b="1" smtClean="0"/>
            </a:br>
            <a:r>
              <a:rPr lang="en-US" sz="1200" b="1" smtClean="0"/>
              <a:t> Degradation</a:t>
            </a:r>
            <a:endParaRPr lang="en-GB" sz="1200" b="1"/>
          </a:p>
        </p:txBody>
      </p:sp>
      <p:sp>
        <p:nvSpPr>
          <p:cNvPr id="37"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56"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Safer Solvents</a:t>
            </a:r>
            <a:endParaRPr lang="en-GB" sz="1200" b="1"/>
          </a:p>
        </p:txBody>
      </p:sp>
      <p:sp>
        <p:nvSpPr>
          <p:cNvPr id="57"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Accident </a:t>
            </a:r>
            <a:br>
              <a:rPr lang="en-US" sz="1200" b="1" smtClean="0"/>
            </a:br>
            <a:r>
              <a:rPr lang="en-US" sz="1200" b="1" smtClean="0"/>
              <a:t>Prevention</a:t>
            </a:r>
            <a:endParaRPr lang="en-GB" sz="1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rctx="PPT">
                                        <p:cTn id="9" dur="indefinite"/>
                                        <p:tgtEl>
                                          <p:spTgt spid="40"/>
                                        </p:tgtEl>
                                        <p:attrNameLst>
                                          <p:attrName>style.opacity</p:attrName>
                                        </p:attrNameLst>
                                      </p:cBhvr>
                                      <p:to>
                                        <p:strVal val="0.25"/>
                                      </p:to>
                                    </p:set>
                                    <p:animEffect filter="image" prLst="opacity: 0.25">
                                      <p:cBhvr rctx="IE">
                                        <p:cTn id="10" dur="indefinite"/>
                                        <p:tgtEl>
                                          <p:spTgt spid="40"/>
                                        </p:tgtEl>
                                      </p:cBhvr>
                                    </p:animEffect>
                                  </p:childTnLst>
                                </p:cTn>
                              </p:par>
                              <p:par>
                                <p:cTn id="11" presetID="9" presetClass="emph" presetSubtype="0" grpId="0" nodeType="withEffect">
                                  <p:stCondLst>
                                    <p:cond delay="0"/>
                                  </p:stCondLst>
                                  <p:childTnLst>
                                    <p:set>
                                      <p:cBhvr rctx="PPT">
                                        <p:cTn id="12" dur="indefinite"/>
                                        <p:tgtEl>
                                          <p:spTgt spid="41"/>
                                        </p:tgtEl>
                                        <p:attrNameLst>
                                          <p:attrName>style.opacity</p:attrName>
                                        </p:attrNameLst>
                                      </p:cBhvr>
                                      <p:to>
                                        <p:strVal val="0.25"/>
                                      </p:to>
                                    </p:set>
                                    <p:animEffect filter="image" prLst="opacity: 0.25">
                                      <p:cBhvr rctx="IE">
                                        <p:cTn id="13" dur="indefinite"/>
                                        <p:tgtEl>
                                          <p:spTgt spid="41"/>
                                        </p:tgtEl>
                                      </p:cBhvr>
                                    </p:animEffect>
                                  </p:childTnLst>
                                </p:cTn>
                              </p:par>
                              <p:par>
                                <p:cTn id="14" presetID="24" presetClass="emph" presetSubtype="0" fill="hold" grpId="0" nodeType="withEffect">
                                  <p:stCondLst>
                                    <p:cond delay="0"/>
                                  </p:stCondLst>
                                  <p:childTnLst>
                                    <p:animClr clrSpc="hsl">
                                      <p:cBhvr override="childStyle">
                                        <p:cTn id="15" dur="500" fill="hold"/>
                                        <p:tgtEl>
                                          <p:spTgt spid="39"/>
                                        </p:tgtEl>
                                        <p:attrNameLst>
                                          <p:attrName>style.color</p:attrName>
                                        </p:attrNameLst>
                                      </p:cBhvr>
                                      <p:by>
                                        <p:hsl h="0" s="-12549" l="-25098"/>
                                      </p:by>
                                    </p:animClr>
                                    <p:animClr clrSpc="hsl">
                                      <p:cBhvr>
                                        <p:cTn id="16" dur="500" fill="hold"/>
                                        <p:tgtEl>
                                          <p:spTgt spid="39"/>
                                        </p:tgtEl>
                                        <p:attrNameLst>
                                          <p:attrName>fillcolor</p:attrName>
                                        </p:attrNameLst>
                                      </p:cBhvr>
                                      <p:by>
                                        <p:hsl h="0" s="-12549" l="-25098"/>
                                      </p:by>
                                    </p:animClr>
                                    <p:animClr clrSpc="hsl">
                                      <p:cBhvr>
                                        <p:cTn id="17" dur="500" fill="hold"/>
                                        <p:tgtEl>
                                          <p:spTgt spid="39"/>
                                        </p:tgtEl>
                                        <p:attrNameLst>
                                          <p:attrName>stroke.color</p:attrName>
                                        </p:attrNameLst>
                                      </p:cBhvr>
                                      <p:by>
                                        <p:hsl h="0" s="-12549" l="-25098"/>
                                      </p:by>
                                    </p:animClr>
                                    <p:set>
                                      <p:cBhvr>
                                        <p:cTn id="18" dur="500" fill="hold"/>
                                        <p:tgtEl>
                                          <p:spTgt spid="39"/>
                                        </p:tgtEl>
                                        <p:attrNameLst>
                                          <p:attrName>fill.type</p:attrName>
                                        </p:attrNameLst>
                                      </p:cBhvr>
                                      <p:to>
                                        <p:strVal val="solid"/>
                                      </p:to>
                                    </p:set>
                                  </p:childTnLst>
                                </p:cTn>
                              </p:par>
                              <p:par>
                                <p:cTn id="19" presetID="24" presetClass="emph" presetSubtype="0" fill="hold" grpId="0" nodeType="withEffect">
                                  <p:stCondLst>
                                    <p:cond delay="0"/>
                                  </p:stCondLst>
                                  <p:childTnLst>
                                    <p:animClr clrSpc="hsl">
                                      <p:cBhvr override="childStyle">
                                        <p:cTn id="20" dur="500" fill="hold"/>
                                        <p:tgtEl>
                                          <p:spTgt spid="42"/>
                                        </p:tgtEl>
                                        <p:attrNameLst>
                                          <p:attrName>style.color</p:attrName>
                                        </p:attrNameLst>
                                      </p:cBhvr>
                                      <p:by>
                                        <p:hsl h="0" s="-12549" l="-25098"/>
                                      </p:by>
                                    </p:animClr>
                                    <p:animClr clrSpc="hsl">
                                      <p:cBhvr>
                                        <p:cTn id="21" dur="500" fill="hold"/>
                                        <p:tgtEl>
                                          <p:spTgt spid="42"/>
                                        </p:tgtEl>
                                        <p:attrNameLst>
                                          <p:attrName>fillcolor</p:attrName>
                                        </p:attrNameLst>
                                      </p:cBhvr>
                                      <p:by>
                                        <p:hsl h="0" s="-12549" l="-25098"/>
                                      </p:by>
                                    </p:animClr>
                                    <p:animClr clrSpc="hsl">
                                      <p:cBhvr>
                                        <p:cTn id="22" dur="500" fill="hold"/>
                                        <p:tgtEl>
                                          <p:spTgt spid="42"/>
                                        </p:tgtEl>
                                        <p:attrNameLst>
                                          <p:attrName>stroke.color</p:attrName>
                                        </p:attrNameLst>
                                      </p:cBhvr>
                                      <p:by>
                                        <p:hsl h="0" s="-12549" l="-25098"/>
                                      </p:by>
                                    </p:animClr>
                                    <p:set>
                                      <p:cBhvr>
                                        <p:cTn id="23" dur="500" fill="hold"/>
                                        <p:tgtEl>
                                          <p:spTgt spid="42"/>
                                        </p:tgtEl>
                                        <p:attrNameLst>
                                          <p:attrName>fill.type</p:attrName>
                                        </p:attrNameLst>
                                      </p:cBhvr>
                                      <p:to>
                                        <p:strVal val="solid"/>
                                      </p:to>
                                    </p:set>
                                  </p:childTnLst>
                                </p:cTn>
                              </p:par>
                              <p:par>
                                <p:cTn id="24" presetID="24" presetClass="emph" presetSubtype="0" fill="hold" grpId="0" nodeType="withEffect">
                                  <p:stCondLst>
                                    <p:cond delay="0"/>
                                  </p:stCondLst>
                                  <p:childTnLst>
                                    <p:animClr clrSpc="hsl">
                                      <p:cBhvr override="childStyle">
                                        <p:cTn id="25" dur="500" fill="hold"/>
                                        <p:tgtEl>
                                          <p:spTgt spid="29"/>
                                        </p:tgtEl>
                                        <p:attrNameLst>
                                          <p:attrName>style.color</p:attrName>
                                        </p:attrNameLst>
                                      </p:cBhvr>
                                      <p:by>
                                        <p:hsl h="0" s="-12549" l="-25098"/>
                                      </p:by>
                                    </p:animClr>
                                    <p:animClr clrSpc="hsl">
                                      <p:cBhvr>
                                        <p:cTn id="26" dur="500" fill="hold"/>
                                        <p:tgtEl>
                                          <p:spTgt spid="29"/>
                                        </p:tgtEl>
                                        <p:attrNameLst>
                                          <p:attrName>fillcolor</p:attrName>
                                        </p:attrNameLst>
                                      </p:cBhvr>
                                      <p:by>
                                        <p:hsl h="0" s="-12549" l="-25098"/>
                                      </p:by>
                                    </p:animClr>
                                    <p:animClr clrSpc="hsl">
                                      <p:cBhvr>
                                        <p:cTn id="27" dur="500" fill="hold"/>
                                        <p:tgtEl>
                                          <p:spTgt spid="29"/>
                                        </p:tgtEl>
                                        <p:attrNameLst>
                                          <p:attrName>stroke.color</p:attrName>
                                        </p:attrNameLst>
                                      </p:cBhvr>
                                      <p:by>
                                        <p:hsl h="0" s="-12549" l="-25098"/>
                                      </p:by>
                                    </p:animClr>
                                    <p:set>
                                      <p:cBhvr>
                                        <p:cTn id="28" dur="500" fill="hold"/>
                                        <p:tgtEl>
                                          <p:spTgt spid="29"/>
                                        </p:tgtEl>
                                        <p:attrNameLst>
                                          <p:attrName>fill.type</p:attrName>
                                        </p:attrNameLst>
                                      </p:cBhvr>
                                      <p:to>
                                        <p:strVal val="solid"/>
                                      </p:to>
                                    </p:set>
                                  </p:childTnLst>
                                </p:cTn>
                              </p:par>
                              <p:par>
                                <p:cTn id="29" presetID="9" presetClass="emph" presetSubtype="0" grpId="0" nodeType="withEffect">
                                  <p:stCondLst>
                                    <p:cond delay="0"/>
                                  </p:stCondLst>
                                  <p:childTnLst>
                                    <p:set>
                                      <p:cBhvr rctx="PPT">
                                        <p:cTn id="30" dur="indefinite"/>
                                        <p:tgtEl>
                                          <p:spTgt spid="33"/>
                                        </p:tgtEl>
                                        <p:attrNameLst>
                                          <p:attrName>style.opacity</p:attrName>
                                        </p:attrNameLst>
                                      </p:cBhvr>
                                      <p:to>
                                        <p:strVal val="0.25"/>
                                      </p:to>
                                    </p:set>
                                    <p:animEffect filter="image" prLst="opacity: 0.25">
                                      <p:cBhvr rctx="IE">
                                        <p:cTn id="31" dur="indefinite"/>
                                        <p:tgtEl>
                                          <p:spTgt spid="33"/>
                                        </p:tgtEl>
                                      </p:cBhvr>
                                    </p:animEffect>
                                  </p:childTnLst>
                                </p:cTn>
                              </p:par>
                              <p:par>
                                <p:cTn id="32" presetID="9" presetClass="emph" presetSubtype="0" grpId="0" nodeType="withEffect">
                                  <p:stCondLst>
                                    <p:cond delay="0"/>
                                  </p:stCondLst>
                                  <p:childTnLst>
                                    <p:set>
                                      <p:cBhvr rctx="PPT">
                                        <p:cTn id="33" dur="indefinite"/>
                                        <p:tgtEl>
                                          <p:spTgt spid="30"/>
                                        </p:tgtEl>
                                        <p:attrNameLst>
                                          <p:attrName>style.opacity</p:attrName>
                                        </p:attrNameLst>
                                      </p:cBhvr>
                                      <p:to>
                                        <p:strVal val="0.25"/>
                                      </p:to>
                                    </p:set>
                                    <p:animEffect filter="image" prLst="opacity: 0.25">
                                      <p:cBhvr rctx="IE">
                                        <p:cTn id="34" dur="indefinite"/>
                                        <p:tgtEl>
                                          <p:spTgt spid="30"/>
                                        </p:tgtEl>
                                      </p:cBhvr>
                                    </p:animEffect>
                                  </p:childTnLst>
                                </p:cTn>
                              </p:par>
                              <p:par>
                                <p:cTn id="35" presetID="9" presetClass="emph" presetSubtype="0" grpId="0" nodeType="withEffect">
                                  <p:stCondLst>
                                    <p:cond delay="0"/>
                                  </p:stCondLst>
                                  <p:childTnLst>
                                    <p:set>
                                      <p:cBhvr rctx="PPT">
                                        <p:cTn id="36" dur="indefinite"/>
                                        <p:tgtEl>
                                          <p:spTgt spid="56"/>
                                        </p:tgtEl>
                                        <p:attrNameLst>
                                          <p:attrName>style.opacity</p:attrName>
                                        </p:attrNameLst>
                                      </p:cBhvr>
                                      <p:to>
                                        <p:strVal val="0.25"/>
                                      </p:to>
                                    </p:set>
                                    <p:animEffect filter="image" prLst="opacity: 0.25">
                                      <p:cBhvr rctx="IE">
                                        <p:cTn id="37" dur="indefinite"/>
                                        <p:tgtEl>
                                          <p:spTgt spid="56"/>
                                        </p:tgtEl>
                                      </p:cBhvr>
                                    </p:animEffect>
                                  </p:childTnLst>
                                </p:cTn>
                              </p:par>
                              <p:par>
                                <p:cTn id="38" presetID="9" presetClass="emph" presetSubtype="0" grpId="0" nodeType="withEffect">
                                  <p:stCondLst>
                                    <p:cond delay="0"/>
                                  </p:stCondLst>
                                  <p:childTnLst>
                                    <p:set>
                                      <p:cBhvr rctx="PPT">
                                        <p:cTn id="39" dur="indefinite"/>
                                        <p:tgtEl>
                                          <p:spTgt spid="31"/>
                                        </p:tgtEl>
                                        <p:attrNameLst>
                                          <p:attrName>style.opacity</p:attrName>
                                        </p:attrNameLst>
                                      </p:cBhvr>
                                      <p:to>
                                        <p:strVal val="0.25"/>
                                      </p:to>
                                    </p:set>
                                    <p:animEffect filter="image" prLst="opacity: 0.25">
                                      <p:cBhvr rctx="IE">
                                        <p:cTn id="40" dur="indefinite"/>
                                        <p:tgtEl>
                                          <p:spTgt spid="31"/>
                                        </p:tgtEl>
                                      </p:cBhvr>
                                    </p:animEffect>
                                  </p:childTnLst>
                                </p:cTn>
                              </p:par>
                              <p:par>
                                <p:cTn id="41" presetID="9" presetClass="emph" presetSubtype="0" grpId="0" nodeType="withEffect">
                                  <p:stCondLst>
                                    <p:cond delay="0"/>
                                  </p:stCondLst>
                                  <p:childTnLst>
                                    <p:set>
                                      <p:cBhvr rctx="PPT">
                                        <p:cTn id="42" dur="indefinite"/>
                                        <p:tgtEl>
                                          <p:spTgt spid="32"/>
                                        </p:tgtEl>
                                        <p:attrNameLst>
                                          <p:attrName>style.opacity</p:attrName>
                                        </p:attrNameLst>
                                      </p:cBhvr>
                                      <p:to>
                                        <p:strVal val="0.25"/>
                                      </p:to>
                                    </p:set>
                                    <p:animEffect filter="image" prLst="opacity: 0.25">
                                      <p:cBhvr rctx="IE">
                                        <p:cTn id="43" dur="indefinite"/>
                                        <p:tgtEl>
                                          <p:spTgt spid="32"/>
                                        </p:tgtEl>
                                      </p:cBhvr>
                                    </p:animEffect>
                                  </p:childTnLst>
                                </p:cTn>
                              </p:par>
                              <p:par>
                                <p:cTn id="44" presetID="9" presetClass="emph" presetSubtype="0" grpId="0" nodeType="withEffect">
                                  <p:stCondLst>
                                    <p:cond delay="0"/>
                                  </p:stCondLst>
                                  <p:childTnLst>
                                    <p:set>
                                      <p:cBhvr rctx="PPT">
                                        <p:cTn id="45" dur="indefinite"/>
                                        <p:tgtEl>
                                          <p:spTgt spid="34"/>
                                        </p:tgtEl>
                                        <p:attrNameLst>
                                          <p:attrName>style.opacity</p:attrName>
                                        </p:attrNameLst>
                                      </p:cBhvr>
                                      <p:to>
                                        <p:strVal val="0.25"/>
                                      </p:to>
                                    </p:set>
                                    <p:animEffect filter="image" prLst="opacity: 0.25">
                                      <p:cBhvr rctx="IE">
                                        <p:cTn id="46" dur="indefinite"/>
                                        <p:tgtEl>
                                          <p:spTgt spid="34"/>
                                        </p:tgtEl>
                                      </p:cBhvr>
                                    </p:animEffect>
                                  </p:childTnLst>
                                </p:cTn>
                              </p:par>
                              <p:par>
                                <p:cTn id="47" presetID="9" presetClass="emph" presetSubtype="0" grpId="0" nodeType="withEffect">
                                  <p:stCondLst>
                                    <p:cond delay="0"/>
                                  </p:stCondLst>
                                  <p:childTnLst>
                                    <p:set>
                                      <p:cBhvr rctx="PPT">
                                        <p:cTn id="48" dur="indefinite"/>
                                        <p:tgtEl>
                                          <p:spTgt spid="35"/>
                                        </p:tgtEl>
                                        <p:attrNameLst>
                                          <p:attrName>style.opacity</p:attrName>
                                        </p:attrNameLst>
                                      </p:cBhvr>
                                      <p:to>
                                        <p:strVal val="0.25"/>
                                      </p:to>
                                    </p:set>
                                    <p:animEffect filter="image" prLst="opacity: 0.25">
                                      <p:cBhvr rctx="IE">
                                        <p:cTn id="49" dur="indefinite"/>
                                        <p:tgtEl>
                                          <p:spTgt spid="35"/>
                                        </p:tgtEl>
                                      </p:cBhvr>
                                    </p:animEffect>
                                  </p:childTnLst>
                                </p:cTn>
                              </p:par>
                              <p:par>
                                <p:cTn id="50" presetID="9" presetClass="emph" presetSubtype="0" grpId="0" nodeType="withEffect">
                                  <p:stCondLst>
                                    <p:cond delay="0"/>
                                  </p:stCondLst>
                                  <p:childTnLst>
                                    <p:set>
                                      <p:cBhvr rctx="PPT">
                                        <p:cTn id="51" dur="indefinite"/>
                                        <p:tgtEl>
                                          <p:spTgt spid="36"/>
                                        </p:tgtEl>
                                        <p:attrNameLst>
                                          <p:attrName>style.opacity</p:attrName>
                                        </p:attrNameLst>
                                      </p:cBhvr>
                                      <p:to>
                                        <p:strVal val="0.25"/>
                                      </p:to>
                                    </p:set>
                                    <p:animEffect filter="image" prLst="opacity: 0.25">
                                      <p:cBhvr rctx="IE">
                                        <p:cTn id="52" dur="indefinite"/>
                                        <p:tgtEl>
                                          <p:spTgt spid="36"/>
                                        </p:tgtEl>
                                      </p:cBhvr>
                                    </p:animEffect>
                                  </p:childTnLst>
                                </p:cTn>
                              </p:par>
                              <p:par>
                                <p:cTn id="53" presetID="9" presetClass="emph" presetSubtype="0" grpId="0" nodeType="withEffect">
                                  <p:stCondLst>
                                    <p:cond delay="0"/>
                                  </p:stCondLst>
                                  <p:childTnLst>
                                    <p:set>
                                      <p:cBhvr rctx="PPT">
                                        <p:cTn id="54" dur="indefinite"/>
                                        <p:tgtEl>
                                          <p:spTgt spid="37"/>
                                        </p:tgtEl>
                                        <p:attrNameLst>
                                          <p:attrName>style.opacity</p:attrName>
                                        </p:attrNameLst>
                                      </p:cBhvr>
                                      <p:to>
                                        <p:strVal val="0.25"/>
                                      </p:to>
                                    </p:set>
                                    <p:animEffect filter="image" prLst="opacity: 0.25">
                                      <p:cBhvr rctx="IE">
                                        <p:cTn id="55" dur="indefinite"/>
                                        <p:tgtEl>
                                          <p:spTgt spid="37"/>
                                        </p:tgtEl>
                                      </p:cBhvr>
                                    </p:animEffect>
                                  </p:childTnLst>
                                </p:cTn>
                              </p:par>
                              <p:par>
                                <p:cTn id="56" presetID="9" presetClass="emph" presetSubtype="0" grpId="0" nodeType="withEffect">
                                  <p:stCondLst>
                                    <p:cond delay="0"/>
                                  </p:stCondLst>
                                  <p:childTnLst>
                                    <p:set>
                                      <p:cBhvr rctx="PPT">
                                        <p:cTn id="57" dur="indefinite"/>
                                        <p:tgtEl>
                                          <p:spTgt spid="57"/>
                                        </p:tgtEl>
                                        <p:attrNameLst>
                                          <p:attrName>style.opacity</p:attrName>
                                        </p:attrNameLst>
                                      </p:cBhvr>
                                      <p:to>
                                        <p:strVal val="0.25"/>
                                      </p:to>
                                    </p:set>
                                    <p:animEffect filter="image" prLst="opacity: 0.25">
                                      <p:cBhvr rctx="IE">
                                        <p:cTn id="58" dur="indefinite"/>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29" grpId="0" animBg="1"/>
      <p:bldP spid="30" grpId="0" animBg="1"/>
      <p:bldP spid="31" grpId="0" animBg="1"/>
      <p:bldP spid="32" grpId="0" animBg="1"/>
      <p:bldP spid="33" grpId="0" animBg="1"/>
      <p:bldP spid="34" grpId="0" animBg="1"/>
      <p:bldP spid="35" grpId="0" animBg="1"/>
      <p:bldP spid="36" grpId="0" animBg="1"/>
      <p:bldP spid="37" grpId="0" animBg="1"/>
      <p:bldP spid="56"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8"/>
          <p:cNvSpPr>
            <a:spLocks noChangeArrowheads="1"/>
          </p:cNvSpPr>
          <p:nvPr/>
        </p:nvSpPr>
        <p:spPr bwMode="auto">
          <a:xfrm>
            <a:off x="4860032"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MW </a:t>
            </a:r>
            <a:endParaRPr lang="en-GB" sz="1800" b="1" dirty="0"/>
          </a:p>
        </p:txBody>
      </p:sp>
      <p:sp>
        <p:nvSpPr>
          <p:cNvPr id="39" name="AutoShape 8"/>
          <p:cNvSpPr>
            <a:spLocks noChangeArrowheads="1"/>
          </p:cNvSpPr>
          <p:nvPr/>
        </p:nvSpPr>
        <p:spPr bwMode="auto">
          <a:xfrm>
            <a:off x="5711020"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SPE</a:t>
            </a:r>
          </a:p>
        </p:txBody>
      </p:sp>
      <p:sp>
        <p:nvSpPr>
          <p:cNvPr id="40" name="AutoShape 8"/>
          <p:cNvSpPr>
            <a:spLocks noChangeArrowheads="1"/>
          </p:cNvSpPr>
          <p:nvPr/>
        </p:nvSpPr>
        <p:spPr bwMode="auto">
          <a:xfrm>
            <a:off x="6562008"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CPE</a:t>
            </a:r>
          </a:p>
        </p:txBody>
      </p:sp>
      <p:sp>
        <p:nvSpPr>
          <p:cNvPr id="41" name="AutoShape 8"/>
          <p:cNvSpPr>
            <a:spLocks noChangeArrowheads="1"/>
          </p:cNvSpPr>
          <p:nvPr/>
        </p:nvSpPr>
        <p:spPr bwMode="auto">
          <a:xfrm>
            <a:off x="7412996"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ASDI</a:t>
            </a:r>
          </a:p>
        </p:txBody>
      </p:sp>
      <p:sp>
        <p:nvSpPr>
          <p:cNvPr id="42" name="AutoShape 8"/>
          <p:cNvSpPr>
            <a:spLocks noChangeArrowheads="1"/>
          </p:cNvSpPr>
          <p:nvPr/>
        </p:nvSpPr>
        <p:spPr bwMode="auto">
          <a:xfrm>
            <a:off x="8263984"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MNPs </a:t>
            </a:r>
            <a:endParaRPr lang="en-GB" sz="1800" b="1" dirty="0"/>
          </a:p>
        </p:txBody>
      </p:sp>
      <p:sp>
        <p:nvSpPr>
          <p:cNvPr id="111" name="Title 1"/>
          <p:cNvSpPr>
            <a:spLocks noGrp="1"/>
          </p:cNvSpPr>
          <p:nvPr>
            <p:ph type="title"/>
          </p:nvPr>
        </p:nvSpPr>
        <p:spPr>
          <a:xfrm>
            <a:off x="2700338" y="476250"/>
            <a:ext cx="6291262" cy="1171575"/>
          </a:xfrm>
        </p:spPr>
        <p:txBody>
          <a:bodyPr/>
          <a:lstStyle/>
          <a:p>
            <a:r>
              <a:rPr lang="en-US" dirty="0" smtClean="0"/>
              <a:t>Solid Phase Extraction by Magnetic </a:t>
            </a:r>
            <a:r>
              <a:rPr lang="en-US" dirty="0" err="1" smtClean="0"/>
              <a:t>Nanoparticles</a:t>
            </a:r>
            <a:r>
              <a:rPr lang="en-US" dirty="0" smtClean="0"/>
              <a:t> </a:t>
            </a:r>
            <a:endParaRPr lang="en-US" sz="2200" dirty="0"/>
          </a:p>
        </p:txBody>
      </p:sp>
      <p:pic>
        <p:nvPicPr>
          <p:cNvPr id="284674" name="Picture 2"/>
          <p:cNvPicPr>
            <a:picLocks noChangeAspect="1" noChangeArrowheads="1"/>
          </p:cNvPicPr>
          <p:nvPr/>
        </p:nvPicPr>
        <p:blipFill>
          <a:blip r:embed="rId3" cstate="print"/>
          <a:srcRect/>
          <a:stretch>
            <a:fillRect/>
          </a:stretch>
        </p:blipFill>
        <p:spPr bwMode="auto">
          <a:xfrm>
            <a:off x="1660614" y="1340769"/>
            <a:ext cx="6490856" cy="4436788"/>
          </a:xfrm>
          <a:prstGeom prst="rect">
            <a:avLst/>
          </a:prstGeom>
          <a:noFill/>
          <a:ln w="9525">
            <a:noFill/>
            <a:miter lim="800000"/>
            <a:headEnd/>
            <a:tailEnd/>
          </a:ln>
        </p:spPr>
      </p:pic>
      <p:graphicFrame>
        <p:nvGraphicFramePr>
          <p:cNvPr id="23" name="Diagram 22"/>
          <p:cNvGraphicFramePr/>
          <p:nvPr/>
        </p:nvGraphicFramePr>
        <p:xfrm>
          <a:off x="1763688" y="5103020"/>
          <a:ext cx="6772275" cy="1782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5"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6"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Designing Safer</a:t>
            </a:r>
            <a:br>
              <a:rPr lang="en-US" sz="1200" b="1" smtClean="0"/>
            </a:br>
            <a:r>
              <a:rPr lang="en-US" sz="1200" b="1" smtClean="0"/>
              <a:t> Chemicals</a:t>
            </a:r>
            <a:endParaRPr lang="en-GB" sz="1200" b="1"/>
          </a:p>
        </p:txBody>
      </p:sp>
      <p:sp>
        <p:nvSpPr>
          <p:cNvPr id="27"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Energy </a:t>
            </a:r>
            <a:br>
              <a:rPr lang="en-US" sz="1200" b="1" smtClean="0"/>
            </a:br>
            <a:r>
              <a:rPr lang="en-US" sz="1200" b="1" smtClean="0"/>
              <a:t>Efficiency</a:t>
            </a:r>
            <a:endParaRPr lang="en-GB" sz="1200" b="1"/>
          </a:p>
        </p:txBody>
      </p:sp>
      <p:sp>
        <p:nvSpPr>
          <p:cNvPr id="28"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Renewable</a:t>
            </a:r>
            <a:br>
              <a:rPr lang="en-US" sz="1200" b="1" smtClean="0"/>
            </a:br>
            <a:r>
              <a:rPr lang="en-US" sz="1200" b="1" smtClean="0"/>
              <a:t> Feedstocks</a:t>
            </a:r>
            <a:endParaRPr lang="en-GB" sz="1200" b="1"/>
          </a:p>
        </p:txBody>
      </p:sp>
      <p:sp>
        <p:nvSpPr>
          <p:cNvPr id="29"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30"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Reduce </a:t>
            </a:r>
            <a:br>
              <a:rPr lang="en-US" sz="1200" b="1" smtClean="0"/>
            </a:br>
            <a:r>
              <a:rPr lang="en-US" sz="1200" b="1" smtClean="0"/>
              <a:t>Derivatives</a:t>
            </a:r>
            <a:endParaRPr lang="en-GB" sz="1200" b="1"/>
          </a:p>
        </p:txBody>
      </p:sp>
      <p:sp>
        <p:nvSpPr>
          <p:cNvPr id="31"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Catalysis</a:t>
            </a:r>
            <a:endParaRPr lang="en-GB" sz="1200" b="1"/>
          </a:p>
        </p:txBody>
      </p:sp>
      <p:sp>
        <p:nvSpPr>
          <p:cNvPr id="32"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 for</a:t>
            </a:r>
            <a:br>
              <a:rPr lang="en-US" sz="1200" b="1" smtClean="0"/>
            </a:br>
            <a:r>
              <a:rPr lang="en-US" sz="1200" b="1" smtClean="0"/>
              <a:t> Degradation</a:t>
            </a:r>
            <a:endParaRPr lang="en-GB" sz="1200" b="1"/>
          </a:p>
        </p:txBody>
      </p:sp>
      <p:sp>
        <p:nvSpPr>
          <p:cNvPr id="33"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34"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Safer Solvents</a:t>
            </a:r>
            <a:endParaRPr lang="en-GB" sz="1200" b="1"/>
          </a:p>
        </p:txBody>
      </p:sp>
      <p:sp>
        <p:nvSpPr>
          <p:cNvPr id="35"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Accident </a:t>
            </a:r>
            <a:br>
              <a:rPr lang="en-US" sz="1200" b="1" smtClean="0"/>
            </a:br>
            <a:r>
              <a:rPr lang="en-US" sz="1200" b="1" smtClean="0"/>
              <a:t>Prevention</a:t>
            </a:r>
            <a:endParaRPr lang="en-GB" sz="1200" b="1"/>
          </a:p>
        </p:txBody>
      </p:sp>
      <p:sp>
        <p:nvSpPr>
          <p:cNvPr id="36" name="Rectangle 35"/>
          <p:cNvSpPr/>
          <p:nvPr/>
        </p:nvSpPr>
        <p:spPr bwMode="auto">
          <a:xfrm>
            <a:off x="1763688" y="4149080"/>
            <a:ext cx="5472000" cy="252000"/>
          </a:xfrm>
          <a:prstGeom prst="rect">
            <a:avLst/>
          </a:prstGeom>
          <a:noFill/>
          <a:ln w="9525" cap="flat" cmpd="sng" algn="ctr">
            <a:solidFill>
              <a:srgbClr val="FFFF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rctx="PPT">
                                        <p:cTn id="9" dur="indefinite"/>
                                        <p:tgtEl>
                                          <p:spTgt spid="40"/>
                                        </p:tgtEl>
                                        <p:attrNameLst>
                                          <p:attrName>style.opacity</p:attrName>
                                        </p:attrNameLst>
                                      </p:cBhvr>
                                      <p:to>
                                        <p:strVal val="0.25"/>
                                      </p:to>
                                    </p:set>
                                    <p:animEffect filter="image" prLst="opacity: 0.25">
                                      <p:cBhvr rctx="IE">
                                        <p:cTn id="10" dur="indefinite"/>
                                        <p:tgtEl>
                                          <p:spTgt spid="40"/>
                                        </p:tgtEl>
                                      </p:cBhvr>
                                    </p:animEffect>
                                  </p:childTnLst>
                                </p:cTn>
                              </p:par>
                              <p:par>
                                <p:cTn id="11" presetID="9" presetClass="emph" presetSubtype="0" grpId="0" nodeType="withEffect">
                                  <p:stCondLst>
                                    <p:cond delay="0"/>
                                  </p:stCondLst>
                                  <p:childTnLst>
                                    <p:set>
                                      <p:cBhvr rctx="PPT">
                                        <p:cTn id="12" dur="indefinite"/>
                                        <p:tgtEl>
                                          <p:spTgt spid="41"/>
                                        </p:tgtEl>
                                        <p:attrNameLst>
                                          <p:attrName>style.opacity</p:attrName>
                                        </p:attrNameLst>
                                      </p:cBhvr>
                                      <p:to>
                                        <p:strVal val="0.25"/>
                                      </p:to>
                                    </p:set>
                                    <p:animEffect filter="image" prLst="opacity: 0.25">
                                      <p:cBhvr rctx="IE">
                                        <p:cTn id="13" dur="indefinite"/>
                                        <p:tgtEl>
                                          <p:spTgt spid="41"/>
                                        </p:tgtEl>
                                      </p:cBhvr>
                                    </p:animEffect>
                                  </p:childTnLst>
                                </p:cTn>
                              </p:par>
                              <p:par>
                                <p:cTn id="14" presetID="24" presetClass="emph" presetSubtype="0" fill="hold" grpId="0" nodeType="withEffect">
                                  <p:stCondLst>
                                    <p:cond delay="0"/>
                                  </p:stCondLst>
                                  <p:childTnLst>
                                    <p:animClr clrSpc="hsl">
                                      <p:cBhvr override="childStyle">
                                        <p:cTn id="15" dur="500" fill="hold"/>
                                        <p:tgtEl>
                                          <p:spTgt spid="39"/>
                                        </p:tgtEl>
                                        <p:attrNameLst>
                                          <p:attrName>style.color</p:attrName>
                                        </p:attrNameLst>
                                      </p:cBhvr>
                                      <p:by>
                                        <p:hsl h="0" s="-12549" l="-25098"/>
                                      </p:by>
                                    </p:animClr>
                                    <p:animClr clrSpc="hsl">
                                      <p:cBhvr>
                                        <p:cTn id="16" dur="500" fill="hold"/>
                                        <p:tgtEl>
                                          <p:spTgt spid="39"/>
                                        </p:tgtEl>
                                        <p:attrNameLst>
                                          <p:attrName>fillcolor</p:attrName>
                                        </p:attrNameLst>
                                      </p:cBhvr>
                                      <p:by>
                                        <p:hsl h="0" s="-12549" l="-25098"/>
                                      </p:by>
                                    </p:animClr>
                                    <p:animClr clrSpc="hsl">
                                      <p:cBhvr>
                                        <p:cTn id="17" dur="500" fill="hold"/>
                                        <p:tgtEl>
                                          <p:spTgt spid="39"/>
                                        </p:tgtEl>
                                        <p:attrNameLst>
                                          <p:attrName>stroke.color</p:attrName>
                                        </p:attrNameLst>
                                      </p:cBhvr>
                                      <p:by>
                                        <p:hsl h="0" s="-12549" l="-25098"/>
                                      </p:by>
                                    </p:animClr>
                                    <p:set>
                                      <p:cBhvr>
                                        <p:cTn id="18" dur="500" fill="hold"/>
                                        <p:tgtEl>
                                          <p:spTgt spid="39"/>
                                        </p:tgtEl>
                                        <p:attrNameLst>
                                          <p:attrName>fill.type</p:attrName>
                                        </p:attrNameLst>
                                      </p:cBhvr>
                                      <p:to>
                                        <p:strVal val="solid"/>
                                      </p:to>
                                    </p:set>
                                  </p:childTnLst>
                                </p:cTn>
                              </p:par>
                              <p:par>
                                <p:cTn id="19" presetID="24" presetClass="emph" presetSubtype="0" fill="hold" grpId="0" nodeType="withEffect">
                                  <p:stCondLst>
                                    <p:cond delay="0"/>
                                  </p:stCondLst>
                                  <p:childTnLst>
                                    <p:animClr clrSpc="hsl">
                                      <p:cBhvr override="childStyle">
                                        <p:cTn id="20" dur="500" fill="hold"/>
                                        <p:tgtEl>
                                          <p:spTgt spid="42"/>
                                        </p:tgtEl>
                                        <p:attrNameLst>
                                          <p:attrName>style.color</p:attrName>
                                        </p:attrNameLst>
                                      </p:cBhvr>
                                      <p:by>
                                        <p:hsl h="0" s="-12549" l="-25098"/>
                                      </p:by>
                                    </p:animClr>
                                    <p:animClr clrSpc="hsl">
                                      <p:cBhvr>
                                        <p:cTn id="21" dur="500" fill="hold"/>
                                        <p:tgtEl>
                                          <p:spTgt spid="42"/>
                                        </p:tgtEl>
                                        <p:attrNameLst>
                                          <p:attrName>fillcolor</p:attrName>
                                        </p:attrNameLst>
                                      </p:cBhvr>
                                      <p:by>
                                        <p:hsl h="0" s="-12549" l="-25098"/>
                                      </p:by>
                                    </p:animClr>
                                    <p:animClr clrSpc="hsl">
                                      <p:cBhvr>
                                        <p:cTn id="22" dur="500" fill="hold"/>
                                        <p:tgtEl>
                                          <p:spTgt spid="42"/>
                                        </p:tgtEl>
                                        <p:attrNameLst>
                                          <p:attrName>stroke.color</p:attrName>
                                        </p:attrNameLst>
                                      </p:cBhvr>
                                      <p:by>
                                        <p:hsl h="0" s="-12549" l="-25098"/>
                                      </p:by>
                                    </p:animClr>
                                    <p:set>
                                      <p:cBhvr>
                                        <p:cTn id="23" dur="500" fill="hold"/>
                                        <p:tgtEl>
                                          <p:spTgt spid="42"/>
                                        </p:tgtEl>
                                        <p:attrNameLst>
                                          <p:attrName>fill.type</p:attrName>
                                        </p:attrNameLst>
                                      </p:cBhvr>
                                      <p:to>
                                        <p:strVal val="solid"/>
                                      </p:to>
                                    </p:set>
                                  </p:childTnLst>
                                </p:cTn>
                              </p:par>
                              <p:par>
                                <p:cTn id="24" presetID="24" presetClass="emph" presetSubtype="0" fill="hold" grpId="0" nodeType="withEffect">
                                  <p:stCondLst>
                                    <p:cond delay="0"/>
                                  </p:stCondLst>
                                  <p:childTnLst>
                                    <p:animClr clrSpc="hsl">
                                      <p:cBhvr override="childStyle">
                                        <p:cTn id="25" dur="500" fill="hold"/>
                                        <p:tgtEl>
                                          <p:spTgt spid="25"/>
                                        </p:tgtEl>
                                        <p:attrNameLst>
                                          <p:attrName>style.color</p:attrName>
                                        </p:attrNameLst>
                                      </p:cBhvr>
                                      <p:by>
                                        <p:hsl h="0" s="-12549" l="-25098"/>
                                      </p:by>
                                    </p:animClr>
                                    <p:animClr clrSpc="hsl">
                                      <p:cBhvr>
                                        <p:cTn id="26" dur="500" fill="hold"/>
                                        <p:tgtEl>
                                          <p:spTgt spid="25"/>
                                        </p:tgtEl>
                                        <p:attrNameLst>
                                          <p:attrName>fillcolor</p:attrName>
                                        </p:attrNameLst>
                                      </p:cBhvr>
                                      <p:by>
                                        <p:hsl h="0" s="-12549" l="-25098"/>
                                      </p:by>
                                    </p:animClr>
                                    <p:animClr clrSpc="hsl">
                                      <p:cBhvr>
                                        <p:cTn id="27" dur="500" fill="hold"/>
                                        <p:tgtEl>
                                          <p:spTgt spid="25"/>
                                        </p:tgtEl>
                                        <p:attrNameLst>
                                          <p:attrName>stroke.color</p:attrName>
                                        </p:attrNameLst>
                                      </p:cBhvr>
                                      <p:by>
                                        <p:hsl h="0" s="-12549" l="-25098"/>
                                      </p:by>
                                    </p:animClr>
                                    <p:set>
                                      <p:cBhvr>
                                        <p:cTn id="28" dur="500" fill="hold"/>
                                        <p:tgtEl>
                                          <p:spTgt spid="25"/>
                                        </p:tgtEl>
                                        <p:attrNameLst>
                                          <p:attrName>fill.type</p:attrName>
                                        </p:attrNameLst>
                                      </p:cBhvr>
                                      <p:to>
                                        <p:strVal val="solid"/>
                                      </p:to>
                                    </p:set>
                                  </p:childTnLst>
                                </p:cTn>
                              </p:par>
                              <p:par>
                                <p:cTn id="29" presetID="9" presetClass="emph" presetSubtype="0" grpId="0" nodeType="withEffect">
                                  <p:stCondLst>
                                    <p:cond delay="0"/>
                                  </p:stCondLst>
                                  <p:childTnLst>
                                    <p:set>
                                      <p:cBhvr rctx="PPT">
                                        <p:cTn id="30" dur="indefinite"/>
                                        <p:tgtEl>
                                          <p:spTgt spid="29"/>
                                        </p:tgtEl>
                                        <p:attrNameLst>
                                          <p:attrName>style.opacity</p:attrName>
                                        </p:attrNameLst>
                                      </p:cBhvr>
                                      <p:to>
                                        <p:strVal val="0.25"/>
                                      </p:to>
                                    </p:set>
                                    <p:animEffect filter="image" prLst="opacity: 0.25">
                                      <p:cBhvr rctx="IE">
                                        <p:cTn id="31" dur="indefinite"/>
                                        <p:tgtEl>
                                          <p:spTgt spid="29"/>
                                        </p:tgtEl>
                                      </p:cBhvr>
                                    </p:animEffect>
                                  </p:childTnLst>
                                </p:cTn>
                              </p:par>
                              <p:par>
                                <p:cTn id="32" presetID="9" presetClass="emph" presetSubtype="0" grpId="0" nodeType="withEffect">
                                  <p:stCondLst>
                                    <p:cond delay="0"/>
                                  </p:stCondLst>
                                  <p:childTnLst>
                                    <p:set>
                                      <p:cBhvr rctx="PPT">
                                        <p:cTn id="33" dur="indefinite"/>
                                        <p:tgtEl>
                                          <p:spTgt spid="26"/>
                                        </p:tgtEl>
                                        <p:attrNameLst>
                                          <p:attrName>style.opacity</p:attrName>
                                        </p:attrNameLst>
                                      </p:cBhvr>
                                      <p:to>
                                        <p:strVal val="0.25"/>
                                      </p:to>
                                    </p:set>
                                    <p:animEffect filter="image" prLst="opacity: 0.25">
                                      <p:cBhvr rctx="IE">
                                        <p:cTn id="34" dur="indefinite"/>
                                        <p:tgtEl>
                                          <p:spTgt spid="26"/>
                                        </p:tgtEl>
                                      </p:cBhvr>
                                    </p:animEffect>
                                  </p:childTnLst>
                                </p:cTn>
                              </p:par>
                              <p:par>
                                <p:cTn id="35" presetID="9" presetClass="emph" presetSubtype="0" grpId="0" nodeType="withEffect">
                                  <p:stCondLst>
                                    <p:cond delay="0"/>
                                  </p:stCondLst>
                                  <p:childTnLst>
                                    <p:set>
                                      <p:cBhvr rctx="PPT">
                                        <p:cTn id="36" dur="indefinite"/>
                                        <p:tgtEl>
                                          <p:spTgt spid="34"/>
                                        </p:tgtEl>
                                        <p:attrNameLst>
                                          <p:attrName>style.opacity</p:attrName>
                                        </p:attrNameLst>
                                      </p:cBhvr>
                                      <p:to>
                                        <p:strVal val="0.25"/>
                                      </p:to>
                                    </p:set>
                                    <p:animEffect filter="image" prLst="opacity: 0.25">
                                      <p:cBhvr rctx="IE">
                                        <p:cTn id="37" dur="indefinite"/>
                                        <p:tgtEl>
                                          <p:spTgt spid="34"/>
                                        </p:tgtEl>
                                      </p:cBhvr>
                                    </p:animEffect>
                                  </p:childTnLst>
                                </p:cTn>
                              </p:par>
                              <p:par>
                                <p:cTn id="38" presetID="9" presetClass="emph" presetSubtype="0" grpId="0" nodeType="withEffect">
                                  <p:stCondLst>
                                    <p:cond delay="0"/>
                                  </p:stCondLst>
                                  <p:childTnLst>
                                    <p:set>
                                      <p:cBhvr rctx="PPT">
                                        <p:cTn id="39" dur="indefinite"/>
                                        <p:tgtEl>
                                          <p:spTgt spid="27"/>
                                        </p:tgtEl>
                                        <p:attrNameLst>
                                          <p:attrName>style.opacity</p:attrName>
                                        </p:attrNameLst>
                                      </p:cBhvr>
                                      <p:to>
                                        <p:strVal val="0.25"/>
                                      </p:to>
                                    </p:set>
                                    <p:animEffect filter="image" prLst="opacity: 0.25">
                                      <p:cBhvr rctx="IE">
                                        <p:cTn id="40" dur="indefinite"/>
                                        <p:tgtEl>
                                          <p:spTgt spid="27"/>
                                        </p:tgtEl>
                                      </p:cBhvr>
                                    </p:animEffect>
                                  </p:childTnLst>
                                </p:cTn>
                              </p:par>
                              <p:par>
                                <p:cTn id="41" presetID="9" presetClass="emph" presetSubtype="0" grpId="0" nodeType="withEffect">
                                  <p:stCondLst>
                                    <p:cond delay="0"/>
                                  </p:stCondLst>
                                  <p:childTnLst>
                                    <p:set>
                                      <p:cBhvr rctx="PPT">
                                        <p:cTn id="42" dur="indefinite"/>
                                        <p:tgtEl>
                                          <p:spTgt spid="28"/>
                                        </p:tgtEl>
                                        <p:attrNameLst>
                                          <p:attrName>style.opacity</p:attrName>
                                        </p:attrNameLst>
                                      </p:cBhvr>
                                      <p:to>
                                        <p:strVal val="0.25"/>
                                      </p:to>
                                    </p:set>
                                    <p:animEffect filter="image" prLst="opacity: 0.25">
                                      <p:cBhvr rctx="IE">
                                        <p:cTn id="43" dur="indefinite"/>
                                        <p:tgtEl>
                                          <p:spTgt spid="28"/>
                                        </p:tgtEl>
                                      </p:cBhvr>
                                    </p:animEffect>
                                  </p:childTnLst>
                                </p:cTn>
                              </p:par>
                              <p:par>
                                <p:cTn id="44" presetID="9" presetClass="emph" presetSubtype="0" grpId="0" nodeType="withEffect">
                                  <p:stCondLst>
                                    <p:cond delay="0"/>
                                  </p:stCondLst>
                                  <p:childTnLst>
                                    <p:set>
                                      <p:cBhvr rctx="PPT">
                                        <p:cTn id="45" dur="indefinite"/>
                                        <p:tgtEl>
                                          <p:spTgt spid="30"/>
                                        </p:tgtEl>
                                        <p:attrNameLst>
                                          <p:attrName>style.opacity</p:attrName>
                                        </p:attrNameLst>
                                      </p:cBhvr>
                                      <p:to>
                                        <p:strVal val="0.25"/>
                                      </p:to>
                                    </p:set>
                                    <p:animEffect filter="image" prLst="opacity: 0.25">
                                      <p:cBhvr rctx="IE">
                                        <p:cTn id="46" dur="indefinite"/>
                                        <p:tgtEl>
                                          <p:spTgt spid="30"/>
                                        </p:tgtEl>
                                      </p:cBhvr>
                                    </p:animEffect>
                                  </p:childTnLst>
                                </p:cTn>
                              </p:par>
                              <p:par>
                                <p:cTn id="47" presetID="9" presetClass="emph" presetSubtype="0" grpId="0" nodeType="withEffect">
                                  <p:stCondLst>
                                    <p:cond delay="0"/>
                                  </p:stCondLst>
                                  <p:childTnLst>
                                    <p:set>
                                      <p:cBhvr rctx="PPT">
                                        <p:cTn id="48" dur="indefinite"/>
                                        <p:tgtEl>
                                          <p:spTgt spid="31"/>
                                        </p:tgtEl>
                                        <p:attrNameLst>
                                          <p:attrName>style.opacity</p:attrName>
                                        </p:attrNameLst>
                                      </p:cBhvr>
                                      <p:to>
                                        <p:strVal val="0.25"/>
                                      </p:to>
                                    </p:set>
                                    <p:animEffect filter="image" prLst="opacity: 0.25">
                                      <p:cBhvr rctx="IE">
                                        <p:cTn id="49" dur="indefinite"/>
                                        <p:tgtEl>
                                          <p:spTgt spid="31"/>
                                        </p:tgtEl>
                                      </p:cBhvr>
                                    </p:animEffect>
                                  </p:childTnLst>
                                </p:cTn>
                              </p:par>
                              <p:par>
                                <p:cTn id="50" presetID="9" presetClass="emph" presetSubtype="0" grpId="0" nodeType="withEffect">
                                  <p:stCondLst>
                                    <p:cond delay="0"/>
                                  </p:stCondLst>
                                  <p:childTnLst>
                                    <p:set>
                                      <p:cBhvr rctx="PPT">
                                        <p:cTn id="51" dur="indefinite"/>
                                        <p:tgtEl>
                                          <p:spTgt spid="32"/>
                                        </p:tgtEl>
                                        <p:attrNameLst>
                                          <p:attrName>style.opacity</p:attrName>
                                        </p:attrNameLst>
                                      </p:cBhvr>
                                      <p:to>
                                        <p:strVal val="0.25"/>
                                      </p:to>
                                    </p:set>
                                    <p:animEffect filter="image" prLst="opacity: 0.25">
                                      <p:cBhvr rctx="IE">
                                        <p:cTn id="52" dur="indefinite"/>
                                        <p:tgtEl>
                                          <p:spTgt spid="32"/>
                                        </p:tgtEl>
                                      </p:cBhvr>
                                    </p:animEffect>
                                  </p:childTnLst>
                                </p:cTn>
                              </p:par>
                              <p:par>
                                <p:cTn id="53" presetID="9" presetClass="emph" presetSubtype="0" grpId="0" nodeType="withEffect">
                                  <p:stCondLst>
                                    <p:cond delay="0"/>
                                  </p:stCondLst>
                                  <p:childTnLst>
                                    <p:set>
                                      <p:cBhvr rctx="PPT">
                                        <p:cTn id="54" dur="indefinite"/>
                                        <p:tgtEl>
                                          <p:spTgt spid="33"/>
                                        </p:tgtEl>
                                        <p:attrNameLst>
                                          <p:attrName>style.opacity</p:attrName>
                                        </p:attrNameLst>
                                      </p:cBhvr>
                                      <p:to>
                                        <p:strVal val="0.25"/>
                                      </p:to>
                                    </p:set>
                                    <p:animEffect filter="image" prLst="opacity: 0.25">
                                      <p:cBhvr rctx="IE">
                                        <p:cTn id="55" dur="indefinite"/>
                                        <p:tgtEl>
                                          <p:spTgt spid="33"/>
                                        </p:tgtEl>
                                      </p:cBhvr>
                                    </p:animEffect>
                                  </p:childTnLst>
                                </p:cTn>
                              </p:par>
                              <p:par>
                                <p:cTn id="56" presetID="9" presetClass="emph" presetSubtype="0" grpId="0" nodeType="withEffect">
                                  <p:stCondLst>
                                    <p:cond delay="0"/>
                                  </p:stCondLst>
                                  <p:childTnLst>
                                    <p:set>
                                      <p:cBhvr rctx="PPT">
                                        <p:cTn id="57" dur="indefinite"/>
                                        <p:tgtEl>
                                          <p:spTgt spid="35"/>
                                        </p:tgtEl>
                                        <p:attrNameLst>
                                          <p:attrName>style.opacity</p:attrName>
                                        </p:attrNameLst>
                                      </p:cBhvr>
                                      <p:to>
                                        <p:strVal val="0.25"/>
                                      </p:to>
                                    </p:set>
                                    <p:animEffect filter="image" prLst="opacity: 0.25">
                                      <p:cBhvr rctx="IE">
                                        <p:cTn id="58" dur="indefinite"/>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3"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strips(upRight)">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heckerboard(across)">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Graphic spid="23" grpId="0">
        <p:bldAsOne/>
      </p:bldGraphic>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8"/>
          <p:cNvSpPr>
            <a:spLocks noChangeArrowheads="1"/>
          </p:cNvSpPr>
          <p:nvPr/>
        </p:nvSpPr>
        <p:spPr bwMode="auto">
          <a:xfrm>
            <a:off x="4860032"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MW </a:t>
            </a:r>
            <a:endParaRPr lang="en-GB" sz="1800" b="1" dirty="0"/>
          </a:p>
        </p:txBody>
      </p:sp>
      <p:sp>
        <p:nvSpPr>
          <p:cNvPr id="39" name="AutoShape 8"/>
          <p:cNvSpPr>
            <a:spLocks noChangeArrowheads="1"/>
          </p:cNvSpPr>
          <p:nvPr/>
        </p:nvSpPr>
        <p:spPr bwMode="auto">
          <a:xfrm>
            <a:off x="5711020"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SPE</a:t>
            </a:r>
          </a:p>
        </p:txBody>
      </p:sp>
      <p:sp>
        <p:nvSpPr>
          <p:cNvPr id="40" name="AutoShape 8"/>
          <p:cNvSpPr>
            <a:spLocks noChangeArrowheads="1"/>
          </p:cNvSpPr>
          <p:nvPr/>
        </p:nvSpPr>
        <p:spPr bwMode="auto">
          <a:xfrm>
            <a:off x="6562008"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CPE</a:t>
            </a:r>
          </a:p>
        </p:txBody>
      </p:sp>
      <p:sp>
        <p:nvSpPr>
          <p:cNvPr id="41" name="AutoShape 8"/>
          <p:cNvSpPr>
            <a:spLocks noChangeArrowheads="1"/>
          </p:cNvSpPr>
          <p:nvPr/>
        </p:nvSpPr>
        <p:spPr bwMode="auto">
          <a:xfrm>
            <a:off x="7412996"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ASDI</a:t>
            </a:r>
          </a:p>
        </p:txBody>
      </p:sp>
      <p:sp>
        <p:nvSpPr>
          <p:cNvPr id="42" name="AutoShape 8"/>
          <p:cNvSpPr>
            <a:spLocks noChangeArrowheads="1"/>
          </p:cNvSpPr>
          <p:nvPr/>
        </p:nvSpPr>
        <p:spPr bwMode="auto">
          <a:xfrm>
            <a:off x="8263984"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MNPs </a:t>
            </a:r>
            <a:endParaRPr lang="en-GB" sz="1800" b="1" dirty="0"/>
          </a:p>
        </p:txBody>
      </p:sp>
      <p:sp>
        <p:nvSpPr>
          <p:cNvPr id="43"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Atom Economy</a:t>
            </a:r>
            <a:endParaRPr lang="en-GB" sz="1200" b="1"/>
          </a:p>
        </p:txBody>
      </p:sp>
      <p:sp>
        <p:nvSpPr>
          <p:cNvPr id="44"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45"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Designing Safer</a:t>
            </a:r>
            <a:br>
              <a:rPr lang="en-US" sz="1200" b="1" smtClean="0"/>
            </a:br>
            <a:r>
              <a:rPr lang="en-US" sz="1200" b="1" smtClean="0"/>
              <a:t> Chemicals</a:t>
            </a:r>
            <a:endParaRPr lang="en-GB" sz="1200" b="1"/>
          </a:p>
        </p:txBody>
      </p:sp>
      <p:sp>
        <p:nvSpPr>
          <p:cNvPr id="46"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Energy </a:t>
            </a:r>
            <a:br>
              <a:rPr lang="en-US" sz="1200" b="1" smtClean="0"/>
            </a:br>
            <a:r>
              <a:rPr lang="en-US" sz="1200" b="1" smtClean="0"/>
              <a:t>Efficiency</a:t>
            </a:r>
            <a:endParaRPr lang="en-GB" sz="1200" b="1"/>
          </a:p>
        </p:txBody>
      </p:sp>
      <p:sp>
        <p:nvSpPr>
          <p:cNvPr id="47"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Renewable</a:t>
            </a:r>
            <a:br>
              <a:rPr lang="en-US" sz="1200" b="1" smtClean="0"/>
            </a:br>
            <a:r>
              <a:rPr lang="en-US" sz="1200" b="1" smtClean="0"/>
              <a:t> Feedstocks</a:t>
            </a:r>
            <a:endParaRPr lang="en-GB" sz="1200" b="1"/>
          </a:p>
        </p:txBody>
      </p:sp>
      <p:sp>
        <p:nvSpPr>
          <p:cNvPr id="48"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49"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Reduce </a:t>
            </a:r>
            <a:br>
              <a:rPr lang="en-US" sz="1200" b="1" smtClean="0"/>
            </a:br>
            <a:r>
              <a:rPr lang="en-US" sz="1200" b="1" smtClean="0"/>
              <a:t>Derivatives</a:t>
            </a:r>
            <a:endParaRPr lang="en-GB" sz="1200" b="1"/>
          </a:p>
        </p:txBody>
      </p:sp>
      <p:sp>
        <p:nvSpPr>
          <p:cNvPr id="50"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Catalysis</a:t>
            </a:r>
            <a:endParaRPr lang="en-GB" sz="1200" b="1"/>
          </a:p>
        </p:txBody>
      </p:sp>
      <p:sp>
        <p:nvSpPr>
          <p:cNvPr id="51"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 for</a:t>
            </a:r>
            <a:br>
              <a:rPr lang="en-US" sz="1200" b="1" smtClean="0"/>
            </a:br>
            <a:r>
              <a:rPr lang="en-US" sz="1200" b="1" smtClean="0"/>
              <a:t> Degradation</a:t>
            </a:r>
            <a:endParaRPr lang="en-GB" sz="1200" b="1"/>
          </a:p>
        </p:txBody>
      </p:sp>
      <p:sp>
        <p:nvSpPr>
          <p:cNvPr id="52"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53"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Safer Solvents</a:t>
            </a:r>
            <a:endParaRPr lang="en-GB" sz="1200" b="1"/>
          </a:p>
        </p:txBody>
      </p:sp>
      <p:sp>
        <p:nvSpPr>
          <p:cNvPr id="54"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Accident </a:t>
            </a:r>
            <a:br>
              <a:rPr lang="en-US" sz="1200" b="1" smtClean="0"/>
            </a:br>
            <a:r>
              <a:rPr lang="en-US" sz="1200" b="1" smtClean="0"/>
              <a:t>Prevention</a:t>
            </a:r>
            <a:endParaRPr lang="en-GB" sz="1200" b="1"/>
          </a:p>
        </p:txBody>
      </p:sp>
      <p:sp>
        <p:nvSpPr>
          <p:cNvPr id="111" name="Title 1"/>
          <p:cNvSpPr>
            <a:spLocks noGrp="1"/>
          </p:cNvSpPr>
          <p:nvPr>
            <p:ph type="title"/>
          </p:nvPr>
        </p:nvSpPr>
        <p:spPr>
          <a:xfrm>
            <a:off x="2601218" y="961281"/>
            <a:ext cx="6291262" cy="1171575"/>
          </a:xfrm>
        </p:spPr>
        <p:txBody>
          <a:bodyPr/>
          <a:lstStyle/>
          <a:p>
            <a:r>
              <a:rPr lang="en-US" dirty="0" smtClean="0"/>
              <a:t>Acknowledgement to </a:t>
            </a:r>
            <a:br>
              <a:rPr lang="en-US" dirty="0" smtClean="0"/>
            </a:br>
            <a:r>
              <a:rPr lang="en-US" dirty="0" smtClean="0"/>
              <a:t>GAMA project DO 02-70, financed by NSF of Bulgaria</a:t>
            </a:r>
            <a:br>
              <a:rPr lang="en-US" dirty="0" smtClean="0"/>
            </a:br>
            <a:r>
              <a:rPr lang="en-US" sz="2200" dirty="0" smtClean="0"/>
              <a:t> </a:t>
            </a:r>
            <a:endParaRPr lang="en-US" sz="2200" dirty="0"/>
          </a:p>
        </p:txBody>
      </p:sp>
      <p:pic>
        <p:nvPicPr>
          <p:cNvPr id="287746" name="Picture 2"/>
          <p:cNvPicPr>
            <a:picLocks noGrp="1" noChangeAspect="1" noChangeArrowheads="1"/>
          </p:cNvPicPr>
          <p:nvPr>
            <p:ph idx="1"/>
          </p:nvPr>
        </p:nvPicPr>
        <p:blipFill>
          <a:blip r:embed="rId3" cstate="print"/>
          <a:srcRect/>
          <a:stretch>
            <a:fillRect/>
          </a:stretch>
        </p:blipFill>
        <p:spPr bwMode="auto">
          <a:xfrm>
            <a:off x="1600055" y="4293096"/>
            <a:ext cx="3331985" cy="2159125"/>
          </a:xfrm>
          <a:prstGeom prst="rect">
            <a:avLst/>
          </a:prstGeom>
          <a:noFill/>
          <a:ln w="9525">
            <a:noFill/>
            <a:miter lim="800000"/>
            <a:headEnd/>
            <a:tailEnd/>
          </a:ln>
        </p:spPr>
      </p:pic>
      <p:pic>
        <p:nvPicPr>
          <p:cNvPr id="287748" name="Picture 4"/>
          <p:cNvPicPr>
            <a:picLocks noChangeAspect="1" noChangeArrowheads="1"/>
          </p:cNvPicPr>
          <p:nvPr/>
        </p:nvPicPr>
        <p:blipFill>
          <a:blip r:embed="rId4" cstate="print"/>
          <a:srcRect/>
          <a:stretch>
            <a:fillRect/>
          </a:stretch>
        </p:blipFill>
        <p:spPr bwMode="auto">
          <a:xfrm>
            <a:off x="1744072" y="2118748"/>
            <a:ext cx="2899936" cy="2012201"/>
          </a:xfrm>
          <a:prstGeom prst="rect">
            <a:avLst/>
          </a:prstGeom>
          <a:noFill/>
          <a:ln w="9525">
            <a:noFill/>
            <a:miter lim="800000"/>
            <a:headEnd/>
            <a:tailEnd/>
          </a:ln>
        </p:spPr>
      </p:pic>
      <p:sp>
        <p:nvSpPr>
          <p:cNvPr id="24" name="TextBox 23"/>
          <p:cNvSpPr txBox="1"/>
          <p:nvPr/>
        </p:nvSpPr>
        <p:spPr>
          <a:xfrm>
            <a:off x="5311656" y="2677788"/>
            <a:ext cx="2952328" cy="1938992"/>
          </a:xfrm>
          <a:prstGeom prst="rect">
            <a:avLst/>
          </a:prstGeom>
          <a:noFill/>
          <a:effectLst>
            <a:glow rad="101600">
              <a:schemeClr val="accent4">
                <a:satMod val="175000"/>
                <a:alpha val="40000"/>
              </a:schemeClr>
            </a:glow>
            <a:innerShdw blurRad="63500" dist="50800" dir="13500000">
              <a:prstClr val="black">
                <a:alpha val="50000"/>
              </a:prstClr>
            </a:innerShdw>
          </a:effectLst>
          <a:scene3d>
            <a:camera prst="orthographicFront"/>
            <a:lightRig rig="threePt" dir="t"/>
          </a:scene3d>
          <a:sp3d>
            <a:bevelT prst="convex"/>
          </a:sp3d>
        </p:spPr>
        <p:txBody>
          <a:bodyPr wrap="square" rtlCol="0">
            <a:spAutoFit/>
          </a:bodyPr>
          <a:lstStyle/>
          <a:p>
            <a:pPr algn="ctr"/>
            <a:r>
              <a:rPr lang="en-US" sz="4000" dirty="0" smtClean="0">
                <a:effectLst>
                  <a:outerShdw blurRad="38100" dist="38100" dir="2700000" algn="tl">
                    <a:srgbClr val="000000">
                      <a:alpha val="43137"/>
                    </a:srgbClr>
                  </a:outerShdw>
                </a:effectLst>
              </a:rPr>
              <a:t>Thanks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for your attention !</a:t>
            </a:r>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p:cBhvr override="childStyle">
                                        <p:cTn id="6" dur="500" fill="hold"/>
                                        <p:tgtEl>
                                          <p:spTgt spid="48"/>
                                        </p:tgtEl>
                                        <p:attrNameLst>
                                          <p:attrName>style.color</p:attrName>
                                        </p:attrNameLst>
                                      </p:cBhvr>
                                      <p:by>
                                        <p:hsl h="0" s="-12549" l="-25098"/>
                                      </p:by>
                                    </p:animClr>
                                    <p:animClr clrSpc="hsl">
                                      <p:cBhvr>
                                        <p:cTn id="7" dur="500" fill="hold"/>
                                        <p:tgtEl>
                                          <p:spTgt spid="48"/>
                                        </p:tgtEl>
                                        <p:attrNameLst>
                                          <p:attrName>fillcolor</p:attrName>
                                        </p:attrNameLst>
                                      </p:cBhvr>
                                      <p:by>
                                        <p:hsl h="0" s="-12549" l="-25098"/>
                                      </p:by>
                                    </p:animClr>
                                    <p:animClr clrSpc="hsl">
                                      <p:cBhvr>
                                        <p:cTn id="8" dur="500" fill="hold"/>
                                        <p:tgtEl>
                                          <p:spTgt spid="48"/>
                                        </p:tgtEl>
                                        <p:attrNameLst>
                                          <p:attrName>stroke.color</p:attrName>
                                        </p:attrNameLst>
                                      </p:cBhvr>
                                      <p:by>
                                        <p:hsl h="0" s="-12549" l="-25098"/>
                                      </p:by>
                                    </p:animClr>
                                    <p:set>
                                      <p:cBhvr>
                                        <p:cTn id="9" dur="500" fill="hold"/>
                                        <p:tgtEl>
                                          <p:spTgt spid="48"/>
                                        </p:tgtEl>
                                        <p:attrNameLst>
                                          <p:attrName>fill.type</p:attrName>
                                        </p:attrNameLst>
                                      </p:cBhvr>
                                      <p:to>
                                        <p:strVal val="solid"/>
                                      </p:to>
                                    </p:set>
                                  </p:childTnLst>
                                </p:cTn>
                              </p:par>
                              <p:par>
                                <p:cTn id="10" presetID="24" presetClass="emph" presetSubtype="0" fill="hold" grpId="0" nodeType="withEffect">
                                  <p:stCondLst>
                                    <p:cond delay="0"/>
                                  </p:stCondLst>
                                  <p:childTnLst>
                                    <p:animClr clrSpc="hsl">
                                      <p:cBhvr override="childStyle">
                                        <p:cTn id="11" dur="500" fill="hold"/>
                                        <p:tgtEl>
                                          <p:spTgt spid="43"/>
                                        </p:tgtEl>
                                        <p:attrNameLst>
                                          <p:attrName>style.color</p:attrName>
                                        </p:attrNameLst>
                                      </p:cBhvr>
                                      <p:by>
                                        <p:hsl h="0" s="-12549" l="-25098"/>
                                      </p:by>
                                    </p:animClr>
                                    <p:animClr clrSpc="hsl">
                                      <p:cBhvr>
                                        <p:cTn id="12" dur="500" fill="hold"/>
                                        <p:tgtEl>
                                          <p:spTgt spid="43"/>
                                        </p:tgtEl>
                                        <p:attrNameLst>
                                          <p:attrName>fillcolor</p:attrName>
                                        </p:attrNameLst>
                                      </p:cBhvr>
                                      <p:by>
                                        <p:hsl h="0" s="-12549" l="-25098"/>
                                      </p:by>
                                    </p:animClr>
                                    <p:animClr clrSpc="hsl">
                                      <p:cBhvr>
                                        <p:cTn id="13" dur="500" fill="hold"/>
                                        <p:tgtEl>
                                          <p:spTgt spid="43"/>
                                        </p:tgtEl>
                                        <p:attrNameLst>
                                          <p:attrName>stroke.color</p:attrName>
                                        </p:attrNameLst>
                                      </p:cBhvr>
                                      <p:by>
                                        <p:hsl h="0" s="-12549" l="-25098"/>
                                      </p:by>
                                    </p:animClr>
                                    <p:set>
                                      <p:cBhvr>
                                        <p:cTn id="14" dur="500" fill="hold"/>
                                        <p:tgtEl>
                                          <p:spTgt spid="43"/>
                                        </p:tgtEl>
                                        <p:attrNameLst>
                                          <p:attrName>fill.type</p:attrName>
                                        </p:attrNameLst>
                                      </p:cBhvr>
                                      <p:to>
                                        <p:strVal val="solid"/>
                                      </p:to>
                                    </p:set>
                                  </p:childTnLst>
                                </p:cTn>
                              </p:par>
                              <p:par>
                                <p:cTn id="15" presetID="24" presetClass="emph" presetSubtype="0" fill="hold" grpId="0" nodeType="withEffect">
                                  <p:stCondLst>
                                    <p:cond delay="0"/>
                                  </p:stCondLst>
                                  <p:childTnLst>
                                    <p:animClr clrSpc="hsl">
                                      <p:cBhvr override="childStyle">
                                        <p:cTn id="16" dur="500" fill="hold"/>
                                        <p:tgtEl>
                                          <p:spTgt spid="44"/>
                                        </p:tgtEl>
                                        <p:attrNameLst>
                                          <p:attrName>style.color</p:attrName>
                                        </p:attrNameLst>
                                      </p:cBhvr>
                                      <p:by>
                                        <p:hsl h="0" s="-12549" l="-25098"/>
                                      </p:by>
                                    </p:animClr>
                                    <p:animClr clrSpc="hsl">
                                      <p:cBhvr>
                                        <p:cTn id="17" dur="500" fill="hold"/>
                                        <p:tgtEl>
                                          <p:spTgt spid="44"/>
                                        </p:tgtEl>
                                        <p:attrNameLst>
                                          <p:attrName>fillcolor</p:attrName>
                                        </p:attrNameLst>
                                      </p:cBhvr>
                                      <p:by>
                                        <p:hsl h="0" s="-12549" l="-25098"/>
                                      </p:by>
                                    </p:animClr>
                                    <p:animClr clrSpc="hsl">
                                      <p:cBhvr>
                                        <p:cTn id="18" dur="500" fill="hold"/>
                                        <p:tgtEl>
                                          <p:spTgt spid="44"/>
                                        </p:tgtEl>
                                        <p:attrNameLst>
                                          <p:attrName>stroke.color</p:attrName>
                                        </p:attrNameLst>
                                      </p:cBhvr>
                                      <p:by>
                                        <p:hsl h="0" s="-12549" l="-25098"/>
                                      </p:by>
                                    </p:animClr>
                                    <p:set>
                                      <p:cBhvr>
                                        <p:cTn id="19" dur="500" fill="hold"/>
                                        <p:tgtEl>
                                          <p:spTgt spid="44"/>
                                        </p:tgtEl>
                                        <p:attrNameLst>
                                          <p:attrName>fill.type</p:attrName>
                                        </p:attrNameLst>
                                      </p:cBhvr>
                                      <p:to>
                                        <p:strVal val="solid"/>
                                      </p:to>
                                    </p:set>
                                  </p:childTnLst>
                                </p:cTn>
                              </p:par>
                              <p:par>
                                <p:cTn id="20" presetID="24" presetClass="emph" presetSubtype="0" fill="hold" grpId="0" nodeType="withEffect">
                                  <p:stCondLst>
                                    <p:cond delay="0"/>
                                  </p:stCondLst>
                                  <p:childTnLst>
                                    <p:animClr clrSpc="hsl">
                                      <p:cBhvr override="childStyle">
                                        <p:cTn id="21" dur="500" fill="hold"/>
                                        <p:tgtEl>
                                          <p:spTgt spid="45"/>
                                        </p:tgtEl>
                                        <p:attrNameLst>
                                          <p:attrName>style.color</p:attrName>
                                        </p:attrNameLst>
                                      </p:cBhvr>
                                      <p:by>
                                        <p:hsl h="0" s="-12549" l="-25098"/>
                                      </p:by>
                                    </p:animClr>
                                    <p:animClr clrSpc="hsl">
                                      <p:cBhvr>
                                        <p:cTn id="22" dur="500" fill="hold"/>
                                        <p:tgtEl>
                                          <p:spTgt spid="45"/>
                                        </p:tgtEl>
                                        <p:attrNameLst>
                                          <p:attrName>fillcolor</p:attrName>
                                        </p:attrNameLst>
                                      </p:cBhvr>
                                      <p:by>
                                        <p:hsl h="0" s="-12549" l="-25098"/>
                                      </p:by>
                                    </p:animClr>
                                    <p:animClr clrSpc="hsl">
                                      <p:cBhvr>
                                        <p:cTn id="23" dur="500" fill="hold"/>
                                        <p:tgtEl>
                                          <p:spTgt spid="45"/>
                                        </p:tgtEl>
                                        <p:attrNameLst>
                                          <p:attrName>stroke.color</p:attrName>
                                        </p:attrNameLst>
                                      </p:cBhvr>
                                      <p:by>
                                        <p:hsl h="0" s="-12549" l="-25098"/>
                                      </p:by>
                                    </p:animClr>
                                    <p:set>
                                      <p:cBhvr>
                                        <p:cTn id="24" dur="500" fill="hold"/>
                                        <p:tgtEl>
                                          <p:spTgt spid="45"/>
                                        </p:tgtEl>
                                        <p:attrNameLst>
                                          <p:attrName>fill.type</p:attrName>
                                        </p:attrNameLst>
                                      </p:cBhvr>
                                      <p:to>
                                        <p:strVal val="solid"/>
                                      </p:to>
                                    </p:set>
                                  </p:childTnLst>
                                </p:cTn>
                              </p:par>
                              <p:par>
                                <p:cTn id="25" presetID="24" presetClass="emph" presetSubtype="0" fill="hold" grpId="0" nodeType="withEffect">
                                  <p:stCondLst>
                                    <p:cond delay="0"/>
                                  </p:stCondLst>
                                  <p:childTnLst>
                                    <p:animClr clrSpc="hsl">
                                      <p:cBhvr override="childStyle">
                                        <p:cTn id="26" dur="500" fill="hold"/>
                                        <p:tgtEl>
                                          <p:spTgt spid="53"/>
                                        </p:tgtEl>
                                        <p:attrNameLst>
                                          <p:attrName>style.color</p:attrName>
                                        </p:attrNameLst>
                                      </p:cBhvr>
                                      <p:by>
                                        <p:hsl h="0" s="-12549" l="-25098"/>
                                      </p:by>
                                    </p:animClr>
                                    <p:animClr clrSpc="hsl">
                                      <p:cBhvr>
                                        <p:cTn id="27" dur="500" fill="hold"/>
                                        <p:tgtEl>
                                          <p:spTgt spid="53"/>
                                        </p:tgtEl>
                                        <p:attrNameLst>
                                          <p:attrName>fillcolor</p:attrName>
                                        </p:attrNameLst>
                                      </p:cBhvr>
                                      <p:by>
                                        <p:hsl h="0" s="-12549" l="-25098"/>
                                      </p:by>
                                    </p:animClr>
                                    <p:animClr clrSpc="hsl">
                                      <p:cBhvr>
                                        <p:cTn id="28" dur="500" fill="hold"/>
                                        <p:tgtEl>
                                          <p:spTgt spid="53"/>
                                        </p:tgtEl>
                                        <p:attrNameLst>
                                          <p:attrName>stroke.color</p:attrName>
                                        </p:attrNameLst>
                                      </p:cBhvr>
                                      <p:by>
                                        <p:hsl h="0" s="-12549" l="-25098"/>
                                      </p:by>
                                    </p:animClr>
                                    <p:set>
                                      <p:cBhvr>
                                        <p:cTn id="29" dur="500" fill="hold"/>
                                        <p:tgtEl>
                                          <p:spTgt spid="53"/>
                                        </p:tgtEl>
                                        <p:attrNameLst>
                                          <p:attrName>fill.type</p:attrName>
                                        </p:attrNameLst>
                                      </p:cBhvr>
                                      <p:to>
                                        <p:strVal val="solid"/>
                                      </p:to>
                                    </p:set>
                                  </p:childTnLst>
                                </p:cTn>
                              </p:par>
                              <p:par>
                                <p:cTn id="30" presetID="24" presetClass="emph" presetSubtype="0" fill="hold" grpId="0" nodeType="withEffect">
                                  <p:stCondLst>
                                    <p:cond delay="0"/>
                                  </p:stCondLst>
                                  <p:childTnLst>
                                    <p:animClr clrSpc="hsl">
                                      <p:cBhvr override="childStyle">
                                        <p:cTn id="31" dur="500" fill="hold"/>
                                        <p:tgtEl>
                                          <p:spTgt spid="46"/>
                                        </p:tgtEl>
                                        <p:attrNameLst>
                                          <p:attrName>style.color</p:attrName>
                                        </p:attrNameLst>
                                      </p:cBhvr>
                                      <p:by>
                                        <p:hsl h="0" s="-12549" l="-25098"/>
                                      </p:by>
                                    </p:animClr>
                                    <p:animClr clrSpc="hsl">
                                      <p:cBhvr>
                                        <p:cTn id="32" dur="500" fill="hold"/>
                                        <p:tgtEl>
                                          <p:spTgt spid="46"/>
                                        </p:tgtEl>
                                        <p:attrNameLst>
                                          <p:attrName>fillcolor</p:attrName>
                                        </p:attrNameLst>
                                      </p:cBhvr>
                                      <p:by>
                                        <p:hsl h="0" s="-12549" l="-25098"/>
                                      </p:by>
                                    </p:animClr>
                                    <p:animClr clrSpc="hsl">
                                      <p:cBhvr>
                                        <p:cTn id="33" dur="500" fill="hold"/>
                                        <p:tgtEl>
                                          <p:spTgt spid="46"/>
                                        </p:tgtEl>
                                        <p:attrNameLst>
                                          <p:attrName>stroke.color</p:attrName>
                                        </p:attrNameLst>
                                      </p:cBhvr>
                                      <p:by>
                                        <p:hsl h="0" s="-12549" l="-25098"/>
                                      </p:by>
                                    </p:animClr>
                                    <p:set>
                                      <p:cBhvr>
                                        <p:cTn id="34" dur="500" fill="hold"/>
                                        <p:tgtEl>
                                          <p:spTgt spid="46"/>
                                        </p:tgtEl>
                                        <p:attrNameLst>
                                          <p:attrName>fill.type</p:attrName>
                                        </p:attrNameLst>
                                      </p:cBhvr>
                                      <p:to>
                                        <p:strVal val="solid"/>
                                      </p:to>
                                    </p:set>
                                  </p:childTnLst>
                                </p:cTn>
                              </p:par>
                              <p:par>
                                <p:cTn id="35" presetID="24" presetClass="emph" presetSubtype="0" fill="hold" grpId="0" nodeType="withEffect">
                                  <p:stCondLst>
                                    <p:cond delay="0"/>
                                  </p:stCondLst>
                                  <p:childTnLst>
                                    <p:animClr clrSpc="hsl">
                                      <p:cBhvr override="childStyle">
                                        <p:cTn id="36" dur="500" fill="hold"/>
                                        <p:tgtEl>
                                          <p:spTgt spid="47"/>
                                        </p:tgtEl>
                                        <p:attrNameLst>
                                          <p:attrName>style.color</p:attrName>
                                        </p:attrNameLst>
                                      </p:cBhvr>
                                      <p:by>
                                        <p:hsl h="0" s="-12549" l="-25098"/>
                                      </p:by>
                                    </p:animClr>
                                    <p:animClr clrSpc="hsl">
                                      <p:cBhvr>
                                        <p:cTn id="37" dur="500" fill="hold"/>
                                        <p:tgtEl>
                                          <p:spTgt spid="47"/>
                                        </p:tgtEl>
                                        <p:attrNameLst>
                                          <p:attrName>fillcolor</p:attrName>
                                        </p:attrNameLst>
                                      </p:cBhvr>
                                      <p:by>
                                        <p:hsl h="0" s="-12549" l="-25098"/>
                                      </p:by>
                                    </p:animClr>
                                    <p:animClr clrSpc="hsl">
                                      <p:cBhvr>
                                        <p:cTn id="38" dur="500" fill="hold"/>
                                        <p:tgtEl>
                                          <p:spTgt spid="47"/>
                                        </p:tgtEl>
                                        <p:attrNameLst>
                                          <p:attrName>stroke.color</p:attrName>
                                        </p:attrNameLst>
                                      </p:cBhvr>
                                      <p:by>
                                        <p:hsl h="0" s="-12549" l="-25098"/>
                                      </p:by>
                                    </p:animClr>
                                    <p:set>
                                      <p:cBhvr>
                                        <p:cTn id="39" dur="500" fill="hold"/>
                                        <p:tgtEl>
                                          <p:spTgt spid="47"/>
                                        </p:tgtEl>
                                        <p:attrNameLst>
                                          <p:attrName>fill.type</p:attrName>
                                        </p:attrNameLst>
                                      </p:cBhvr>
                                      <p:to>
                                        <p:strVal val="solid"/>
                                      </p:to>
                                    </p:set>
                                  </p:childTnLst>
                                </p:cTn>
                              </p:par>
                              <p:par>
                                <p:cTn id="40" presetID="24" presetClass="emph" presetSubtype="0" fill="hold" grpId="0" nodeType="withEffect">
                                  <p:stCondLst>
                                    <p:cond delay="0"/>
                                  </p:stCondLst>
                                  <p:childTnLst>
                                    <p:animClr clrSpc="hsl">
                                      <p:cBhvr override="childStyle">
                                        <p:cTn id="41" dur="500" fill="hold"/>
                                        <p:tgtEl>
                                          <p:spTgt spid="49"/>
                                        </p:tgtEl>
                                        <p:attrNameLst>
                                          <p:attrName>style.color</p:attrName>
                                        </p:attrNameLst>
                                      </p:cBhvr>
                                      <p:by>
                                        <p:hsl h="0" s="-12549" l="-25098"/>
                                      </p:by>
                                    </p:animClr>
                                    <p:animClr clrSpc="hsl">
                                      <p:cBhvr>
                                        <p:cTn id="42" dur="500" fill="hold"/>
                                        <p:tgtEl>
                                          <p:spTgt spid="49"/>
                                        </p:tgtEl>
                                        <p:attrNameLst>
                                          <p:attrName>fillcolor</p:attrName>
                                        </p:attrNameLst>
                                      </p:cBhvr>
                                      <p:by>
                                        <p:hsl h="0" s="-12549" l="-25098"/>
                                      </p:by>
                                    </p:animClr>
                                    <p:animClr clrSpc="hsl">
                                      <p:cBhvr>
                                        <p:cTn id="43" dur="500" fill="hold"/>
                                        <p:tgtEl>
                                          <p:spTgt spid="49"/>
                                        </p:tgtEl>
                                        <p:attrNameLst>
                                          <p:attrName>stroke.color</p:attrName>
                                        </p:attrNameLst>
                                      </p:cBhvr>
                                      <p:by>
                                        <p:hsl h="0" s="-12549" l="-25098"/>
                                      </p:by>
                                    </p:animClr>
                                    <p:set>
                                      <p:cBhvr>
                                        <p:cTn id="44" dur="500" fill="hold"/>
                                        <p:tgtEl>
                                          <p:spTgt spid="49"/>
                                        </p:tgtEl>
                                        <p:attrNameLst>
                                          <p:attrName>fill.type</p:attrName>
                                        </p:attrNameLst>
                                      </p:cBhvr>
                                      <p:to>
                                        <p:strVal val="solid"/>
                                      </p:to>
                                    </p:set>
                                  </p:childTnLst>
                                </p:cTn>
                              </p:par>
                              <p:par>
                                <p:cTn id="45" presetID="24" presetClass="emph" presetSubtype="0" fill="hold" grpId="0" nodeType="withEffect">
                                  <p:stCondLst>
                                    <p:cond delay="0"/>
                                  </p:stCondLst>
                                  <p:childTnLst>
                                    <p:animClr clrSpc="hsl">
                                      <p:cBhvr override="childStyle">
                                        <p:cTn id="46" dur="500" fill="hold"/>
                                        <p:tgtEl>
                                          <p:spTgt spid="50"/>
                                        </p:tgtEl>
                                        <p:attrNameLst>
                                          <p:attrName>style.color</p:attrName>
                                        </p:attrNameLst>
                                      </p:cBhvr>
                                      <p:by>
                                        <p:hsl h="0" s="-12549" l="-25098"/>
                                      </p:by>
                                    </p:animClr>
                                    <p:animClr clrSpc="hsl">
                                      <p:cBhvr>
                                        <p:cTn id="47" dur="500" fill="hold"/>
                                        <p:tgtEl>
                                          <p:spTgt spid="50"/>
                                        </p:tgtEl>
                                        <p:attrNameLst>
                                          <p:attrName>fillcolor</p:attrName>
                                        </p:attrNameLst>
                                      </p:cBhvr>
                                      <p:by>
                                        <p:hsl h="0" s="-12549" l="-25098"/>
                                      </p:by>
                                    </p:animClr>
                                    <p:animClr clrSpc="hsl">
                                      <p:cBhvr>
                                        <p:cTn id="48" dur="500" fill="hold"/>
                                        <p:tgtEl>
                                          <p:spTgt spid="50"/>
                                        </p:tgtEl>
                                        <p:attrNameLst>
                                          <p:attrName>stroke.color</p:attrName>
                                        </p:attrNameLst>
                                      </p:cBhvr>
                                      <p:by>
                                        <p:hsl h="0" s="-12549" l="-25098"/>
                                      </p:by>
                                    </p:animClr>
                                    <p:set>
                                      <p:cBhvr>
                                        <p:cTn id="49" dur="500" fill="hold"/>
                                        <p:tgtEl>
                                          <p:spTgt spid="50"/>
                                        </p:tgtEl>
                                        <p:attrNameLst>
                                          <p:attrName>fill.type</p:attrName>
                                        </p:attrNameLst>
                                      </p:cBhvr>
                                      <p:to>
                                        <p:strVal val="solid"/>
                                      </p:to>
                                    </p:set>
                                  </p:childTnLst>
                                </p:cTn>
                              </p:par>
                              <p:par>
                                <p:cTn id="50" presetID="24" presetClass="emph" presetSubtype="0" fill="hold" grpId="0" nodeType="withEffect">
                                  <p:stCondLst>
                                    <p:cond delay="0"/>
                                  </p:stCondLst>
                                  <p:childTnLst>
                                    <p:animClr clrSpc="hsl">
                                      <p:cBhvr override="childStyle">
                                        <p:cTn id="51" dur="500" fill="hold"/>
                                        <p:tgtEl>
                                          <p:spTgt spid="51"/>
                                        </p:tgtEl>
                                        <p:attrNameLst>
                                          <p:attrName>style.color</p:attrName>
                                        </p:attrNameLst>
                                      </p:cBhvr>
                                      <p:by>
                                        <p:hsl h="0" s="-12549" l="-25098"/>
                                      </p:by>
                                    </p:animClr>
                                    <p:animClr clrSpc="hsl">
                                      <p:cBhvr>
                                        <p:cTn id="52" dur="500" fill="hold"/>
                                        <p:tgtEl>
                                          <p:spTgt spid="51"/>
                                        </p:tgtEl>
                                        <p:attrNameLst>
                                          <p:attrName>fillcolor</p:attrName>
                                        </p:attrNameLst>
                                      </p:cBhvr>
                                      <p:by>
                                        <p:hsl h="0" s="-12549" l="-25098"/>
                                      </p:by>
                                    </p:animClr>
                                    <p:animClr clrSpc="hsl">
                                      <p:cBhvr>
                                        <p:cTn id="53" dur="500" fill="hold"/>
                                        <p:tgtEl>
                                          <p:spTgt spid="51"/>
                                        </p:tgtEl>
                                        <p:attrNameLst>
                                          <p:attrName>stroke.color</p:attrName>
                                        </p:attrNameLst>
                                      </p:cBhvr>
                                      <p:by>
                                        <p:hsl h="0" s="-12549" l="-25098"/>
                                      </p:by>
                                    </p:animClr>
                                    <p:set>
                                      <p:cBhvr>
                                        <p:cTn id="54" dur="500" fill="hold"/>
                                        <p:tgtEl>
                                          <p:spTgt spid="51"/>
                                        </p:tgtEl>
                                        <p:attrNameLst>
                                          <p:attrName>fill.type</p:attrName>
                                        </p:attrNameLst>
                                      </p:cBhvr>
                                      <p:to>
                                        <p:strVal val="solid"/>
                                      </p:to>
                                    </p:set>
                                  </p:childTnLst>
                                </p:cTn>
                              </p:par>
                              <p:par>
                                <p:cTn id="55" presetID="24" presetClass="emph" presetSubtype="0" fill="hold" grpId="0" nodeType="withEffect">
                                  <p:stCondLst>
                                    <p:cond delay="0"/>
                                  </p:stCondLst>
                                  <p:childTnLst>
                                    <p:animClr clrSpc="hsl">
                                      <p:cBhvr override="childStyle">
                                        <p:cTn id="56" dur="500" fill="hold"/>
                                        <p:tgtEl>
                                          <p:spTgt spid="52"/>
                                        </p:tgtEl>
                                        <p:attrNameLst>
                                          <p:attrName>style.color</p:attrName>
                                        </p:attrNameLst>
                                      </p:cBhvr>
                                      <p:by>
                                        <p:hsl h="0" s="-12549" l="-25098"/>
                                      </p:by>
                                    </p:animClr>
                                    <p:animClr clrSpc="hsl">
                                      <p:cBhvr>
                                        <p:cTn id="57" dur="500" fill="hold"/>
                                        <p:tgtEl>
                                          <p:spTgt spid="52"/>
                                        </p:tgtEl>
                                        <p:attrNameLst>
                                          <p:attrName>fillcolor</p:attrName>
                                        </p:attrNameLst>
                                      </p:cBhvr>
                                      <p:by>
                                        <p:hsl h="0" s="-12549" l="-25098"/>
                                      </p:by>
                                    </p:animClr>
                                    <p:animClr clrSpc="hsl">
                                      <p:cBhvr>
                                        <p:cTn id="58" dur="500" fill="hold"/>
                                        <p:tgtEl>
                                          <p:spTgt spid="52"/>
                                        </p:tgtEl>
                                        <p:attrNameLst>
                                          <p:attrName>stroke.color</p:attrName>
                                        </p:attrNameLst>
                                      </p:cBhvr>
                                      <p:by>
                                        <p:hsl h="0" s="-12549" l="-25098"/>
                                      </p:by>
                                    </p:animClr>
                                    <p:set>
                                      <p:cBhvr>
                                        <p:cTn id="59" dur="500" fill="hold"/>
                                        <p:tgtEl>
                                          <p:spTgt spid="52"/>
                                        </p:tgtEl>
                                        <p:attrNameLst>
                                          <p:attrName>fill.type</p:attrName>
                                        </p:attrNameLst>
                                      </p:cBhvr>
                                      <p:to>
                                        <p:strVal val="solid"/>
                                      </p:to>
                                    </p:set>
                                  </p:childTnLst>
                                </p:cTn>
                              </p:par>
                              <p:par>
                                <p:cTn id="60" presetID="24" presetClass="emph" presetSubtype="0" fill="hold" grpId="0" nodeType="withEffect">
                                  <p:stCondLst>
                                    <p:cond delay="0"/>
                                  </p:stCondLst>
                                  <p:childTnLst>
                                    <p:animClr clrSpc="hsl">
                                      <p:cBhvr override="childStyle">
                                        <p:cTn id="61" dur="500" fill="hold"/>
                                        <p:tgtEl>
                                          <p:spTgt spid="54"/>
                                        </p:tgtEl>
                                        <p:attrNameLst>
                                          <p:attrName>style.color</p:attrName>
                                        </p:attrNameLst>
                                      </p:cBhvr>
                                      <p:by>
                                        <p:hsl h="0" s="-12549" l="-25098"/>
                                      </p:by>
                                    </p:animClr>
                                    <p:animClr clrSpc="hsl">
                                      <p:cBhvr>
                                        <p:cTn id="62" dur="500" fill="hold"/>
                                        <p:tgtEl>
                                          <p:spTgt spid="54"/>
                                        </p:tgtEl>
                                        <p:attrNameLst>
                                          <p:attrName>fillcolor</p:attrName>
                                        </p:attrNameLst>
                                      </p:cBhvr>
                                      <p:by>
                                        <p:hsl h="0" s="-12549" l="-25098"/>
                                      </p:by>
                                    </p:animClr>
                                    <p:animClr clrSpc="hsl">
                                      <p:cBhvr>
                                        <p:cTn id="63" dur="500" fill="hold"/>
                                        <p:tgtEl>
                                          <p:spTgt spid="54"/>
                                        </p:tgtEl>
                                        <p:attrNameLst>
                                          <p:attrName>stroke.color</p:attrName>
                                        </p:attrNameLst>
                                      </p:cBhvr>
                                      <p:by>
                                        <p:hsl h="0" s="-12549" l="-25098"/>
                                      </p:by>
                                    </p:animClr>
                                    <p:set>
                                      <p:cBhvr>
                                        <p:cTn id="64" dur="500" fill="hold"/>
                                        <p:tgtEl>
                                          <p:spTgt spid="54"/>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4" presetClass="emph" presetSubtype="0" fill="hold" grpId="0" nodeType="clickEffect">
                                  <p:stCondLst>
                                    <p:cond delay="0"/>
                                  </p:stCondLst>
                                  <p:childTnLst>
                                    <p:animClr clrSpc="hsl">
                                      <p:cBhvr override="childStyle">
                                        <p:cTn id="68" dur="500" fill="hold"/>
                                        <p:tgtEl>
                                          <p:spTgt spid="38"/>
                                        </p:tgtEl>
                                        <p:attrNameLst>
                                          <p:attrName>style.color</p:attrName>
                                        </p:attrNameLst>
                                      </p:cBhvr>
                                      <p:by>
                                        <p:hsl h="0" s="-12549" l="-25098"/>
                                      </p:by>
                                    </p:animClr>
                                    <p:animClr clrSpc="hsl">
                                      <p:cBhvr>
                                        <p:cTn id="69" dur="500" fill="hold"/>
                                        <p:tgtEl>
                                          <p:spTgt spid="38"/>
                                        </p:tgtEl>
                                        <p:attrNameLst>
                                          <p:attrName>fillcolor</p:attrName>
                                        </p:attrNameLst>
                                      </p:cBhvr>
                                      <p:by>
                                        <p:hsl h="0" s="-12549" l="-25098"/>
                                      </p:by>
                                    </p:animClr>
                                    <p:animClr clrSpc="hsl">
                                      <p:cBhvr>
                                        <p:cTn id="70" dur="500" fill="hold"/>
                                        <p:tgtEl>
                                          <p:spTgt spid="38"/>
                                        </p:tgtEl>
                                        <p:attrNameLst>
                                          <p:attrName>stroke.color</p:attrName>
                                        </p:attrNameLst>
                                      </p:cBhvr>
                                      <p:by>
                                        <p:hsl h="0" s="-12549" l="-25098"/>
                                      </p:by>
                                    </p:animClr>
                                    <p:set>
                                      <p:cBhvr>
                                        <p:cTn id="71" dur="500" fill="hold"/>
                                        <p:tgtEl>
                                          <p:spTgt spid="38"/>
                                        </p:tgtEl>
                                        <p:attrNameLst>
                                          <p:attrName>fill.type</p:attrName>
                                        </p:attrNameLst>
                                      </p:cBhvr>
                                      <p:to>
                                        <p:strVal val="solid"/>
                                      </p:to>
                                    </p:set>
                                  </p:childTnLst>
                                </p:cTn>
                              </p:par>
                              <p:par>
                                <p:cTn id="72" presetID="24" presetClass="emph" presetSubtype="0" fill="hold" grpId="0" nodeType="withEffect">
                                  <p:stCondLst>
                                    <p:cond delay="0"/>
                                  </p:stCondLst>
                                  <p:childTnLst>
                                    <p:animClr clrSpc="hsl">
                                      <p:cBhvr override="childStyle">
                                        <p:cTn id="73" dur="500" fill="hold"/>
                                        <p:tgtEl>
                                          <p:spTgt spid="39"/>
                                        </p:tgtEl>
                                        <p:attrNameLst>
                                          <p:attrName>style.color</p:attrName>
                                        </p:attrNameLst>
                                      </p:cBhvr>
                                      <p:by>
                                        <p:hsl h="0" s="-12549" l="-25098"/>
                                      </p:by>
                                    </p:animClr>
                                    <p:animClr clrSpc="hsl">
                                      <p:cBhvr>
                                        <p:cTn id="74" dur="500" fill="hold"/>
                                        <p:tgtEl>
                                          <p:spTgt spid="39"/>
                                        </p:tgtEl>
                                        <p:attrNameLst>
                                          <p:attrName>fillcolor</p:attrName>
                                        </p:attrNameLst>
                                      </p:cBhvr>
                                      <p:by>
                                        <p:hsl h="0" s="-12549" l="-25098"/>
                                      </p:by>
                                    </p:animClr>
                                    <p:animClr clrSpc="hsl">
                                      <p:cBhvr>
                                        <p:cTn id="75" dur="500" fill="hold"/>
                                        <p:tgtEl>
                                          <p:spTgt spid="39"/>
                                        </p:tgtEl>
                                        <p:attrNameLst>
                                          <p:attrName>stroke.color</p:attrName>
                                        </p:attrNameLst>
                                      </p:cBhvr>
                                      <p:by>
                                        <p:hsl h="0" s="-12549" l="-25098"/>
                                      </p:by>
                                    </p:animClr>
                                    <p:set>
                                      <p:cBhvr>
                                        <p:cTn id="76" dur="500" fill="hold"/>
                                        <p:tgtEl>
                                          <p:spTgt spid="39"/>
                                        </p:tgtEl>
                                        <p:attrNameLst>
                                          <p:attrName>fill.type</p:attrName>
                                        </p:attrNameLst>
                                      </p:cBhvr>
                                      <p:to>
                                        <p:strVal val="solid"/>
                                      </p:to>
                                    </p:set>
                                  </p:childTnLst>
                                </p:cTn>
                              </p:par>
                              <p:par>
                                <p:cTn id="77" presetID="24" presetClass="emph" presetSubtype="0" fill="hold" grpId="0" nodeType="withEffect">
                                  <p:stCondLst>
                                    <p:cond delay="0"/>
                                  </p:stCondLst>
                                  <p:childTnLst>
                                    <p:animClr clrSpc="hsl">
                                      <p:cBhvr override="childStyle">
                                        <p:cTn id="78" dur="500" fill="hold"/>
                                        <p:tgtEl>
                                          <p:spTgt spid="40"/>
                                        </p:tgtEl>
                                        <p:attrNameLst>
                                          <p:attrName>style.color</p:attrName>
                                        </p:attrNameLst>
                                      </p:cBhvr>
                                      <p:by>
                                        <p:hsl h="0" s="-12549" l="-25098"/>
                                      </p:by>
                                    </p:animClr>
                                    <p:animClr clrSpc="hsl">
                                      <p:cBhvr>
                                        <p:cTn id="79" dur="500" fill="hold"/>
                                        <p:tgtEl>
                                          <p:spTgt spid="40"/>
                                        </p:tgtEl>
                                        <p:attrNameLst>
                                          <p:attrName>fillcolor</p:attrName>
                                        </p:attrNameLst>
                                      </p:cBhvr>
                                      <p:by>
                                        <p:hsl h="0" s="-12549" l="-25098"/>
                                      </p:by>
                                    </p:animClr>
                                    <p:animClr clrSpc="hsl">
                                      <p:cBhvr>
                                        <p:cTn id="80" dur="500" fill="hold"/>
                                        <p:tgtEl>
                                          <p:spTgt spid="40"/>
                                        </p:tgtEl>
                                        <p:attrNameLst>
                                          <p:attrName>stroke.color</p:attrName>
                                        </p:attrNameLst>
                                      </p:cBhvr>
                                      <p:by>
                                        <p:hsl h="0" s="-12549" l="-25098"/>
                                      </p:by>
                                    </p:animClr>
                                    <p:set>
                                      <p:cBhvr>
                                        <p:cTn id="81" dur="500" fill="hold"/>
                                        <p:tgtEl>
                                          <p:spTgt spid="40"/>
                                        </p:tgtEl>
                                        <p:attrNameLst>
                                          <p:attrName>fill.type</p:attrName>
                                        </p:attrNameLst>
                                      </p:cBhvr>
                                      <p:to>
                                        <p:strVal val="solid"/>
                                      </p:to>
                                    </p:set>
                                  </p:childTnLst>
                                </p:cTn>
                              </p:par>
                              <p:par>
                                <p:cTn id="82" presetID="24" presetClass="emph" presetSubtype="0" fill="hold" grpId="0" nodeType="withEffect">
                                  <p:stCondLst>
                                    <p:cond delay="0"/>
                                  </p:stCondLst>
                                  <p:childTnLst>
                                    <p:animClr clrSpc="hsl">
                                      <p:cBhvr override="childStyle">
                                        <p:cTn id="83" dur="500" fill="hold"/>
                                        <p:tgtEl>
                                          <p:spTgt spid="41"/>
                                        </p:tgtEl>
                                        <p:attrNameLst>
                                          <p:attrName>style.color</p:attrName>
                                        </p:attrNameLst>
                                      </p:cBhvr>
                                      <p:by>
                                        <p:hsl h="0" s="-12549" l="-25098"/>
                                      </p:by>
                                    </p:animClr>
                                    <p:animClr clrSpc="hsl">
                                      <p:cBhvr>
                                        <p:cTn id="84" dur="500" fill="hold"/>
                                        <p:tgtEl>
                                          <p:spTgt spid="41"/>
                                        </p:tgtEl>
                                        <p:attrNameLst>
                                          <p:attrName>fillcolor</p:attrName>
                                        </p:attrNameLst>
                                      </p:cBhvr>
                                      <p:by>
                                        <p:hsl h="0" s="-12549" l="-25098"/>
                                      </p:by>
                                    </p:animClr>
                                    <p:animClr clrSpc="hsl">
                                      <p:cBhvr>
                                        <p:cTn id="85" dur="500" fill="hold"/>
                                        <p:tgtEl>
                                          <p:spTgt spid="41"/>
                                        </p:tgtEl>
                                        <p:attrNameLst>
                                          <p:attrName>stroke.color</p:attrName>
                                        </p:attrNameLst>
                                      </p:cBhvr>
                                      <p:by>
                                        <p:hsl h="0" s="-12549" l="-25098"/>
                                      </p:by>
                                    </p:animClr>
                                    <p:set>
                                      <p:cBhvr>
                                        <p:cTn id="86" dur="500" fill="hold"/>
                                        <p:tgtEl>
                                          <p:spTgt spid="41"/>
                                        </p:tgtEl>
                                        <p:attrNameLst>
                                          <p:attrName>fill.type</p:attrName>
                                        </p:attrNameLst>
                                      </p:cBhvr>
                                      <p:to>
                                        <p:strVal val="solid"/>
                                      </p:to>
                                    </p:set>
                                  </p:childTnLst>
                                </p:cTn>
                              </p:par>
                              <p:par>
                                <p:cTn id="87" presetID="24" presetClass="emph" presetSubtype="0" fill="hold" grpId="0" nodeType="withEffect">
                                  <p:stCondLst>
                                    <p:cond delay="0"/>
                                  </p:stCondLst>
                                  <p:childTnLst>
                                    <p:animClr clrSpc="hsl">
                                      <p:cBhvr override="childStyle">
                                        <p:cTn id="88" dur="500" fill="hold"/>
                                        <p:tgtEl>
                                          <p:spTgt spid="42"/>
                                        </p:tgtEl>
                                        <p:attrNameLst>
                                          <p:attrName>style.color</p:attrName>
                                        </p:attrNameLst>
                                      </p:cBhvr>
                                      <p:by>
                                        <p:hsl h="0" s="-12549" l="-25098"/>
                                      </p:by>
                                    </p:animClr>
                                    <p:animClr clrSpc="hsl">
                                      <p:cBhvr>
                                        <p:cTn id="89" dur="500" fill="hold"/>
                                        <p:tgtEl>
                                          <p:spTgt spid="42"/>
                                        </p:tgtEl>
                                        <p:attrNameLst>
                                          <p:attrName>fillcolor</p:attrName>
                                        </p:attrNameLst>
                                      </p:cBhvr>
                                      <p:by>
                                        <p:hsl h="0" s="-12549" l="-25098"/>
                                      </p:by>
                                    </p:animClr>
                                    <p:animClr clrSpc="hsl">
                                      <p:cBhvr>
                                        <p:cTn id="90" dur="500" fill="hold"/>
                                        <p:tgtEl>
                                          <p:spTgt spid="42"/>
                                        </p:tgtEl>
                                        <p:attrNameLst>
                                          <p:attrName>stroke.color</p:attrName>
                                        </p:attrNameLst>
                                      </p:cBhvr>
                                      <p:by>
                                        <p:hsl h="0" s="-12549" l="-25098"/>
                                      </p:by>
                                    </p:animClr>
                                    <p:set>
                                      <p:cBhvr>
                                        <p:cTn id="91" dur="500" fill="hold"/>
                                        <p:tgtEl>
                                          <p:spTgt spid="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8947" name="Picture 3"/>
          <p:cNvPicPr>
            <a:picLocks noChangeAspect="1" noChangeArrowheads="1"/>
          </p:cNvPicPr>
          <p:nvPr/>
        </p:nvPicPr>
        <p:blipFill>
          <a:blip r:embed="rId2" cstate="print"/>
          <a:srcRect/>
          <a:stretch>
            <a:fillRect/>
          </a:stretch>
        </p:blipFill>
        <p:spPr bwMode="auto">
          <a:xfrm>
            <a:off x="467544" y="1124744"/>
            <a:ext cx="8600594" cy="5375371"/>
          </a:xfrm>
          <a:prstGeom prst="rect">
            <a:avLst/>
          </a:prstGeom>
          <a:noFill/>
          <a:ln w="9525" cap="flat" cmpd="sng" algn="ctr">
            <a:noFill/>
            <a:prstDash val="solid"/>
            <a:miter lim="800000"/>
            <a:headEnd/>
            <a:tailEnd/>
          </a:ln>
        </p:spPr>
      </p:pic>
      <p:sp>
        <p:nvSpPr>
          <p:cNvPr id="16"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Atom Economy</a:t>
            </a:r>
            <a:endParaRPr lang="en-GB" sz="1200" b="1"/>
          </a:p>
        </p:txBody>
      </p:sp>
      <p:sp>
        <p:nvSpPr>
          <p:cNvPr id="17"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18"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Designing Safer</a:t>
            </a:r>
            <a:br>
              <a:rPr lang="en-US" sz="1200" b="1" smtClean="0"/>
            </a:br>
            <a:r>
              <a:rPr lang="en-US" sz="1200" b="1" smtClean="0"/>
              <a:t> Chemicals</a:t>
            </a:r>
            <a:endParaRPr lang="en-GB" sz="1200" b="1"/>
          </a:p>
        </p:txBody>
      </p:sp>
      <p:sp>
        <p:nvSpPr>
          <p:cNvPr id="19"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Energy </a:t>
            </a:r>
            <a:br>
              <a:rPr lang="en-US" sz="1200" b="1" smtClean="0"/>
            </a:br>
            <a:r>
              <a:rPr lang="en-US" sz="1200" b="1" smtClean="0"/>
              <a:t>Efficiency</a:t>
            </a:r>
            <a:endParaRPr lang="en-GB" sz="1200" b="1"/>
          </a:p>
        </p:txBody>
      </p:sp>
      <p:sp>
        <p:nvSpPr>
          <p:cNvPr id="20"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Renewable</a:t>
            </a:r>
            <a:br>
              <a:rPr lang="en-US" sz="1200" b="1" smtClean="0"/>
            </a:br>
            <a:r>
              <a:rPr lang="en-US" sz="1200" b="1" smtClean="0"/>
              <a:t> Feedstocks</a:t>
            </a:r>
            <a:endParaRPr lang="en-GB" sz="1200" b="1"/>
          </a:p>
        </p:txBody>
      </p:sp>
      <p:sp>
        <p:nvSpPr>
          <p:cNvPr id="21"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2"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Reduce </a:t>
            </a:r>
            <a:br>
              <a:rPr lang="en-US" sz="1200" b="1" smtClean="0"/>
            </a:br>
            <a:r>
              <a:rPr lang="en-US" sz="1200" b="1" smtClean="0"/>
              <a:t>Derivatives</a:t>
            </a:r>
            <a:endParaRPr lang="en-GB" sz="1200" b="1"/>
          </a:p>
        </p:txBody>
      </p:sp>
      <p:sp>
        <p:nvSpPr>
          <p:cNvPr id="23"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Catalysis</a:t>
            </a:r>
            <a:endParaRPr lang="en-GB" sz="1200" b="1"/>
          </a:p>
        </p:txBody>
      </p:sp>
      <p:sp>
        <p:nvSpPr>
          <p:cNvPr id="24"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 for</a:t>
            </a:r>
            <a:br>
              <a:rPr lang="en-US" sz="1200" b="1" smtClean="0"/>
            </a:br>
            <a:r>
              <a:rPr lang="en-US" sz="1200" b="1" smtClean="0"/>
              <a:t> Degradation</a:t>
            </a:r>
            <a:endParaRPr lang="en-GB" sz="1200" b="1"/>
          </a:p>
        </p:txBody>
      </p:sp>
      <p:sp>
        <p:nvSpPr>
          <p:cNvPr id="25"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26"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Safer Solvents</a:t>
            </a:r>
            <a:endParaRPr lang="en-GB" sz="1200" b="1"/>
          </a:p>
        </p:txBody>
      </p:sp>
      <p:sp>
        <p:nvSpPr>
          <p:cNvPr id="27"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Accident </a:t>
            </a:r>
            <a:br>
              <a:rPr lang="en-US" sz="1200" b="1" smtClean="0"/>
            </a:br>
            <a:r>
              <a:rPr lang="en-US" sz="1200" b="1" smtClean="0"/>
              <a:t>Prevention</a:t>
            </a:r>
            <a:endParaRPr lang="en-GB" sz="1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trips(downRight)">
                                      <p:cBhvr>
                                        <p:cTn id="10" dur="500"/>
                                        <p:tgtEl>
                                          <p:spTgt spid="17"/>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Right)">
                                      <p:cBhvr>
                                        <p:cTn id="13" dur="500"/>
                                        <p:tgtEl>
                                          <p:spTgt spid="18"/>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trips(downRight)">
                                      <p:cBhvr>
                                        <p:cTn id="16" dur="500"/>
                                        <p:tgtEl>
                                          <p:spTgt spid="19"/>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Right)">
                                      <p:cBhvr>
                                        <p:cTn id="19" dur="500"/>
                                        <p:tgtEl>
                                          <p:spTgt spid="20"/>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Right)">
                                      <p:cBhvr>
                                        <p:cTn id="22" dur="500"/>
                                        <p:tgtEl>
                                          <p:spTgt spid="21"/>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trips(downRight)">
                                      <p:cBhvr>
                                        <p:cTn id="25" dur="500"/>
                                        <p:tgtEl>
                                          <p:spTgt spid="22"/>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trips(downRight)">
                                      <p:cBhvr>
                                        <p:cTn id="28" dur="500"/>
                                        <p:tgtEl>
                                          <p:spTgt spid="23"/>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downRight)">
                                      <p:cBhvr>
                                        <p:cTn id="31" dur="500"/>
                                        <p:tgtEl>
                                          <p:spTgt spid="24"/>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trips(downRight)">
                                      <p:cBhvr>
                                        <p:cTn id="34" dur="500"/>
                                        <p:tgtEl>
                                          <p:spTgt spid="25"/>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trips(downRight)">
                                      <p:cBhvr>
                                        <p:cTn id="37" dur="500"/>
                                        <p:tgtEl>
                                          <p:spTgt spid="26"/>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strips(downRigh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Microwave- assisted Cloud Point Extraction </a:t>
            </a:r>
            <a:br>
              <a:rPr lang="en-US" sz="2200" dirty="0" smtClean="0"/>
            </a:br>
            <a:r>
              <a:rPr lang="en-US" dirty="0" smtClean="0"/>
              <a:t>and Air Segmented Discreet Introduction FAAS </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sp>
        <p:nvSpPr>
          <p:cNvPr id="217"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18"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19"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20"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21"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222"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23"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224"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225"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226"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Real-time</a:t>
            </a:r>
            <a:br>
              <a:rPr lang="en-US" sz="1200" b="1" dirty="0" smtClean="0"/>
            </a:br>
            <a:r>
              <a:rPr lang="en-US" sz="1200" b="1" dirty="0" smtClean="0"/>
              <a:t> analysis</a:t>
            </a:r>
            <a:endParaRPr lang="en-GB" sz="1200" b="1" dirty="0"/>
          </a:p>
        </p:txBody>
      </p:sp>
      <p:sp>
        <p:nvSpPr>
          <p:cNvPr id="227"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228"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pic>
        <p:nvPicPr>
          <p:cNvPr id="288770" name="Picture 2"/>
          <p:cNvPicPr>
            <a:picLocks noChangeAspect="1" noChangeArrowheads="1"/>
          </p:cNvPicPr>
          <p:nvPr/>
        </p:nvPicPr>
        <p:blipFill>
          <a:blip r:embed="rId2" cstate="print"/>
          <a:srcRect/>
          <a:stretch>
            <a:fillRect/>
          </a:stretch>
        </p:blipFill>
        <p:spPr bwMode="auto">
          <a:xfrm>
            <a:off x="1371600" y="1703066"/>
            <a:ext cx="7772400" cy="4000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p:cBhvr override="childStyle">
                                        <p:cTn id="6" dur="500" fill="hold"/>
                                        <p:tgtEl>
                                          <p:spTgt spid="220"/>
                                        </p:tgtEl>
                                        <p:attrNameLst>
                                          <p:attrName>style.color</p:attrName>
                                        </p:attrNameLst>
                                      </p:cBhvr>
                                      <p:by>
                                        <p:hsl h="0" s="-12549" l="-25098"/>
                                      </p:by>
                                    </p:animClr>
                                    <p:animClr clrSpc="hsl">
                                      <p:cBhvr>
                                        <p:cTn id="7" dur="500" fill="hold"/>
                                        <p:tgtEl>
                                          <p:spTgt spid="220"/>
                                        </p:tgtEl>
                                        <p:attrNameLst>
                                          <p:attrName>fillcolor</p:attrName>
                                        </p:attrNameLst>
                                      </p:cBhvr>
                                      <p:by>
                                        <p:hsl h="0" s="-12549" l="-25098"/>
                                      </p:by>
                                    </p:animClr>
                                    <p:animClr clrSpc="hsl">
                                      <p:cBhvr>
                                        <p:cTn id="8" dur="500" fill="hold"/>
                                        <p:tgtEl>
                                          <p:spTgt spid="220"/>
                                        </p:tgtEl>
                                        <p:attrNameLst>
                                          <p:attrName>stroke.color</p:attrName>
                                        </p:attrNameLst>
                                      </p:cBhvr>
                                      <p:by>
                                        <p:hsl h="0" s="-12549" l="-25098"/>
                                      </p:by>
                                    </p:animClr>
                                    <p:set>
                                      <p:cBhvr>
                                        <p:cTn id="9" dur="500" fill="hold"/>
                                        <p:tgtEl>
                                          <p:spTgt spid="220"/>
                                        </p:tgtEl>
                                        <p:attrNameLst>
                                          <p:attrName>fill.type</p:attrName>
                                        </p:attrNameLst>
                                      </p:cBhvr>
                                      <p:to>
                                        <p:strVal val="solid"/>
                                      </p:to>
                                    </p:set>
                                  </p:childTnLst>
                                </p:cTn>
                              </p:par>
                              <p:par>
                                <p:cTn id="10" presetID="24" presetClass="emph" presetSubtype="0" fill="hold" grpId="0" nodeType="withEffect">
                                  <p:stCondLst>
                                    <p:cond delay="0"/>
                                  </p:stCondLst>
                                  <p:childTnLst>
                                    <p:animClr clrSpc="hsl">
                                      <p:cBhvr override="childStyle">
                                        <p:cTn id="11" dur="500" fill="hold"/>
                                        <p:tgtEl>
                                          <p:spTgt spid="217"/>
                                        </p:tgtEl>
                                        <p:attrNameLst>
                                          <p:attrName>style.color</p:attrName>
                                        </p:attrNameLst>
                                      </p:cBhvr>
                                      <p:by>
                                        <p:hsl h="0" s="-12549" l="-25098"/>
                                      </p:by>
                                    </p:animClr>
                                    <p:animClr clrSpc="hsl">
                                      <p:cBhvr>
                                        <p:cTn id="12" dur="500" fill="hold"/>
                                        <p:tgtEl>
                                          <p:spTgt spid="217"/>
                                        </p:tgtEl>
                                        <p:attrNameLst>
                                          <p:attrName>fillcolor</p:attrName>
                                        </p:attrNameLst>
                                      </p:cBhvr>
                                      <p:by>
                                        <p:hsl h="0" s="-12549" l="-25098"/>
                                      </p:by>
                                    </p:animClr>
                                    <p:animClr clrSpc="hsl">
                                      <p:cBhvr>
                                        <p:cTn id="13" dur="500" fill="hold"/>
                                        <p:tgtEl>
                                          <p:spTgt spid="217"/>
                                        </p:tgtEl>
                                        <p:attrNameLst>
                                          <p:attrName>stroke.color</p:attrName>
                                        </p:attrNameLst>
                                      </p:cBhvr>
                                      <p:by>
                                        <p:hsl h="0" s="-12549" l="-25098"/>
                                      </p:by>
                                    </p:animClr>
                                    <p:set>
                                      <p:cBhvr>
                                        <p:cTn id="14" dur="500" fill="hold"/>
                                        <p:tgtEl>
                                          <p:spTgt spid="217"/>
                                        </p:tgtEl>
                                        <p:attrNameLst>
                                          <p:attrName>fill.type</p:attrName>
                                        </p:attrNameLst>
                                      </p:cBhvr>
                                      <p:to>
                                        <p:strVal val="solid"/>
                                      </p:to>
                                    </p:set>
                                  </p:childTnLst>
                                </p:cTn>
                              </p:par>
                              <p:par>
                                <p:cTn id="15" presetID="9" presetClass="emph" presetSubtype="0" grpId="0" nodeType="withEffect">
                                  <p:stCondLst>
                                    <p:cond delay="0"/>
                                  </p:stCondLst>
                                  <p:childTnLst>
                                    <p:set>
                                      <p:cBhvr rctx="PPT">
                                        <p:cTn id="16" dur="indefinite"/>
                                        <p:tgtEl>
                                          <p:spTgt spid="222"/>
                                        </p:tgtEl>
                                        <p:attrNameLst>
                                          <p:attrName>style.opacity</p:attrName>
                                        </p:attrNameLst>
                                      </p:cBhvr>
                                      <p:to>
                                        <p:strVal val="0.25"/>
                                      </p:to>
                                    </p:set>
                                    <p:animEffect filter="image" prLst="opacity: 0.25">
                                      <p:cBhvr rctx="IE">
                                        <p:cTn id="17" dur="indefinite"/>
                                        <p:tgtEl>
                                          <p:spTgt spid="222"/>
                                        </p:tgtEl>
                                      </p:cBhvr>
                                    </p:animEffect>
                                  </p:childTnLst>
                                </p:cTn>
                              </p:par>
                              <p:par>
                                <p:cTn id="18" presetID="24" presetClass="emph" presetSubtype="0" fill="hold" grpId="0" nodeType="withEffect">
                                  <p:stCondLst>
                                    <p:cond delay="0"/>
                                  </p:stCondLst>
                                  <p:childTnLst>
                                    <p:animClr clrSpc="hsl">
                                      <p:cBhvr override="childStyle">
                                        <p:cTn id="19" dur="500" fill="hold"/>
                                        <p:tgtEl>
                                          <p:spTgt spid="218"/>
                                        </p:tgtEl>
                                        <p:attrNameLst>
                                          <p:attrName>style.color</p:attrName>
                                        </p:attrNameLst>
                                      </p:cBhvr>
                                      <p:by>
                                        <p:hsl h="0" s="-12549" l="-25098"/>
                                      </p:by>
                                    </p:animClr>
                                    <p:animClr clrSpc="hsl">
                                      <p:cBhvr>
                                        <p:cTn id="20" dur="500" fill="hold"/>
                                        <p:tgtEl>
                                          <p:spTgt spid="218"/>
                                        </p:tgtEl>
                                        <p:attrNameLst>
                                          <p:attrName>fillcolor</p:attrName>
                                        </p:attrNameLst>
                                      </p:cBhvr>
                                      <p:by>
                                        <p:hsl h="0" s="-12549" l="-25098"/>
                                      </p:by>
                                    </p:animClr>
                                    <p:animClr clrSpc="hsl">
                                      <p:cBhvr>
                                        <p:cTn id="21" dur="500" fill="hold"/>
                                        <p:tgtEl>
                                          <p:spTgt spid="218"/>
                                        </p:tgtEl>
                                        <p:attrNameLst>
                                          <p:attrName>stroke.color</p:attrName>
                                        </p:attrNameLst>
                                      </p:cBhvr>
                                      <p:by>
                                        <p:hsl h="0" s="-12549" l="-25098"/>
                                      </p:by>
                                    </p:animClr>
                                    <p:set>
                                      <p:cBhvr>
                                        <p:cTn id="22" dur="500" fill="hold"/>
                                        <p:tgtEl>
                                          <p:spTgt spid="218"/>
                                        </p:tgtEl>
                                        <p:attrNameLst>
                                          <p:attrName>fill.type</p:attrName>
                                        </p:attrNameLst>
                                      </p:cBhvr>
                                      <p:to>
                                        <p:strVal val="solid"/>
                                      </p:to>
                                    </p:set>
                                  </p:childTnLst>
                                </p:cTn>
                              </p:par>
                              <p:par>
                                <p:cTn id="23" presetID="24" presetClass="emph" presetSubtype="0" fill="hold" grpId="0" nodeType="withEffect">
                                  <p:stCondLst>
                                    <p:cond delay="0"/>
                                  </p:stCondLst>
                                  <p:childTnLst>
                                    <p:animClr clrSpc="hsl">
                                      <p:cBhvr override="childStyle">
                                        <p:cTn id="24" dur="500" fill="hold"/>
                                        <p:tgtEl>
                                          <p:spTgt spid="227"/>
                                        </p:tgtEl>
                                        <p:attrNameLst>
                                          <p:attrName>style.color</p:attrName>
                                        </p:attrNameLst>
                                      </p:cBhvr>
                                      <p:by>
                                        <p:hsl h="0" s="-12549" l="-25098"/>
                                      </p:by>
                                    </p:animClr>
                                    <p:animClr clrSpc="hsl">
                                      <p:cBhvr>
                                        <p:cTn id="25" dur="500" fill="hold"/>
                                        <p:tgtEl>
                                          <p:spTgt spid="227"/>
                                        </p:tgtEl>
                                        <p:attrNameLst>
                                          <p:attrName>fillcolor</p:attrName>
                                        </p:attrNameLst>
                                      </p:cBhvr>
                                      <p:by>
                                        <p:hsl h="0" s="-12549" l="-25098"/>
                                      </p:by>
                                    </p:animClr>
                                    <p:animClr clrSpc="hsl">
                                      <p:cBhvr>
                                        <p:cTn id="26" dur="500" fill="hold"/>
                                        <p:tgtEl>
                                          <p:spTgt spid="227"/>
                                        </p:tgtEl>
                                        <p:attrNameLst>
                                          <p:attrName>stroke.color</p:attrName>
                                        </p:attrNameLst>
                                      </p:cBhvr>
                                      <p:by>
                                        <p:hsl h="0" s="-12549" l="-25098"/>
                                      </p:by>
                                    </p:animClr>
                                    <p:set>
                                      <p:cBhvr>
                                        <p:cTn id="27" dur="500" fill="hold"/>
                                        <p:tgtEl>
                                          <p:spTgt spid="227"/>
                                        </p:tgtEl>
                                        <p:attrNameLst>
                                          <p:attrName>fill.type</p:attrName>
                                        </p:attrNameLst>
                                      </p:cBhvr>
                                      <p:to>
                                        <p:strVal val="solid"/>
                                      </p:to>
                                    </p:set>
                                  </p:childTnLst>
                                </p:cTn>
                              </p:par>
                              <p:par>
                                <p:cTn id="28" presetID="9" presetClass="emph" presetSubtype="0" grpId="0" nodeType="withEffect">
                                  <p:stCondLst>
                                    <p:cond delay="0"/>
                                  </p:stCondLst>
                                  <p:childTnLst>
                                    <p:set>
                                      <p:cBhvr rctx="PPT">
                                        <p:cTn id="29" dur="indefinite"/>
                                        <p:tgtEl>
                                          <p:spTgt spid="221"/>
                                        </p:tgtEl>
                                        <p:attrNameLst>
                                          <p:attrName>style.opacity</p:attrName>
                                        </p:attrNameLst>
                                      </p:cBhvr>
                                      <p:to>
                                        <p:strVal val="0.25"/>
                                      </p:to>
                                    </p:set>
                                    <p:animEffect filter="image" prLst="opacity: 0.25">
                                      <p:cBhvr rctx="IE">
                                        <p:cTn id="30" dur="indefinite"/>
                                        <p:tgtEl>
                                          <p:spTgt spid="221"/>
                                        </p:tgtEl>
                                      </p:cBhvr>
                                    </p:animEffect>
                                  </p:childTnLst>
                                </p:cTn>
                              </p:par>
                              <p:par>
                                <p:cTn id="31" presetID="9" presetClass="emph" presetSubtype="0" grpId="0" nodeType="withEffect">
                                  <p:stCondLst>
                                    <p:cond delay="0"/>
                                  </p:stCondLst>
                                  <p:childTnLst>
                                    <p:set>
                                      <p:cBhvr rctx="PPT">
                                        <p:cTn id="32" dur="indefinite"/>
                                        <p:tgtEl>
                                          <p:spTgt spid="223"/>
                                        </p:tgtEl>
                                        <p:attrNameLst>
                                          <p:attrName>style.opacity</p:attrName>
                                        </p:attrNameLst>
                                      </p:cBhvr>
                                      <p:to>
                                        <p:strVal val="0.25"/>
                                      </p:to>
                                    </p:set>
                                    <p:animEffect filter="image" prLst="opacity: 0.25">
                                      <p:cBhvr rctx="IE">
                                        <p:cTn id="33" dur="indefinite"/>
                                        <p:tgtEl>
                                          <p:spTgt spid="223"/>
                                        </p:tgtEl>
                                      </p:cBhvr>
                                    </p:animEffect>
                                  </p:childTnLst>
                                </p:cTn>
                              </p:par>
                              <p:par>
                                <p:cTn id="34" presetID="9" presetClass="emph" presetSubtype="0" grpId="0" nodeType="withEffect">
                                  <p:stCondLst>
                                    <p:cond delay="0"/>
                                  </p:stCondLst>
                                  <p:childTnLst>
                                    <p:set>
                                      <p:cBhvr rctx="PPT">
                                        <p:cTn id="35" dur="indefinite"/>
                                        <p:tgtEl>
                                          <p:spTgt spid="224"/>
                                        </p:tgtEl>
                                        <p:attrNameLst>
                                          <p:attrName>style.opacity</p:attrName>
                                        </p:attrNameLst>
                                      </p:cBhvr>
                                      <p:to>
                                        <p:strVal val="0.25"/>
                                      </p:to>
                                    </p:set>
                                    <p:animEffect filter="image" prLst="opacity: 0.25">
                                      <p:cBhvr rctx="IE">
                                        <p:cTn id="36" dur="indefinite"/>
                                        <p:tgtEl>
                                          <p:spTgt spid="224"/>
                                        </p:tgtEl>
                                      </p:cBhvr>
                                    </p:animEffect>
                                  </p:childTnLst>
                                </p:cTn>
                              </p:par>
                              <p:par>
                                <p:cTn id="37" presetID="9" presetClass="emph" presetSubtype="0" grpId="0" nodeType="withEffect">
                                  <p:stCondLst>
                                    <p:cond delay="0"/>
                                  </p:stCondLst>
                                  <p:childTnLst>
                                    <p:set>
                                      <p:cBhvr rctx="PPT">
                                        <p:cTn id="38" dur="indefinite"/>
                                        <p:tgtEl>
                                          <p:spTgt spid="225"/>
                                        </p:tgtEl>
                                        <p:attrNameLst>
                                          <p:attrName>style.opacity</p:attrName>
                                        </p:attrNameLst>
                                      </p:cBhvr>
                                      <p:to>
                                        <p:strVal val="0.25"/>
                                      </p:to>
                                    </p:set>
                                    <p:animEffect filter="image" prLst="opacity: 0.25">
                                      <p:cBhvr rctx="IE">
                                        <p:cTn id="39" dur="indefinite"/>
                                        <p:tgtEl>
                                          <p:spTgt spid="225"/>
                                        </p:tgtEl>
                                      </p:cBhvr>
                                    </p:animEffect>
                                  </p:childTnLst>
                                </p:cTn>
                              </p:par>
                              <p:par>
                                <p:cTn id="40" presetID="9" presetClass="emph" presetSubtype="0" grpId="0" nodeType="withEffect">
                                  <p:stCondLst>
                                    <p:cond delay="0"/>
                                  </p:stCondLst>
                                  <p:childTnLst>
                                    <p:set>
                                      <p:cBhvr rctx="PPT">
                                        <p:cTn id="41" dur="indefinite"/>
                                        <p:tgtEl>
                                          <p:spTgt spid="226"/>
                                        </p:tgtEl>
                                        <p:attrNameLst>
                                          <p:attrName>style.opacity</p:attrName>
                                        </p:attrNameLst>
                                      </p:cBhvr>
                                      <p:to>
                                        <p:strVal val="0.25"/>
                                      </p:to>
                                    </p:set>
                                    <p:animEffect filter="image" prLst="opacity: 0.25">
                                      <p:cBhvr rctx="IE">
                                        <p:cTn id="42" dur="indefinite"/>
                                        <p:tgtEl>
                                          <p:spTgt spid="226"/>
                                        </p:tgtEl>
                                      </p:cBhvr>
                                    </p:animEffect>
                                  </p:childTnLst>
                                </p:cTn>
                              </p:par>
                              <p:par>
                                <p:cTn id="43" presetID="9" presetClass="emph" presetSubtype="0" grpId="0" nodeType="withEffect">
                                  <p:stCondLst>
                                    <p:cond delay="0"/>
                                  </p:stCondLst>
                                  <p:childTnLst>
                                    <p:set>
                                      <p:cBhvr rctx="PPT">
                                        <p:cTn id="44" dur="indefinite"/>
                                        <p:tgtEl>
                                          <p:spTgt spid="228"/>
                                        </p:tgtEl>
                                        <p:attrNameLst>
                                          <p:attrName>style.opacity</p:attrName>
                                        </p:attrNameLst>
                                      </p:cBhvr>
                                      <p:to>
                                        <p:strVal val="0.25"/>
                                      </p:to>
                                    </p:set>
                                    <p:animEffect filter="image" prLst="opacity: 0.25">
                                      <p:cBhvr rctx="IE">
                                        <p:cTn id="45" dur="indefinite"/>
                                        <p:tgtEl>
                                          <p:spTgt spid="228"/>
                                        </p:tgtEl>
                                      </p:cBhvr>
                                    </p:animEffect>
                                  </p:childTnLst>
                                </p:cTn>
                              </p:par>
                              <p:par>
                                <p:cTn id="46" presetID="9" presetClass="emph" presetSubtype="0" grpId="0" nodeType="withEffect">
                                  <p:stCondLst>
                                    <p:cond delay="0"/>
                                  </p:stCondLst>
                                  <p:childTnLst>
                                    <p:set>
                                      <p:cBhvr rctx="PPT">
                                        <p:cTn id="47" dur="indefinite"/>
                                        <p:tgtEl>
                                          <p:spTgt spid="219"/>
                                        </p:tgtEl>
                                        <p:attrNameLst>
                                          <p:attrName>style.opacity</p:attrName>
                                        </p:attrNameLst>
                                      </p:cBhvr>
                                      <p:to>
                                        <p:strVal val="0.25"/>
                                      </p:to>
                                    </p:set>
                                    <p:animEffect filter="image" prLst="opacity: 0.25">
                                      <p:cBhvr rctx="IE">
                                        <p:cTn id="48" dur="indefinite"/>
                                        <p:tgtEl>
                                          <p:spTgt spid="219"/>
                                        </p:tgtEl>
                                      </p:cBhvr>
                                    </p:animEffect>
                                  </p:childTnLst>
                                </p:cTn>
                              </p:par>
                              <p:par>
                                <p:cTn id="49" presetID="9" presetClass="emph" presetSubtype="0" grpId="0" nodeType="withEffect">
                                  <p:stCondLst>
                                    <p:cond delay="0"/>
                                  </p:stCondLst>
                                  <p:childTnLst>
                                    <p:set>
                                      <p:cBhvr rctx="PPT">
                                        <p:cTn id="50" dur="indefinite"/>
                                        <p:tgtEl>
                                          <p:spTgt spid="7"/>
                                        </p:tgtEl>
                                        <p:attrNameLst>
                                          <p:attrName>style.opacity</p:attrName>
                                        </p:attrNameLst>
                                      </p:cBhvr>
                                      <p:to>
                                        <p:strVal val="0.25"/>
                                      </p:to>
                                    </p:set>
                                    <p:animEffect filter="image" prLst="opacity: 0.25">
                                      <p:cBhvr rctx="IE">
                                        <p:cTn id="51" dur="indefinite"/>
                                        <p:tgtEl>
                                          <p:spTgt spid="7"/>
                                        </p:tgtEl>
                                      </p:cBhvr>
                                    </p:animEffect>
                                  </p:childTnLst>
                                </p:cTn>
                              </p:par>
                              <p:par>
                                <p:cTn id="52" presetID="24" presetClass="emph" presetSubtype="0" fill="hold" grpId="0" nodeType="withEffect">
                                  <p:stCondLst>
                                    <p:cond delay="0"/>
                                  </p:stCondLst>
                                  <p:childTnLst>
                                    <p:animClr clrSpc="hsl">
                                      <p:cBhvr override="childStyle">
                                        <p:cTn id="53" dur="500" fill="hold"/>
                                        <p:tgtEl>
                                          <p:spTgt spid="3"/>
                                        </p:tgtEl>
                                        <p:attrNameLst>
                                          <p:attrName>style.color</p:attrName>
                                        </p:attrNameLst>
                                      </p:cBhvr>
                                      <p:by>
                                        <p:hsl h="0" s="-12549" l="-25098"/>
                                      </p:by>
                                    </p:animClr>
                                    <p:animClr clrSpc="hsl">
                                      <p:cBhvr>
                                        <p:cTn id="54" dur="500" fill="hold"/>
                                        <p:tgtEl>
                                          <p:spTgt spid="3"/>
                                        </p:tgtEl>
                                        <p:attrNameLst>
                                          <p:attrName>fillcolor</p:attrName>
                                        </p:attrNameLst>
                                      </p:cBhvr>
                                      <p:by>
                                        <p:hsl h="0" s="-12549" l="-25098"/>
                                      </p:by>
                                    </p:animClr>
                                    <p:animClr clrSpc="hsl">
                                      <p:cBhvr>
                                        <p:cTn id="55" dur="500" fill="hold"/>
                                        <p:tgtEl>
                                          <p:spTgt spid="3"/>
                                        </p:tgtEl>
                                        <p:attrNameLst>
                                          <p:attrName>stroke.color</p:attrName>
                                        </p:attrNameLst>
                                      </p:cBhvr>
                                      <p:by>
                                        <p:hsl h="0" s="-12549" l="-25098"/>
                                      </p:by>
                                    </p:animClr>
                                    <p:set>
                                      <p:cBhvr>
                                        <p:cTn id="56" dur="500" fill="hold"/>
                                        <p:tgtEl>
                                          <p:spTgt spid="3"/>
                                        </p:tgtEl>
                                        <p:attrNameLst>
                                          <p:attrName>fill.type</p:attrName>
                                        </p:attrNameLst>
                                      </p:cBhvr>
                                      <p:to>
                                        <p:strVal val="solid"/>
                                      </p:to>
                                    </p:set>
                                  </p:childTnLst>
                                </p:cTn>
                              </p:par>
                              <p:par>
                                <p:cTn id="57" presetID="9" presetClass="emph" presetSubtype="0" grpId="1" nodeType="withEffect">
                                  <p:stCondLst>
                                    <p:cond delay="0"/>
                                  </p:stCondLst>
                                  <p:childTnLst>
                                    <p:set>
                                      <p:cBhvr rctx="PPT">
                                        <p:cTn id="58" dur="indefinite"/>
                                        <p:tgtEl>
                                          <p:spTgt spid="7"/>
                                        </p:tgtEl>
                                        <p:attrNameLst>
                                          <p:attrName>style.opacity</p:attrName>
                                        </p:attrNameLst>
                                      </p:cBhvr>
                                      <p:to>
                                        <p:strVal val="0.5"/>
                                      </p:to>
                                    </p:set>
                                    <p:animEffect filter="image" prLst="opacity: 0.5">
                                      <p:cBhvr rctx="IE">
                                        <p:cTn id="59" dur="indefinite"/>
                                        <p:tgtEl>
                                          <p:spTgt spid="7"/>
                                        </p:tgtEl>
                                      </p:cBhvr>
                                    </p:animEffect>
                                  </p:childTnLst>
                                </p:cTn>
                              </p:par>
                              <p:par>
                                <p:cTn id="60" presetID="9" presetClass="emph" presetSubtype="0" grpId="0" nodeType="withEffect">
                                  <p:stCondLst>
                                    <p:cond delay="0"/>
                                  </p:stCondLst>
                                  <p:childTnLst>
                                    <p:set>
                                      <p:cBhvr rctx="PPT">
                                        <p:cTn id="61" dur="indefinite"/>
                                        <p:tgtEl>
                                          <p:spTgt spid="4"/>
                                        </p:tgtEl>
                                        <p:attrNameLst>
                                          <p:attrName>style.opacity</p:attrName>
                                        </p:attrNameLst>
                                      </p:cBhvr>
                                      <p:to>
                                        <p:strVal val="0.5"/>
                                      </p:to>
                                    </p:set>
                                    <p:animEffect filter="image" prLst="opacity: 0.5">
                                      <p:cBhvr rctx="IE">
                                        <p:cTn id="62" dur="indefinite"/>
                                        <p:tgtEl>
                                          <p:spTgt spid="4"/>
                                        </p:tgtEl>
                                      </p:cBhvr>
                                    </p:animEffect>
                                  </p:childTnLst>
                                </p:cTn>
                              </p:par>
                              <p:par>
                                <p:cTn id="63" presetID="24" presetClass="emph" presetSubtype="0" fill="hold" nodeType="withEffect">
                                  <p:stCondLst>
                                    <p:cond delay="0"/>
                                  </p:stCondLst>
                                  <p:childTnLst>
                                    <p:animClr clrSpc="hsl">
                                      <p:cBhvr override="childStyle">
                                        <p:cTn id="64" dur="500" fill="hold"/>
                                        <p:tgtEl>
                                          <p:spTgt spid="6"/>
                                        </p:tgtEl>
                                        <p:attrNameLst>
                                          <p:attrName>style.color</p:attrName>
                                        </p:attrNameLst>
                                      </p:cBhvr>
                                      <p:by>
                                        <p:hsl h="0" s="-12549" l="-25098"/>
                                      </p:by>
                                    </p:animClr>
                                    <p:animClr clrSpc="hsl">
                                      <p:cBhvr>
                                        <p:cTn id="65" dur="500" fill="hold"/>
                                        <p:tgtEl>
                                          <p:spTgt spid="6"/>
                                        </p:tgtEl>
                                        <p:attrNameLst>
                                          <p:attrName>fillcolor</p:attrName>
                                        </p:attrNameLst>
                                      </p:cBhvr>
                                      <p:by>
                                        <p:hsl h="0" s="-12549" l="-25098"/>
                                      </p:by>
                                    </p:animClr>
                                    <p:animClr clrSpc="hsl">
                                      <p:cBhvr>
                                        <p:cTn id="66" dur="500" fill="hold"/>
                                        <p:tgtEl>
                                          <p:spTgt spid="6"/>
                                        </p:tgtEl>
                                        <p:attrNameLst>
                                          <p:attrName>stroke.color</p:attrName>
                                        </p:attrNameLst>
                                      </p:cBhvr>
                                      <p:by>
                                        <p:hsl h="0" s="-12549" l="-25098"/>
                                      </p:by>
                                    </p:animClr>
                                    <p:set>
                                      <p:cBhvr>
                                        <p:cTn id="67" dur="500" fill="hold"/>
                                        <p:tgtEl>
                                          <p:spTgt spid="6"/>
                                        </p:tgtEl>
                                        <p:attrNameLst>
                                          <p:attrName>fill.type</p:attrName>
                                        </p:attrNameLst>
                                      </p:cBhvr>
                                      <p:to>
                                        <p:strVal val="solid"/>
                                      </p:to>
                                    </p:set>
                                  </p:childTnLst>
                                </p:cTn>
                              </p:par>
                              <p:par>
                                <p:cTn id="68" presetID="24" presetClass="emph" presetSubtype="0" fill="hold" nodeType="withEffect">
                                  <p:stCondLst>
                                    <p:cond delay="0"/>
                                  </p:stCondLst>
                                  <p:childTnLst>
                                    <p:animClr clrSpc="hsl">
                                      <p:cBhvr override="childStyle">
                                        <p:cTn id="69" dur="500" fill="hold"/>
                                        <p:tgtEl>
                                          <p:spTgt spid="5"/>
                                        </p:tgtEl>
                                        <p:attrNameLst>
                                          <p:attrName>style.color</p:attrName>
                                        </p:attrNameLst>
                                      </p:cBhvr>
                                      <p:by>
                                        <p:hsl h="0" s="-12549" l="-25098"/>
                                      </p:by>
                                    </p:animClr>
                                    <p:animClr clrSpc="hsl">
                                      <p:cBhvr>
                                        <p:cTn id="70" dur="500" fill="hold"/>
                                        <p:tgtEl>
                                          <p:spTgt spid="5"/>
                                        </p:tgtEl>
                                        <p:attrNameLst>
                                          <p:attrName>fillcolor</p:attrName>
                                        </p:attrNameLst>
                                      </p:cBhvr>
                                      <p:by>
                                        <p:hsl h="0" s="-12549" l="-25098"/>
                                      </p:by>
                                    </p:animClr>
                                    <p:animClr clrSpc="hsl">
                                      <p:cBhvr>
                                        <p:cTn id="71" dur="500" fill="hold"/>
                                        <p:tgtEl>
                                          <p:spTgt spid="5"/>
                                        </p:tgtEl>
                                        <p:attrNameLst>
                                          <p:attrName>stroke.color</p:attrName>
                                        </p:attrNameLst>
                                      </p:cBhvr>
                                      <p:by>
                                        <p:hsl h="0" s="-12549" l="-25098"/>
                                      </p:by>
                                    </p:animClr>
                                    <p:set>
                                      <p:cBhvr>
                                        <p:cTn id="72" dur="500" fill="hold"/>
                                        <p:tgtEl>
                                          <p:spTgt spid="5"/>
                                        </p:tgtEl>
                                        <p:attrNameLst>
                                          <p:attrName>fill.type</p:attrName>
                                        </p:attrNameLst>
                                      </p:cBhvr>
                                      <p:to>
                                        <p:strVal val="solid"/>
                                      </p:to>
                                    </p:set>
                                  </p:childTnLst>
                                </p:cTn>
                              </p:par>
                              <p:par>
                                <p:cTn id="73" presetID="9" presetClass="emph" presetSubtype="0" nodeType="withEffect">
                                  <p:stCondLst>
                                    <p:cond delay="0"/>
                                  </p:stCondLst>
                                  <p:childTnLst>
                                    <p:set>
                                      <p:cBhvr rctx="PPT">
                                        <p:cTn id="74" dur="indefinite"/>
                                        <p:tgtEl>
                                          <p:spTgt spid="4"/>
                                        </p:tgtEl>
                                        <p:attrNameLst>
                                          <p:attrName>style.opacity</p:attrName>
                                        </p:attrNameLst>
                                      </p:cBhvr>
                                      <p:to>
                                        <p:strVal val="0.25"/>
                                      </p:to>
                                    </p:set>
                                    <p:animEffect filter="image" prLst="opacity: 0.25">
                                      <p:cBhvr rctx="IE">
                                        <p:cTn id="7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7" grpId="1"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Microwave- assisted Cloud Point Extraction</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pic>
        <p:nvPicPr>
          <p:cNvPr id="287746" name="Picture 2"/>
          <p:cNvPicPr>
            <a:picLocks noChangeAspect="1" noChangeArrowheads="1"/>
          </p:cNvPicPr>
          <p:nvPr/>
        </p:nvPicPr>
        <p:blipFill>
          <a:blip r:embed="rId2" cstate="print"/>
          <a:srcRect/>
          <a:stretch>
            <a:fillRect/>
          </a:stretch>
        </p:blipFill>
        <p:spPr bwMode="auto">
          <a:xfrm>
            <a:off x="2976254" y="1412776"/>
            <a:ext cx="4332050" cy="4229718"/>
          </a:xfrm>
          <a:prstGeom prst="rect">
            <a:avLst/>
          </a:prstGeom>
          <a:noFill/>
          <a:ln w="9525">
            <a:noFill/>
            <a:miter lim="800000"/>
            <a:headEnd/>
            <a:tailEnd/>
          </a:ln>
        </p:spPr>
      </p:pic>
      <p:sp>
        <p:nvSpPr>
          <p:cNvPr id="21"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2"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3"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4"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5"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Renewable</a:t>
            </a:r>
            <a:br>
              <a:rPr lang="en-US" sz="1200" b="1" smtClean="0"/>
            </a:br>
            <a:r>
              <a:rPr lang="en-US" sz="1200" b="1" smtClean="0"/>
              <a:t> Feedstocks</a:t>
            </a:r>
            <a:endParaRPr lang="en-GB" sz="1200" b="1"/>
          </a:p>
        </p:txBody>
      </p:sp>
      <p:sp>
        <p:nvSpPr>
          <p:cNvPr id="26"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7"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28"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29"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30"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31"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Safer Solvents</a:t>
            </a:r>
            <a:endParaRPr lang="en-GB" sz="1200" b="1"/>
          </a:p>
        </p:txBody>
      </p:sp>
      <p:sp>
        <p:nvSpPr>
          <p:cNvPr id="32"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
                                        </p:tgtEl>
                                        <p:attrNameLst>
                                          <p:attrName>style.opacity</p:attrName>
                                        </p:attrNameLst>
                                      </p:cBhvr>
                                      <p:to>
                                        <p:strVal val="0.25"/>
                                      </p:to>
                                    </p:set>
                                    <p:animEffect filter="image" prLst="opacity: 0.25">
                                      <p:cBhvr rctx="IE">
                                        <p:cTn id="7" dur="indefinite"/>
                                        <p:tgtEl>
                                          <p:spTgt spid="7"/>
                                        </p:tgtEl>
                                      </p:cBhvr>
                                    </p:animEffect>
                                  </p:childTnLst>
                                </p:cTn>
                              </p:par>
                              <p:par>
                                <p:cTn id="8" presetID="24" presetClass="emph" presetSubtype="0" fill="hold" grpId="0" nodeType="withEffect">
                                  <p:stCondLst>
                                    <p:cond delay="0"/>
                                  </p:stCondLst>
                                  <p:childTnLst>
                                    <p:animClr clrSpc="hsl">
                                      <p:cBhvr override="childStyle">
                                        <p:cTn id="9" dur="500" fill="hold"/>
                                        <p:tgtEl>
                                          <p:spTgt spid="3"/>
                                        </p:tgtEl>
                                        <p:attrNameLst>
                                          <p:attrName>style.color</p:attrName>
                                        </p:attrNameLst>
                                      </p:cBhvr>
                                      <p:by>
                                        <p:hsl h="0" s="-12549" l="-25098"/>
                                      </p:by>
                                    </p:animClr>
                                    <p:animClr clrSpc="hsl">
                                      <p:cBhvr>
                                        <p:cTn id="10" dur="500" fill="hold"/>
                                        <p:tgtEl>
                                          <p:spTgt spid="3"/>
                                        </p:tgtEl>
                                        <p:attrNameLst>
                                          <p:attrName>fillcolor</p:attrName>
                                        </p:attrNameLst>
                                      </p:cBhvr>
                                      <p:by>
                                        <p:hsl h="0" s="-12549" l="-25098"/>
                                      </p:by>
                                    </p:animClr>
                                    <p:animClr clrSpc="hsl">
                                      <p:cBhvr>
                                        <p:cTn id="11" dur="500" fill="hold"/>
                                        <p:tgtEl>
                                          <p:spTgt spid="3"/>
                                        </p:tgtEl>
                                        <p:attrNameLst>
                                          <p:attrName>stroke.color</p:attrName>
                                        </p:attrNameLst>
                                      </p:cBhvr>
                                      <p:by>
                                        <p:hsl h="0" s="-12549" l="-25098"/>
                                      </p:by>
                                    </p:animClr>
                                    <p:set>
                                      <p:cBhvr>
                                        <p:cTn id="12" dur="500" fill="hold"/>
                                        <p:tgtEl>
                                          <p:spTgt spid="3"/>
                                        </p:tgtEl>
                                        <p:attrNameLst>
                                          <p:attrName>fill.type</p:attrName>
                                        </p:attrNameLst>
                                      </p:cBhvr>
                                      <p:to>
                                        <p:strVal val="solid"/>
                                      </p:to>
                                    </p:set>
                                  </p:childTnLst>
                                </p:cTn>
                              </p:par>
                              <p:par>
                                <p:cTn id="13" presetID="9" presetClass="emph" presetSubtype="0" grpId="0" nodeType="withEffect">
                                  <p:stCondLst>
                                    <p:cond delay="0"/>
                                  </p:stCondLst>
                                  <p:childTnLst>
                                    <p:set>
                                      <p:cBhvr rctx="PPT">
                                        <p:cTn id="14" dur="indefinite"/>
                                        <p:tgtEl>
                                          <p:spTgt spid="6"/>
                                        </p:tgtEl>
                                        <p:attrNameLst>
                                          <p:attrName>style.opacity</p:attrName>
                                        </p:attrNameLst>
                                      </p:cBhvr>
                                      <p:to>
                                        <p:strVal val="0.5"/>
                                      </p:to>
                                    </p:set>
                                    <p:animEffect filter="image" prLst="opacity: 0.5">
                                      <p:cBhvr rctx="IE">
                                        <p:cTn id="15" dur="indefinite"/>
                                        <p:tgtEl>
                                          <p:spTgt spid="6"/>
                                        </p:tgtEl>
                                      </p:cBhvr>
                                    </p:animEffect>
                                  </p:childTnLst>
                                </p:cTn>
                              </p:par>
                              <p:par>
                                <p:cTn id="16" presetID="9" presetClass="emph" presetSubtype="0" grpId="1" nodeType="withEffect">
                                  <p:stCondLst>
                                    <p:cond delay="0"/>
                                  </p:stCondLst>
                                  <p:childTnLst>
                                    <p:set>
                                      <p:cBhvr rctx="PPT">
                                        <p:cTn id="17" dur="indefinite"/>
                                        <p:tgtEl>
                                          <p:spTgt spid="7"/>
                                        </p:tgtEl>
                                        <p:attrNameLst>
                                          <p:attrName>style.opacity</p:attrName>
                                        </p:attrNameLst>
                                      </p:cBhvr>
                                      <p:to>
                                        <p:strVal val="0.5"/>
                                      </p:to>
                                    </p:set>
                                    <p:animEffect filter="image" prLst="opacity: 0.5">
                                      <p:cBhvr rctx="IE">
                                        <p:cTn id="18" dur="indefinite"/>
                                        <p:tgtEl>
                                          <p:spTgt spid="7"/>
                                        </p:tgtEl>
                                      </p:cBhvr>
                                    </p:animEffect>
                                  </p:childTnLst>
                                </p:cTn>
                              </p:par>
                              <p:par>
                                <p:cTn id="19" presetID="9" presetClass="emph" presetSubtype="0" grpId="1" nodeType="withEffect">
                                  <p:stCondLst>
                                    <p:cond delay="0"/>
                                  </p:stCondLst>
                                  <p:childTnLst>
                                    <p:set>
                                      <p:cBhvr rctx="PPT">
                                        <p:cTn id="20" dur="indefinite"/>
                                        <p:tgtEl>
                                          <p:spTgt spid="4"/>
                                        </p:tgtEl>
                                        <p:attrNameLst>
                                          <p:attrName>style.opacity</p:attrName>
                                        </p:attrNameLst>
                                      </p:cBhvr>
                                      <p:to>
                                        <p:strVal val="0.5"/>
                                      </p:to>
                                    </p:set>
                                    <p:animEffect filter="image" prLst="opacity: 0.5">
                                      <p:cBhvr rctx="IE">
                                        <p:cTn id="21" dur="indefinite"/>
                                        <p:tgtEl>
                                          <p:spTgt spid="4"/>
                                        </p:tgtEl>
                                      </p:cBhvr>
                                    </p:animEffect>
                                  </p:childTnLst>
                                </p:cTn>
                              </p:par>
                              <p:par>
                                <p:cTn id="22" presetID="24" presetClass="emph" presetSubtype="0" fill="hold" grpId="0" nodeType="withEffect">
                                  <p:stCondLst>
                                    <p:cond delay="0"/>
                                  </p:stCondLst>
                                  <p:childTnLst>
                                    <p:animClr clrSpc="hsl">
                                      <p:cBhvr override="childStyle">
                                        <p:cTn id="23" dur="500" fill="hold"/>
                                        <p:tgtEl>
                                          <p:spTgt spid="5"/>
                                        </p:tgtEl>
                                        <p:attrNameLst>
                                          <p:attrName>style.color</p:attrName>
                                        </p:attrNameLst>
                                      </p:cBhvr>
                                      <p:by>
                                        <p:hsl h="0" s="-12549" l="-25098"/>
                                      </p:by>
                                    </p:animClr>
                                    <p:animClr clrSpc="hsl">
                                      <p:cBhvr>
                                        <p:cTn id="24" dur="500" fill="hold"/>
                                        <p:tgtEl>
                                          <p:spTgt spid="5"/>
                                        </p:tgtEl>
                                        <p:attrNameLst>
                                          <p:attrName>fillcolor</p:attrName>
                                        </p:attrNameLst>
                                      </p:cBhvr>
                                      <p:by>
                                        <p:hsl h="0" s="-12549" l="-25098"/>
                                      </p:by>
                                    </p:animClr>
                                    <p:animClr clrSpc="hsl">
                                      <p:cBhvr>
                                        <p:cTn id="25" dur="500" fill="hold"/>
                                        <p:tgtEl>
                                          <p:spTgt spid="5"/>
                                        </p:tgtEl>
                                        <p:attrNameLst>
                                          <p:attrName>stroke.color</p:attrName>
                                        </p:attrNameLst>
                                      </p:cBhvr>
                                      <p:by>
                                        <p:hsl h="0" s="-12549" l="-25098"/>
                                      </p:by>
                                    </p:animClr>
                                    <p:set>
                                      <p:cBhvr>
                                        <p:cTn id="26" dur="500" fill="hold"/>
                                        <p:tgtEl>
                                          <p:spTgt spid="5"/>
                                        </p:tgtEl>
                                        <p:attrNameLst>
                                          <p:attrName>fill.type</p:attrName>
                                        </p:attrNameLst>
                                      </p:cBhvr>
                                      <p:to>
                                        <p:strVal val="solid"/>
                                      </p:to>
                                    </p:set>
                                  </p:childTnLst>
                                </p:cTn>
                              </p:par>
                              <p:par>
                                <p:cTn id="27" presetID="9" presetClass="emph" presetSubtype="0" grpId="0"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24" presetClass="emph" presetSubtype="0" fill="hold" grpId="0" nodeType="withEffect">
                                  <p:stCondLst>
                                    <p:cond delay="0"/>
                                  </p:stCondLst>
                                  <p:childTnLst>
                                    <p:animClr clrSpc="hsl">
                                      <p:cBhvr override="childStyle">
                                        <p:cTn id="31" dur="500" fill="hold"/>
                                        <p:tgtEl>
                                          <p:spTgt spid="24"/>
                                        </p:tgtEl>
                                        <p:attrNameLst>
                                          <p:attrName>style.color</p:attrName>
                                        </p:attrNameLst>
                                      </p:cBhvr>
                                      <p:by>
                                        <p:hsl h="0" s="-12549" l="-25098"/>
                                      </p:by>
                                    </p:animClr>
                                    <p:animClr clrSpc="hsl">
                                      <p:cBhvr>
                                        <p:cTn id="32" dur="500" fill="hold"/>
                                        <p:tgtEl>
                                          <p:spTgt spid="24"/>
                                        </p:tgtEl>
                                        <p:attrNameLst>
                                          <p:attrName>fillcolor</p:attrName>
                                        </p:attrNameLst>
                                      </p:cBhvr>
                                      <p:by>
                                        <p:hsl h="0" s="-12549" l="-25098"/>
                                      </p:by>
                                    </p:animClr>
                                    <p:animClr clrSpc="hsl">
                                      <p:cBhvr>
                                        <p:cTn id="33" dur="500" fill="hold"/>
                                        <p:tgtEl>
                                          <p:spTgt spid="24"/>
                                        </p:tgtEl>
                                        <p:attrNameLst>
                                          <p:attrName>stroke.color</p:attrName>
                                        </p:attrNameLst>
                                      </p:cBhvr>
                                      <p:by>
                                        <p:hsl h="0" s="-12549" l="-25098"/>
                                      </p:by>
                                    </p:animClr>
                                    <p:set>
                                      <p:cBhvr>
                                        <p:cTn id="34" dur="500" fill="hold"/>
                                        <p:tgtEl>
                                          <p:spTgt spid="24"/>
                                        </p:tgtEl>
                                        <p:attrNameLst>
                                          <p:attrName>fill.type</p:attrName>
                                        </p:attrNameLst>
                                      </p:cBhvr>
                                      <p:to>
                                        <p:strVal val="solid"/>
                                      </p:to>
                                    </p:set>
                                  </p:childTnLst>
                                </p:cTn>
                              </p:par>
                              <p:par>
                                <p:cTn id="35" presetID="9" presetClass="emph" presetSubtype="0" grpId="0" nodeType="withEffect">
                                  <p:stCondLst>
                                    <p:cond delay="0"/>
                                  </p:stCondLst>
                                  <p:childTnLst>
                                    <p:set>
                                      <p:cBhvr rctx="PPT">
                                        <p:cTn id="36" dur="indefinite"/>
                                        <p:tgtEl>
                                          <p:spTgt spid="26"/>
                                        </p:tgtEl>
                                        <p:attrNameLst>
                                          <p:attrName>style.opacity</p:attrName>
                                        </p:attrNameLst>
                                      </p:cBhvr>
                                      <p:to>
                                        <p:strVal val="0.25"/>
                                      </p:to>
                                    </p:set>
                                    <p:animEffect filter="image" prLst="opacity: 0.25">
                                      <p:cBhvr rctx="IE">
                                        <p:cTn id="37" dur="indefinite"/>
                                        <p:tgtEl>
                                          <p:spTgt spid="26"/>
                                        </p:tgtEl>
                                      </p:cBhvr>
                                    </p:animEffect>
                                  </p:childTnLst>
                                </p:cTn>
                              </p:par>
                              <p:par>
                                <p:cTn id="38" presetID="24" presetClass="emph" presetSubtype="0" fill="hold" grpId="0" nodeType="withEffect">
                                  <p:stCondLst>
                                    <p:cond delay="0"/>
                                  </p:stCondLst>
                                  <p:childTnLst>
                                    <p:animClr clrSpc="hsl">
                                      <p:cBhvr override="childStyle">
                                        <p:cTn id="39" dur="500" fill="hold"/>
                                        <p:tgtEl>
                                          <p:spTgt spid="22"/>
                                        </p:tgtEl>
                                        <p:attrNameLst>
                                          <p:attrName>style.color</p:attrName>
                                        </p:attrNameLst>
                                      </p:cBhvr>
                                      <p:by>
                                        <p:hsl h="0" s="-12549" l="-25098"/>
                                      </p:by>
                                    </p:animClr>
                                    <p:animClr clrSpc="hsl">
                                      <p:cBhvr>
                                        <p:cTn id="40" dur="500" fill="hold"/>
                                        <p:tgtEl>
                                          <p:spTgt spid="22"/>
                                        </p:tgtEl>
                                        <p:attrNameLst>
                                          <p:attrName>fillcolor</p:attrName>
                                        </p:attrNameLst>
                                      </p:cBhvr>
                                      <p:by>
                                        <p:hsl h="0" s="-12549" l="-25098"/>
                                      </p:by>
                                    </p:animClr>
                                    <p:animClr clrSpc="hsl">
                                      <p:cBhvr>
                                        <p:cTn id="41" dur="500" fill="hold"/>
                                        <p:tgtEl>
                                          <p:spTgt spid="22"/>
                                        </p:tgtEl>
                                        <p:attrNameLst>
                                          <p:attrName>stroke.color</p:attrName>
                                        </p:attrNameLst>
                                      </p:cBhvr>
                                      <p:by>
                                        <p:hsl h="0" s="-12549" l="-25098"/>
                                      </p:by>
                                    </p:animClr>
                                    <p:set>
                                      <p:cBhvr>
                                        <p:cTn id="42" dur="500" fill="hold"/>
                                        <p:tgtEl>
                                          <p:spTgt spid="22"/>
                                        </p:tgtEl>
                                        <p:attrNameLst>
                                          <p:attrName>fill.type</p:attrName>
                                        </p:attrNameLst>
                                      </p:cBhvr>
                                      <p:to>
                                        <p:strVal val="solid"/>
                                      </p:to>
                                    </p:set>
                                  </p:childTnLst>
                                </p:cTn>
                              </p:par>
                              <p:par>
                                <p:cTn id="43" presetID="24" presetClass="emph" presetSubtype="0" fill="hold" grpId="0" nodeType="withEffect">
                                  <p:stCondLst>
                                    <p:cond delay="0"/>
                                  </p:stCondLst>
                                  <p:childTnLst>
                                    <p:animClr clrSpc="hsl">
                                      <p:cBhvr override="childStyle">
                                        <p:cTn id="44" dur="500" fill="hold"/>
                                        <p:tgtEl>
                                          <p:spTgt spid="31"/>
                                        </p:tgtEl>
                                        <p:attrNameLst>
                                          <p:attrName>style.color</p:attrName>
                                        </p:attrNameLst>
                                      </p:cBhvr>
                                      <p:by>
                                        <p:hsl h="0" s="-12549" l="-25098"/>
                                      </p:by>
                                    </p:animClr>
                                    <p:animClr clrSpc="hsl">
                                      <p:cBhvr>
                                        <p:cTn id="45" dur="500" fill="hold"/>
                                        <p:tgtEl>
                                          <p:spTgt spid="31"/>
                                        </p:tgtEl>
                                        <p:attrNameLst>
                                          <p:attrName>fillcolor</p:attrName>
                                        </p:attrNameLst>
                                      </p:cBhvr>
                                      <p:by>
                                        <p:hsl h="0" s="-12549" l="-25098"/>
                                      </p:by>
                                    </p:animClr>
                                    <p:animClr clrSpc="hsl">
                                      <p:cBhvr>
                                        <p:cTn id="46" dur="500" fill="hold"/>
                                        <p:tgtEl>
                                          <p:spTgt spid="31"/>
                                        </p:tgtEl>
                                        <p:attrNameLst>
                                          <p:attrName>stroke.color</p:attrName>
                                        </p:attrNameLst>
                                      </p:cBhvr>
                                      <p:by>
                                        <p:hsl h="0" s="-12549" l="-25098"/>
                                      </p:by>
                                    </p:animClr>
                                    <p:set>
                                      <p:cBhvr>
                                        <p:cTn id="47" dur="500" fill="hold"/>
                                        <p:tgtEl>
                                          <p:spTgt spid="31"/>
                                        </p:tgtEl>
                                        <p:attrNameLst>
                                          <p:attrName>fill.type</p:attrName>
                                        </p:attrNameLst>
                                      </p:cBhvr>
                                      <p:to>
                                        <p:strVal val="solid"/>
                                      </p:to>
                                    </p:set>
                                  </p:childTnLst>
                                </p:cTn>
                              </p:par>
                              <p:par>
                                <p:cTn id="48" presetID="9" presetClass="emph" presetSubtype="0" grpId="0" nodeType="withEffect">
                                  <p:stCondLst>
                                    <p:cond delay="0"/>
                                  </p:stCondLst>
                                  <p:childTnLst>
                                    <p:set>
                                      <p:cBhvr rctx="PPT">
                                        <p:cTn id="49" dur="indefinite"/>
                                        <p:tgtEl>
                                          <p:spTgt spid="25"/>
                                        </p:tgtEl>
                                        <p:attrNameLst>
                                          <p:attrName>style.opacity</p:attrName>
                                        </p:attrNameLst>
                                      </p:cBhvr>
                                      <p:to>
                                        <p:strVal val="0.5"/>
                                      </p:to>
                                    </p:set>
                                    <p:animEffect filter="image" prLst="opacity: 0.5">
                                      <p:cBhvr rctx="IE">
                                        <p:cTn id="50" dur="indefinite"/>
                                        <p:tgtEl>
                                          <p:spTgt spid="25"/>
                                        </p:tgtEl>
                                      </p:cBhvr>
                                    </p:animEffect>
                                  </p:childTnLst>
                                </p:cTn>
                              </p:par>
                              <p:par>
                                <p:cTn id="51" presetID="9" presetClass="emph" presetSubtype="0" grpId="0" nodeType="withEffect">
                                  <p:stCondLst>
                                    <p:cond delay="0"/>
                                  </p:stCondLst>
                                  <p:childTnLst>
                                    <p:set>
                                      <p:cBhvr rctx="PPT">
                                        <p:cTn id="52" dur="indefinite"/>
                                        <p:tgtEl>
                                          <p:spTgt spid="27"/>
                                        </p:tgtEl>
                                        <p:attrNameLst>
                                          <p:attrName>style.opacity</p:attrName>
                                        </p:attrNameLst>
                                      </p:cBhvr>
                                      <p:to>
                                        <p:strVal val="0.5"/>
                                      </p:to>
                                    </p:set>
                                    <p:animEffect filter="image" prLst="opacity: 0.5">
                                      <p:cBhvr rctx="IE">
                                        <p:cTn id="53" dur="indefinite"/>
                                        <p:tgtEl>
                                          <p:spTgt spid="27"/>
                                        </p:tgtEl>
                                      </p:cBhvr>
                                    </p:animEffect>
                                  </p:childTnLst>
                                </p:cTn>
                              </p:par>
                              <p:par>
                                <p:cTn id="54" presetID="9" presetClass="emph" presetSubtype="0" grpId="0" nodeType="withEffect">
                                  <p:stCondLst>
                                    <p:cond delay="0"/>
                                  </p:stCondLst>
                                  <p:childTnLst>
                                    <p:set>
                                      <p:cBhvr rctx="PPT">
                                        <p:cTn id="55" dur="indefinite"/>
                                        <p:tgtEl>
                                          <p:spTgt spid="28"/>
                                        </p:tgtEl>
                                        <p:attrNameLst>
                                          <p:attrName>style.opacity</p:attrName>
                                        </p:attrNameLst>
                                      </p:cBhvr>
                                      <p:to>
                                        <p:strVal val="0.5"/>
                                      </p:to>
                                    </p:set>
                                    <p:animEffect filter="image" prLst="opacity: 0.5">
                                      <p:cBhvr rctx="IE">
                                        <p:cTn id="56" dur="indefinite"/>
                                        <p:tgtEl>
                                          <p:spTgt spid="28"/>
                                        </p:tgtEl>
                                      </p:cBhvr>
                                    </p:animEffect>
                                  </p:childTnLst>
                                </p:cTn>
                              </p:par>
                              <p:par>
                                <p:cTn id="57" presetID="9" presetClass="emph" presetSubtype="0" grpId="0" nodeType="withEffect">
                                  <p:stCondLst>
                                    <p:cond delay="0"/>
                                  </p:stCondLst>
                                  <p:childTnLst>
                                    <p:set>
                                      <p:cBhvr rctx="PPT">
                                        <p:cTn id="58" dur="indefinite"/>
                                        <p:tgtEl>
                                          <p:spTgt spid="29"/>
                                        </p:tgtEl>
                                        <p:attrNameLst>
                                          <p:attrName>style.opacity</p:attrName>
                                        </p:attrNameLst>
                                      </p:cBhvr>
                                      <p:to>
                                        <p:strVal val="0.5"/>
                                      </p:to>
                                    </p:set>
                                    <p:animEffect filter="image" prLst="opacity: 0.5">
                                      <p:cBhvr rctx="IE">
                                        <p:cTn id="59" dur="indefinite"/>
                                        <p:tgtEl>
                                          <p:spTgt spid="29"/>
                                        </p:tgtEl>
                                      </p:cBhvr>
                                    </p:animEffect>
                                  </p:childTnLst>
                                </p:cTn>
                              </p:par>
                              <p:par>
                                <p:cTn id="60" presetID="9" presetClass="emph" presetSubtype="0" grpId="0" nodeType="withEffect">
                                  <p:stCondLst>
                                    <p:cond delay="0"/>
                                  </p:stCondLst>
                                  <p:childTnLst>
                                    <p:set>
                                      <p:cBhvr rctx="PPT">
                                        <p:cTn id="61" dur="indefinite"/>
                                        <p:tgtEl>
                                          <p:spTgt spid="30"/>
                                        </p:tgtEl>
                                        <p:attrNameLst>
                                          <p:attrName>style.opacity</p:attrName>
                                        </p:attrNameLst>
                                      </p:cBhvr>
                                      <p:to>
                                        <p:strVal val="0.5"/>
                                      </p:to>
                                    </p:set>
                                    <p:animEffect filter="image" prLst="opacity: 0.5">
                                      <p:cBhvr rctx="IE">
                                        <p:cTn id="62" dur="indefinite"/>
                                        <p:tgtEl>
                                          <p:spTgt spid="30"/>
                                        </p:tgtEl>
                                      </p:cBhvr>
                                    </p:animEffect>
                                  </p:childTnLst>
                                </p:cTn>
                              </p:par>
                              <p:par>
                                <p:cTn id="63" presetID="9" presetClass="emph" presetSubtype="0" grpId="0" nodeType="withEffect">
                                  <p:stCondLst>
                                    <p:cond delay="0"/>
                                  </p:stCondLst>
                                  <p:childTnLst>
                                    <p:set>
                                      <p:cBhvr rctx="PPT">
                                        <p:cTn id="64" dur="indefinite"/>
                                        <p:tgtEl>
                                          <p:spTgt spid="32"/>
                                        </p:tgtEl>
                                        <p:attrNameLst>
                                          <p:attrName>style.opacity</p:attrName>
                                        </p:attrNameLst>
                                      </p:cBhvr>
                                      <p:to>
                                        <p:strVal val="0.5"/>
                                      </p:to>
                                    </p:set>
                                    <p:animEffect filter="image" prLst="opacity: 0.5">
                                      <p:cBhvr rctx="IE">
                                        <p:cTn id="65" dur="indefinite"/>
                                        <p:tgtEl>
                                          <p:spTgt spid="32"/>
                                        </p:tgtEl>
                                      </p:cBhvr>
                                    </p:animEffect>
                                  </p:childTnLst>
                                </p:cTn>
                              </p:par>
                              <p:par>
                                <p:cTn id="66" presetID="9" presetClass="emph" presetSubtype="0" grpId="0" nodeType="withEffect">
                                  <p:stCondLst>
                                    <p:cond delay="0"/>
                                  </p:stCondLst>
                                  <p:childTnLst>
                                    <p:set>
                                      <p:cBhvr rctx="PPT">
                                        <p:cTn id="67" dur="indefinite"/>
                                        <p:tgtEl>
                                          <p:spTgt spid="23"/>
                                        </p:tgtEl>
                                        <p:attrNameLst>
                                          <p:attrName>style.opacity</p:attrName>
                                        </p:attrNameLst>
                                      </p:cBhvr>
                                      <p:to>
                                        <p:strVal val="0.5"/>
                                      </p:to>
                                    </p:set>
                                    <p:animEffect filter="image" prLst="opacity: 0.5">
                                      <p:cBhvr rctx="IE">
                                        <p:cTn id="68" dur="indefinite"/>
                                        <p:tgtEl>
                                          <p:spTgt spid="23"/>
                                        </p:tgtEl>
                                      </p:cBhvr>
                                    </p:animEffect>
                                  </p:childTnLst>
                                </p:cTn>
                              </p:par>
                              <p:par>
                                <p:cTn id="69" presetID="9" presetClass="emph" presetSubtype="0" grpId="0" nodeType="withEffect">
                                  <p:stCondLst>
                                    <p:cond delay="0"/>
                                  </p:stCondLst>
                                  <p:childTnLst>
                                    <p:set>
                                      <p:cBhvr rctx="PPT">
                                        <p:cTn id="70" dur="indefinite"/>
                                        <p:tgtEl>
                                          <p:spTgt spid="21"/>
                                        </p:tgtEl>
                                        <p:attrNameLst>
                                          <p:attrName>style.opacity</p:attrName>
                                        </p:attrNameLst>
                                      </p:cBhvr>
                                      <p:to>
                                        <p:strVal val="0.25"/>
                                      </p:to>
                                    </p:set>
                                    <p:animEffect filter="image" prLst="opacity: 0.25">
                                      <p:cBhvr rctx="IE">
                                        <p:cTn id="71"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7" grpId="0" animBg="1"/>
      <p:bldP spid="7" grpId="1"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99792" y="1155849"/>
            <a:ext cx="6363072" cy="688975"/>
          </a:xfrm>
        </p:spPr>
        <p:txBody>
          <a:bodyPr/>
          <a:lstStyle/>
          <a:p>
            <a:r>
              <a:rPr lang="en-US" sz="3600" dirty="0" smtClean="0">
                <a:effectLst>
                  <a:outerShdw blurRad="38100" dist="38100" dir="2700000" algn="tl">
                    <a:srgbClr val="000000">
                      <a:alpha val="43137"/>
                    </a:srgbClr>
                  </a:outerShdw>
                </a:effectLst>
              </a:rPr>
              <a:t>G A M A</a:t>
            </a:r>
            <a:r>
              <a:rPr lang="en-US" dirty="0" smtClean="0"/>
              <a:t>   DO 02-70 </a:t>
            </a:r>
            <a:br>
              <a:rPr lang="en-US" dirty="0" smtClean="0"/>
            </a:br>
            <a:r>
              <a:rPr lang="en-US" sz="2400" dirty="0" smtClean="0"/>
              <a:t>Green Analytical Methods Academic Centre</a:t>
            </a:r>
            <a:endParaRPr lang="en-US" dirty="0"/>
          </a:p>
        </p:txBody>
      </p:sp>
      <p:graphicFrame>
        <p:nvGraphicFramePr>
          <p:cNvPr id="280577" name="Object 1"/>
          <p:cNvGraphicFramePr>
            <a:graphicFrameLocks noChangeAspect="1"/>
          </p:cNvGraphicFramePr>
          <p:nvPr/>
        </p:nvGraphicFramePr>
        <p:xfrm>
          <a:off x="1547664" y="2179130"/>
          <a:ext cx="7481265" cy="1897942"/>
        </p:xfrm>
        <a:graphic>
          <a:graphicData uri="http://schemas.openxmlformats.org/presentationml/2006/ole">
            <p:oleObj spid="_x0000_s280577" name="Document" r:id="rId4" imgW="6800567" imgH="1729015" progId="Word.Document.12">
              <p:embed/>
            </p:oleObj>
          </a:graphicData>
        </a:graphic>
      </p:graphicFrame>
      <p:graphicFrame>
        <p:nvGraphicFramePr>
          <p:cNvPr id="22" name="Diagram 21"/>
          <p:cNvGraphicFramePr/>
          <p:nvPr/>
        </p:nvGraphicFramePr>
        <p:xfrm>
          <a:off x="3684240" y="4312104"/>
          <a:ext cx="3912096" cy="2213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3" name="Group 22"/>
          <p:cNvGrpSpPr/>
          <p:nvPr/>
        </p:nvGrpSpPr>
        <p:grpSpPr>
          <a:xfrm>
            <a:off x="2148821" y="5618972"/>
            <a:ext cx="959355" cy="767484"/>
            <a:chOff x="2560575" y="564903"/>
            <a:chExt cx="959355" cy="767484"/>
          </a:xfrm>
        </p:grpSpPr>
        <p:sp>
          <p:nvSpPr>
            <p:cNvPr id="24" name="Rounded Rectangle 23"/>
            <p:cNvSpPr/>
            <p:nvPr/>
          </p:nvSpPr>
          <p:spPr>
            <a:xfrm>
              <a:off x="2560575" y="564903"/>
              <a:ext cx="959355" cy="767484"/>
            </a:xfrm>
            <a:prstGeom prst="roundRect">
              <a:avLst>
                <a:gd name="adj" fmla="val 10000"/>
              </a:avLst>
            </a:prstGeom>
            <a:solidFill>
              <a:schemeClr val="bg2">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5" name="Rounded Rectangle 4"/>
            <p:cNvSpPr/>
            <p:nvPr/>
          </p:nvSpPr>
          <p:spPr>
            <a:xfrm>
              <a:off x="2583054" y="587382"/>
              <a:ext cx="914397" cy="7225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en-US" sz="3800" kern="1200" dirty="0" smtClean="0"/>
                <a:t>UA</a:t>
              </a:r>
              <a:endParaRPr lang="en-US" sz="3800" kern="1200" dirty="0"/>
            </a:p>
          </p:txBody>
        </p:sp>
      </p:grpSp>
      <p:sp>
        <p:nvSpPr>
          <p:cNvPr id="26" name="Right Arrow 25"/>
          <p:cNvSpPr/>
          <p:nvPr/>
        </p:nvSpPr>
        <p:spPr bwMode="auto">
          <a:xfrm>
            <a:off x="3108176" y="5834996"/>
            <a:ext cx="1929273" cy="329434"/>
          </a:xfrm>
          <a:prstGeom prst="rightArrow">
            <a:avLst/>
          </a:prstGeom>
          <a:solidFill>
            <a:schemeClr val="accent5">
              <a:lumMod val="90000"/>
              <a:alpha val="62000"/>
            </a:schemeClr>
          </a:solidFill>
          <a:ln w="9525" cap="flat" cmpd="sng" algn="ctr">
            <a:solidFill>
              <a:schemeClr val="accent5"/>
            </a:solidFill>
            <a:prstDash val="solid"/>
            <a:round/>
            <a:headEnd type="none" w="med" len="med"/>
            <a:tailEnd type="none" w="med" len="med"/>
          </a:ln>
          <a:effectLst>
            <a:innerShdw blurRad="63500" dist="50800" dir="16200000">
              <a:prstClr val="black">
                <a:alpha val="50000"/>
              </a:prstClr>
            </a:innerShdw>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2" name="AutoShape 8"/>
          <p:cNvSpPr>
            <a:spLocks noChangeArrowheads="1"/>
          </p:cNvSpPr>
          <p:nvPr/>
        </p:nvSpPr>
        <p:spPr bwMode="auto">
          <a:xfrm>
            <a:off x="4913647" y="260648"/>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MW </a:t>
            </a:r>
            <a:endParaRPr lang="en-GB" sz="1800" b="1" dirty="0"/>
          </a:p>
        </p:txBody>
      </p:sp>
      <p:sp>
        <p:nvSpPr>
          <p:cNvPr id="43" name="AutoShape 8"/>
          <p:cNvSpPr>
            <a:spLocks noChangeArrowheads="1"/>
          </p:cNvSpPr>
          <p:nvPr/>
        </p:nvSpPr>
        <p:spPr bwMode="auto">
          <a:xfrm>
            <a:off x="5764635" y="260648"/>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SPE</a:t>
            </a:r>
          </a:p>
        </p:txBody>
      </p:sp>
      <p:sp>
        <p:nvSpPr>
          <p:cNvPr id="44" name="AutoShape 8"/>
          <p:cNvSpPr>
            <a:spLocks noChangeArrowheads="1"/>
          </p:cNvSpPr>
          <p:nvPr/>
        </p:nvSpPr>
        <p:spPr bwMode="auto">
          <a:xfrm>
            <a:off x="6615623" y="260648"/>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CPE</a:t>
            </a:r>
          </a:p>
        </p:txBody>
      </p:sp>
      <p:sp>
        <p:nvSpPr>
          <p:cNvPr id="45" name="AutoShape 8"/>
          <p:cNvSpPr>
            <a:spLocks noChangeArrowheads="1"/>
          </p:cNvSpPr>
          <p:nvPr/>
        </p:nvSpPr>
        <p:spPr bwMode="auto">
          <a:xfrm>
            <a:off x="7466611" y="260648"/>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ASDI</a:t>
            </a:r>
          </a:p>
        </p:txBody>
      </p:sp>
      <p:sp>
        <p:nvSpPr>
          <p:cNvPr id="46" name="AutoShape 8"/>
          <p:cNvSpPr>
            <a:spLocks noChangeArrowheads="1"/>
          </p:cNvSpPr>
          <p:nvPr/>
        </p:nvSpPr>
        <p:spPr bwMode="auto">
          <a:xfrm>
            <a:off x="8317599" y="260648"/>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p:spPr>
        <p:txBody>
          <a:bodyPr wrap="none" anchor="ctr"/>
          <a:lstStyle/>
          <a:p>
            <a:pPr algn="ctr" eaLnBrk="1" hangingPunct="1"/>
            <a:r>
              <a:rPr lang="en-US" sz="1800" b="1" dirty="0" smtClean="0"/>
              <a:t>MNPs </a:t>
            </a:r>
            <a:endParaRPr lang="en-GB" sz="1800" b="1" dirty="0"/>
          </a:p>
        </p:txBody>
      </p:sp>
      <p:sp>
        <p:nvSpPr>
          <p:cNvPr id="47"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Atom Economy</a:t>
            </a:r>
            <a:endParaRPr lang="en-GB" sz="1200" b="1"/>
          </a:p>
        </p:txBody>
      </p:sp>
      <p:sp>
        <p:nvSpPr>
          <p:cNvPr id="48"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49"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Designing Safer</a:t>
            </a:r>
            <a:br>
              <a:rPr lang="en-US" sz="1200" b="1" smtClean="0"/>
            </a:br>
            <a:r>
              <a:rPr lang="en-US" sz="1200" b="1" smtClean="0"/>
              <a:t> Chemicals</a:t>
            </a:r>
            <a:endParaRPr lang="en-GB" sz="1200" b="1"/>
          </a:p>
        </p:txBody>
      </p:sp>
      <p:sp>
        <p:nvSpPr>
          <p:cNvPr id="50"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Energy </a:t>
            </a:r>
            <a:br>
              <a:rPr lang="en-US" sz="1200" b="1" smtClean="0"/>
            </a:br>
            <a:r>
              <a:rPr lang="en-US" sz="1200" b="1" smtClean="0"/>
              <a:t>Efficiency</a:t>
            </a:r>
            <a:endParaRPr lang="en-GB" sz="1200" b="1"/>
          </a:p>
        </p:txBody>
      </p:sp>
      <p:sp>
        <p:nvSpPr>
          <p:cNvPr id="51"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Renewable</a:t>
            </a:r>
            <a:br>
              <a:rPr lang="en-US" sz="1200" b="1" smtClean="0"/>
            </a:br>
            <a:r>
              <a:rPr lang="en-US" sz="1200" b="1" smtClean="0"/>
              <a:t> Feedstocks</a:t>
            </a:r>
            <a:endParaRPr lang="en-GB" sz="1200" b="1"/>
          </a:p>
        </p:txBody>
      </p:sp>
      <p:sp>
        <p:nvSpPr>
          <p:cNvPr id="52"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53"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Reduce </a:t>
            </a:r>
            <a:br>
              <a:rPr lang="en-US" sz="1200" b="1" smtClean="0"/>
            </a:br>
            <a:r>
              <a:rPr lang="en-US" sz="1200" b="1" smtClean="0"/>
              <a:t>Derivatives</a:t>
            </a:r>
            <a:endParaRPr lang="en-GB" sz="1200" b="1"/>
          </a:p>
        </p:txBody>
      </p:sp>
      <p:sp>
        <p:nvSpPr>
          <p:cNvPr id="54"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Catalysis</a:t>
            </a:r>
            <a:endParaRPr lang="en-GB" sz="1200" b="1"/>
          </a:p>
        </p:txBody>
      </p:sp>
      <p:sp>
        <p:nvSpPr>
          <p:cNvPr id="55"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Design for</a:t>
            </a:r>
            <a:br>
              <a:rPr lang="en-US" sz="1200" b="1" smtClean="0"/>
            </a:br>
            <a:r>
              <a:rPr lang="en-US" sz="1200" b="1" smtClean="0"/>
              <a:t> Degradation</a:t>
            </a:r>
            <a:endParaRPr lang="en-GB" sz="1200" b="1"/>
          </a:p>
        </p:txBody>
      </p:sp>
      <p:sp>
        <p:nvSpPr>
          <p:cNvPr id="56"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57"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Safer Solvents</a:t>
            </a:r>
            <a:endParaRPr lang="en-GB" sz="1200" b="1"/>
          </a:p>
        </p:txBody>
      </p:sp>
      <p:sp>
        <p:nvSpPr>
          <p:cNvPr id="58"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Accident </a:t>
            </a:r>
            <a:br>
              <a:rPr lang="en-US" sz="1200" b="1" smtClean="0"/>
            </a:br>
            <a:r>
              <a:rPr lang="en-US" sz="1200" b="1" smtClean="0"/>
              <a:t>Prevention</a:t>
            </a:r>
            <a:endParaRPr lang="en-GB" sz="1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vertical)">
                                      <p:cBhvr>
                                        <p:cTn id="12" dur="500"/>
                                        <p:tgtEl>
                                          <p:spTgt spid="23"/>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5"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checkerboard(down)">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5"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heckerboard(down)">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5"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checkerboard(down)">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5"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checkerboard(down)">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5"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checkerboard(down)">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6" grpId="0" animBg="1"/>
      <p:bldP spid="42" grpId="0" animBg="1"/>
      <p:bldP spid="43"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p:cNvPicPr>
            <a:picLocks noChangeAspect="1" noChangeArrowheads="1"/>
          </p:cNvPicPr>
          <p:nvPr/>
        </p:nvPicPr>
        <p:blipFill>
          <a:blip r:embed="rId3" cstate="print"/>
          <a:srcRect/>
          <a:stretch>
            <a:fillRect/>
          </a:stretch>
        </p:blipFill>
        <p:spPr bwMode="auto">
          <a:xfrm>
            <a:off x="1475656" y="1139496"/>
            <a:ext cx="5820768" cy="4789817"/>
          </a:xfrm>
          <a:prstGeom prst="rect">
            <a:avLst/>
          </a:prstGeom>
          <a:noFill/>
          <a:ln w="9525">
            <a:noFill/>
            <a:miter lim="800000"/>
            <a:headEnd/>
            <a:tailEnd/>
          </a:ln>
        </p:spPr>
      </p:pic>
      <p:sp>
        <p:nvSpPr>
          <p:cNvPr id="2" name="Title 1"/>
          <p:cNvSpPr>
            <a:spLocks noGrp="1"/>
          </p:cNvSpPr>
          <p:nvPr>
            <p:ph type="title"/>
          </p:nvPr>
        </p:nvSpPr>
        <p:spPr/>
        <p:txBody>
          <a:bodyPr/>
          <a:lstStyle/>
          <a:p>
            <a:r>
              <a:rPr lang="en-US" sz="2200" u="sng" dirty="0" smtClean="0"/>
              <a:t>Microwave-assisted solid phase extraction </a:t>
            </a:r>
            <a:r>
              <a:rPr lang="en-US" sz="2200" dirty="0" smtClean="0"/>
              <a:t/>
            </a:r>
            <a:br>
              <a:rPr lang="en-US" sz="2200" dirty="0" smtClean="0"/>
            </a:br>
            <a:r>
              <a:rPr lang="en-US" sz="2200" dirty="0" smtClean="0"/>
              <a:t>of Pd and Pt for their ICP-MS determination</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sp>
        <p:nvSpPr>
          <p:cNvPr id="8"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9"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10"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11"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12"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13"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14"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15"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16"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17"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Real-time</a:t>
            </a:r>
            <a:br>
              <a:rPr lang="en-US" sz="1200" b="1" dirty="0" smtClean="0"/>
            </a:br>
            <a:r>
              <a:rPr lang="en-US" sz="1200" b="1" dirty="0" smtClean="0"/>
              <a:t> analysis</a:t>
            </a:r>
            <a:endParaRPr lang="en-GB" sz="1200" b="1" dirty="0"/>
          </a:p>
        </p:txBody>
      </p:sp>
      <p:sp>
        <p:nvSpPr>
          <p:cNvPr id="18"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19"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sp>
        <p:nvSpPr>
          <p:cNvPr id="21" name="TextBox 20"/>
          <p:cNvSpPr txBox="1"/>
          <p:nvPr/>
        </p:nvSpPr>
        <p:spPr>
          <a:xfrm>
            <a:off x="1458209" y="6021288"/>
            <a:ext cx="7299176" cy="646331"/>
          </a:xfrm>
          <a:prstGeom prst="rect">
            <a:avLst/>
          </a:prstGeom>
          <a:noFill/>
        </p:spPr>
        <p:txBody>
          <a:bodyPr wrap="square" rtlCol="0">
            <a:spAutoFit/>
          </a:bodyPr>
          <a:lstStyle/>
          <a:p>
            <a:r>
              <a:rPr lang="en-GB" sz="1200" dirty="0" smtClean="0"/>
              <a:t>Sample preparation system: </a:t>
            </a:r>
            <a:r>
              <a:rPr lang="en-GB" sz="1200" i="1" dirty="0" smtClean="0"/>
              <a:t>DMO – domestic microwave oven, WCC – water cooling circuit, MC – </a:t>
            </a:r>
            <a:r>
              <a:rPr lang="en-GB" sz="1200" i="1" dirty="0" err="1" smtClean="0"/>
              <a:t>microcolumn</a:t>
            </a:r>
            <a:r>
              <a:rPr lang="en-GB" sz="1200" i="1" dirty="0" smtClean="0"/>
              <a:t>, PP – peristaltic pump, S/W – sample or water, </a:t>
            </a:r>
            <a:br>
              <a:rPr lang="en-GB" sz="1200" i="1" dirty="0" smtClean="0"/>
            </a:br>
            <a:r>
              <a:rPr lang="en-GB" sz="1200" i="1" dirty="0" smtClean="0"/>
              <a:t>E/W – </a:t>
            </a:r>
            <a:r>
              <a:rPr lang="en-GB" sz="1200" i="1" dirty="0" err="1" smtClean="0"/>
              <a:t>eluent</a:t>
            </a:r>
            <a:r>
              <a:rPr lang="en-GB" sz="1200" i="1" dirty="0" smtClean="0"/>
              <a:t> or water, SMR – separated matrix recipient, ELR – </a:t>
            </a:r>
            <a:r>
              <a:rPr lang="en-GB" sz="1200" i="1" dirty="0" err="1" smtClean="0"/>
              <a:t>eluate</a:t>
            </a:r>
            <a:r>
              <a:rPr lang="en-GB" sz="1200" i="1" dirty="0" smtClean="0"/>
              <a:t> recipient</a:t>
            </a:r>
            <a:endParaRPr lang="en-US" sz="1200" dirty="0" smtClean="0"/>
          </a:p>
        </p:txBody>
      </p:sp>
      <p:sp>
        <p:nvSpPr>
          <p:cNvPr id="22" name="TextBox 21"/>
          <p:cNvSpPr txBox="1"/>
          <p:nvPr/>
        </p:nvSpPr>
        <p:spPr>
          <a:xfrm>
            <a:off x="4482545" y="3356992"/>
            <a:ext cx="2160240" cy="338554"/>
          </a:xfrm>
          <a:prstGeom prst="rect">
            <a:avLst/>
          </a:prstGeom>
          <a:noFill/>
        </p:spPr>
        <p:txBody>
          <a:bodyPr wrap="square" rtlCol="0">
            <a:spAutoFit/>
          </a:bodyPr>
          <a:lstStyle/>
          <a:p>
            <a:r>
              <a:rPr lang="en-GB" sz="1600" dirty="0" smtClean="0"/>
              <a:t>adsorption stage</a:t>
            </a:r>
            <a:endParaRPr lang="en-US" sz="1600" dirty="0"/>
          </a:p>
        </p:txBody>
      </p:sp>
      <p:sp>
        <p:nvSpPr>
          <p:cNvPr id="23" name="TextBox 22"/>
          <p:cNvSpPr txBox="1"/>
          <p:nvPr/>
        </p:nvSpPr>
        <p:spPr>
          <a:xfrm>
            <a:off x="4338529" y="5682734"/>
            <a:ext cx="2534232" cy="338554"/>
          </a:xfrm>
          <a:prstGeom prst="rect">
            <a:avLst/>
          </a:prstGeom>
          <a:noFill/>
        </p:spPr>
        <p:txBody>
          <a:bodyPr wrap="square" rtlCol="0">
            <a:spAutoFit/>
          </a:bodyPr>
          <a:lstStyle/>
          <a:p>
            <a:r>
              <a:rPr lang="en-GB" sz="1600" dirty="0" smtClean="0"/>
              <a:t>desorption (elution) stage</a:t>
            </a:r>
            <a:endParaRPr lang="en-US" sz="1600" dirty="0"/>
          </a:p>
        </p:txBody>
      </p:sp>
      <p:sp>
        <p:nvSpPr>
          <p:cNvPr id="24" name="TextBox 23"/>
          <p:cNvSpPr txBox="1"/>
          <p:nvPr/>
        </p:nvSpPr>
        <p:spPr>
          <a:xfrm>
            <a:off x="6837265" y="2520766"/>
            <a:ext cx="2195736" cy="2708434"/>
          </a:xfrm>
          <a:prstGeom prst="rect">
            <a:avLst/>
          </a:prstGeom>
          <a:noFill/>
        </p:spPr>
        <p:txBody>
          <a:bodyPr wrap="square" rtlCol="0">
            <a:spAutoFit/>
          </a:bodyPr>
          <a:lstStyle/>
          <a:p>
            <a:pPr>
              <a:buFont typeface="Arial" pitchFamily="34" charset="0"/>
              <a:buChar char="•"/>
            </a:pPr>
            <a:r>
              <a:rPr lang="en-US" sz="1400" dirty="0" smtClean="0"/>
              <a:t>  sample in 1 M </a:t>
            </a:r>
            <a:r>
              <a:rPr lang="en-US" sz="1400" dirty="0" err="1" smtClean="0"/>
              <a:t>HCl</a:t>
            </a:r>
            <a:r>
              <a:rPr lang="en-US" sz="1400" dirty="0" smtClean="0"/>
              <a:t/>
            </a:r>
            <a:br>
              <a:rPr lang="en-US" sz="1400" dirty="0" smtClean="0"/>
            </a:br>
            <a:r>
              <a:rPr lang="en-US" sz="1400" dirty="0" smtClean="0"/>
              <a:t>flow rate 3 ml min</a:t>
            </a:r>
            <a:r>
              <a:rPr lang="en-US" sz="1400" baseline="30000" dirty="0" smtClean="0"/>
              <a:t>-1</a:t>
            </a:r>
          </a:p>
          <a:p>
            <a:pPr>
              <a:buFont typeface="Arial" pitchFamily="34" charset="0"/>
              <a:buChar char="•"/>
            </a:pPr>
            <a:r>
              <a:rPr lang="en-US" sz="1400" dirty="0" smtClean="0"/>
              <a:t> </a:t>
            </a:r>
            <a:r>
              <a:rPr lang="en-US" sz="1400" dirty="0" err="1" smtClean="0"/>
              <a:t>thioureido</a:t>
            </a:r>
            <a:r>
              <a:rPr lang="en-US" sz="1400" dirty="0" smtClean="0"/>
              <a:t> </a:t>
            </a:r>
            <a:r>
              <a:rPr lang="en-US" sz="1400" dirty="0" err="1" smtClean="0"/>
              <a:t>propyl</a:t>
            </a:r>
            <a:r>
              <a:rPr lang="en-US" sz="1400" dirty="0" smtClean="0"/>
              <a:t> functionalized silica gel 0.12 g packed </a:t>
            </a:r>
            <a:r>
              <a:rPr lang="en-US" sz="1400" dirty="0" err="1" smtClean="0"/>
              <a:t>microcolumn</a:t>
            </a:r>
            <a:endParaRPr lang="en-US" sz="1400" dirty="0" smtClean="0"/>
          </a:p>
          <a:p>
            <a:pPr>
              <a:buFont typeface="Arial" pitchFamily="34" charset="0"/>
              <a:buChar char="•"/>
            </a:pPr>
            <a:r>
              <a:rPr lang="en-US" sz="1400" dirty="0" smtClean="0"/>
              <a:t>  1 ml </a:t>
            </a:r>
            <a:r>
              <a:rPr lang="en-US" sz="1400" dirty="0" err="1" smtClean="0"/>
              <a:t>eluent</a:t>
            </a:r>
            <a:r>
              <a:rPr lang="en-US" sz="1400" dirty="0" smtClean="0"/>
              <a:t>  0.5% </a:t>
            </a:r>
            <a:r>
              <a:rPr lang="en-US" sz="1400" dirty="0" err="1" smtClean="0"/>
              <a:t>thiourea</a:t>
            </a:r>
            <a:r>
              <a:rPr lang="en-US" sz="1400" dirty="0" smtClean="0"/>
              <a:t> flow rate</a:t>
            </a:r>
            <a:br>
              <a:rPr lang="en-US" sz="1400" dirty="0" smtClean="0"/>
            </a:br>
            <a:r>
              <a:rPr lang="en-US" sz="1400" dirty="0" smtClean="0"/>
              <a:t> 0.5 </a:t>
            </a:r>
            <a:r>
              <a:rPr lang="en-US" sz="1400" dirty="0" err="1" smtClean="0"/>
              <a:t>mL</a:t>
            </a:r>
            <a:r>
              <a:rPr lang="en-US" sz="1400" dirty="0" smtClean="0"/>
              <a:t> min-</a:t>
            </a:r>
            <a:r>
              <a:rPr lang="en-US" sz="1400" baseline="30000" dirty="0" smtClean="0"/>
              <a:t>1  </a:t>
            </a:r>
            <a:br>
              <a:rPr lang="en-US" sz="1400" baseline="30000" dirty="0" smtClean="0"/>
            </a:br>
            <a:r>
              <a:rPr lang="en-US" sz="1600" b="1" dirty="0" smtClean="0">
                <a:solidFill>
                  <a:srgbClr val="FF0000"/>
                </a:solidFill>
                <a:effectLst>
                  <a:outerShdw blurRad="38100" dist="38100" dir="2700000" algn="tl">
                    <a:srgbClr val="000000">
                      <a:alpha val="43137"/>
                    </a:srgbClr>
                  </a:outerShdw>
                </a:effectLst>
              </a:rPr>
              <a:t>MW 800W </a:t>
            </a:r>
            <a:endParaRPr lang="en-US" sz="1400" b="1" dirty="0" smtClean="0">
              <a:solidFill>
                <a:srgbClr val="FF0000"/>
              </a:solidFill>
              <a:effectLst>
                <a:outerShdw blurRad="38100" dist="38100" dir="2700000" algn="tl">
                  <a:srgbClr val="000000">
                    <a:alpha val="43137"/>
                  </a:srgbClr>
                </a:outerShdw>
              </a:effectLst>
            </a:endParaRPr>
          </a:p>
          <a:p>
            <a:pPr>
              <a:buFont typeface="Arial" pitchFamily="34" charset="0"/>
              <a:buChar char="•"/>
            </a:pPr>
            <a:endParaRPr lang="en-US" sz="1400" b="1" baseline="30000" dirty="0"/>
          </a:p>
        </p:txBody>
      </p:sp>
      <p:sp>
        <p:nvSpPr>
          <p:cNvPr id="25" name="TextBox 24"/>
          <p:cNvSpPr txBox="1"/>
          <p:nvPr/>
        </p:nvSpPr>
        <p:spPr>
          <a:xfrm>
            <a:off x="3013357" y="3841303"/>
            <a:ext cx="1008112" cy="307777"/>
          </a:xfrm>
          <a:prstGeom prst="rect">
            <a:avLst/>
          </a:prstGeom>
          <a:noFill/>
        </p:spPr>
        <p:txBody>
          <a:bodyPr wrap="square" rtlCol="0">
            <a:spAutoFit/>
          </a:bodyPr>
          <a:lstStyle/>
          <a:p>
            <a:r>
              <a:rPr lang="en-US" sz="1400" b="1" dirty="0" smtClean="0"/>
              <a:t>ICP-MS</a:t>
            </a:r>
            <a:endParaRPr lang="en-US" sz="1400" b="1" dirty="0"/>
          </a:p>
        </p:txBody>
      </p:sp>
      <p:pic>
        <p:nvPicPr>
          <p:cNvPr id="26" name="Picture 164" descr="insideamicrowave_corrected"/>
          <p:cNvPicPr>
            <a:picLocks noChangeAspect="1" noChangeArrowheads="1"/>
          </p:cNvPicPr>
          <p:nvPr/>
        </p:nvPicPr>
        <p:blipFill>
          <a:blip r:embed="rId4" cstate="print"/>
          <a:srcRect/>
          <a:stretch>
            <a:fillRect/>
          </a:stretch>
        </p:blipFill>
        <p:spPr bwMode="auto">
          <a:xfrm>
            <a:off x="3649269" y="3666280"/>
            <a:ext cx="3075379" cy="2109348"/>
          </a:xfrm>
          <a:prstGeom prst="rect">
            <a:avLst/>
          </a:prstGeom>
          <a:noFill/>
        </p:spPr>
      </p:pic>
      <p:pic>
        <p:nvPicPr>
          <p:cNvPr id="27" name="Picture 164" descr="insideamicrowave_corrected"/>
          <p:cNvPicPr>
            <a:picLocks noChangeAspect="1" noChangeArrowheads="1"/>
          </p:cNvPicPr>
          <p:nvPr/>
        </p:nvPicPr>
        <p:blipFill>
          <a:blip r:embed="rId4" cstate="print"/>
          <a:srcRect/>
          <a:stretch>
            <a:fillRect/>
          </a:stretch>
        </p:blipFill>
        <p:spPr bwMode="auto">
          <a:xfrm>
            <a:off x="3728869" y="1412776"/>
            <a:ext cx="3075379" cy="21093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6"/>
                                        </p:tgtEl>
                                        <p:attrNameLst>
                                          <p:attrName>style.opacity</p:attrName>
                                        </p:attrNameLst>
                                      </p:cBhvr>
                                      <p:to>
                                        <p:strVal val="0.25"/>
                                      </p:to>
                                    </p:set>
                                    <p:animEffect filter="image" prLst="opacity: 0.25">
                                      <p:cBhvr rctx="IE">
                                        <p:cTn id="10" dur="indefinite"/>
                                        <p:tgtEl>
                                          <p:spTgt spid="6"/>
                                        </p:tgtEl>
                                      </p:cBhvr>
                                    </p:animEffect>
                                  </p:childTnLst>
                                </p:cTn>
                              </p:par>
                              <p:par>
                                <p:cTn id="11" presetID="9" presetClass="emph" presetSubtype="0" grpId="0" nodeType="withEffect">
                                  <p:stCondLst>
                                    <p:cond delay="0"/>
                                  </p:stCondLst>
                                  <p:childTnLst>
                                    <p:set>
                                      <p:cBhvr rctx="PPT">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par>
                                <p:cTn id="14" presetID="24" presetClass="emph" presetSubtype="0" fill="hold" grpId="0" nodeType="withEffect">
                                  <p:stCondLst>
                                    <p:cond delay="0"/>
                                  </p:stCondLst>
                                  <p:childTnLst>
                                    <p:animClr clrSpc="hsl">
                                      <p:cBhvr override="childStyle">
                                        <p:cTn id="15" dur="500" fill="hold"/>
                                        <p:tgtEl>
                                          <p:spTgt spid="3"/>
                                        </p:tgtEl>
                                        <p:attrNameLst>
                                          <p:attrName>style.color</p:attrName>
                                        </p:attrNameLst>
                                      </p:cBhvr>
                                      <p:by>
                                        <p:hsl h="0" s="-12549" l="-25098"/>
                                      </p:by>
                                    </p:animClr>
                                    <p:animClr clrSpc="hsl">
                                      <p:cBhvr>
                                        <p:cTn id="16" dur="500" fill="hold"/>
                                        <p:tgtEl>
                                          <p:spTgt spid="3"/>
                                        </p:tgtEl>
                                        <p:attrNameLst>
                                          <p:attrName>fillcolor</p:attrName>
                                        </p:attrNameLst>
                                      </p:cBhvr>
                                      <p:by>
                                        <p:hsl h="0" s="-12549" l="-25098"/>
                                      </p:by>
                                    </p:animClr>
                                    <p:animClr clrSpc="hsl">
                                      <p:cBhvr>
                                        <p:cTn id="17" dur="500" fill="hold"/>
                                        <p:tgtEl>
                                          <p:spTgt spid="3"/>
                                        </p:tgtEl>
                                        <p:attrNameLst>
                                          <p:attrName>stroke.color</p:attrName>
                                        </p:attrNameLst>
                                      </p:cBhvr>
                                      <p:by>
                                        <p:hsl h="0" s="-12549" l="-25098"/>
                                      </p:by>
                                    </p:animClr>
                                    <p:set>
                                      <p:cBhvr>
                                        <p:cTn id="18" dur="500" fill="hold"/>
                                        <p:tgtEl>
                                          <p:spTgt spid="3"/>
                                        </p:tgtEl>
                                        <p:attrNameLst>
                                          <p:attrName>fill.type</p:attrName>
                                        </p:attrNameLst>
                                      </p:cBhvr>
                                      <p:to>
                                        <p:strVal val="solid"/>
                                      </p:to>
                                    </p:set>
                                  </p:childTnLst>
                                </p:cTn>
                              </p:par>
                              <p:par>
                                <p:cTn id="19" presetID="24" presetClass="emph" presetSubtype="0" fill="hold" grpId="0" nodeType="withEffect">
                                  <p:stCondLst>
                                    <p:cond delay="0"/>
                                  </p:stCondLst>
                                  <p:childTnLst>
                                    <p:animClr clrSpc="hsl">
                                      <p:cBhvr override="childStyle">
                                        <p:cTn id="20" dur="500" fill="hold"/>
                                        <p:tgtEl>
                                          <p:spTgt spid="4"/>
                                        </p:tgtEl>
                                        <p:attrNameLst>
                                          <p:attrName>style.color</p:attrName>
                                        </p:attrNameLst>
                                      </p:cBhvr>
                                      <p:by>
                                        <p:hsl h="0" s="-12549" l="-25098"/>
                                      </p:by>
                                    </p:animClr>
                                    <p:animClr clrSpc="hsl">
                                      <p:cBhvr>
                                        <p:cTn id="21" dur="500" fill="hold"/>
                                        <p:tgtEl>
                                          <p:spTgt spid="4"/>
                                        </p:tgtEl>
                                        <p:attrNameLst>
                                          <p:attrName>fillcolor</p:attrName>
                                        </p:attrNameLst>
                                      </p:cBhvr>
                                      <p:by>
                                        <p:hsl h="0" s="-12549" l="-25098"/>
                                      </p:by>
                                    </p:animClr>
                                    <p:animClr clrSpc="hsl">
                                      <p:cBhvr>
                                        <p:cTn id="22" dur="500" fill="hold"/>
                                        <p:tgtEl>
                                          <p:spTgt spid="4"/>
                                        </p:tgtEl>
                                        <p:attrNameLst>
                                          <p:attrName>stroke.color</p:attrName>
                                        </p:attrNameLst>
                                      </p:cBhvr>
                                      <p:by>
                                        <p:hsl h="0" s="-12549" l="-25098"/>
                                      </p:by>
                                    </p:animClr>
                                    <p:set>
                                      <p:cBhvr>
                                        <p:cTn id="23" dur="500" fill="hold"/>
                                        <p:tgtEl>
                                          <p:spTgt spid="4"/>
                                        </p:tgtEl>
                                        <p:attrNameLst>
                                          <p:attrName>fill.type</p:attrName>
                                        </p:attrNameLst>
                                      </p:cBhvr>
                                      <p:to>
                                        <p:strVal val="solid"/>
                                      </p:to>
                                    </p:set>
                                  </p:childTnLst>
                                </p:cTn>
                              </p:par>
                              <p:par>
                                <p:cTn id="24" presetID="9" presetClass="emph" presetSubtype="0" nodeType="withEffect">
                                  <p:stCondLst>
                                    <p:cond delay="0"/>
                                  </p:stCondLst>
                                  <p:childTnLst>
                                    <p:set>
                                      <p:cBhvr rctx="PPT">
                                        <p:cTn id="25" dur="indefinite"/>
                                        <p:tgtEl>
                                          <p:spTgt spid="27"/>
                                        </p:tgtEl>
                                        <p:attrNameLst>
                                          <p:attrName>style.opacity</p:attrName>
                                        </p:attrNameLst>
                                      </p:cBhvr>
                                      <p:to>
                                        <p:strVal val="0.25"/>
                                      </p:to>
                                    </p:set>
                                    <p:animEffect filter="image" prLst="opacity: 0.25">
                                      <p:cBhvr rctx="IE">
                                        <p:cTn id="26" dur="indefinite"/>
                                        <p:tgtEl>
                                          <p:spTgt spid="27"/>
                                        </p:tgtEl>
                                      </p:cBhvr>
                                    </p:animEffect>
                                  </p:childTnLst>
                                </p:cTn>
                              </p:par>
                              <p:par>
                                <p:cTn id="27" presetID="9" presetClass="emph" presetSubtype="0" nodeType="withEffect">
                                  <p:stCondLst>
                                    <p:cond delay="0"/>
                                  </p:stCondLst>
                                  <p:childTnLst>
                                    <p:set>
                                      <p:cBhvr rctx="PPT">
                                        <p:cTn id="28" dur="indefinite"/>
                                        <p:tgtEl>
                                          <p:spTgt spid="26"/>
                                        </p:tgtEl>
                                        <p:attrNameLst>
                                          <p:attrName>style.opacity</p:attrName>
                                        </p:attrNameLst>
                                      </p:cBhvr>
                                      <p:to>
                                        <p:strVal val="0.25"/>
                                      </p:to>
                                    </p:set>
                                    <p:animEffect filter="image" prLst="opacity: 0.25">
                                      <p:cBhvr rctx="IE">
                                        <p:cTn id="29" dur="indefinite"/>
                                        <p:tgtEl>
                                          <p:spTgt spid="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4" presetClass="emph" presetSubtype="0" fill="hold" grpId="0" nodeType="withEffect">
                                  <p:stCondLst>
                                    <p:cond delay="0"/>
                                  </p:stCondLst>
                                  <p:childTnLst>
                                    <p:animClr clrSpc="hsl">
                                      <p:cBhvr override="childStyle">
                                        <p:cTn id="43" dur="500" fill="hold"/>
                                        <p:tgtEl>
                                          <p:spTgt spid="11"/>
                                        </p:tgtEl>
                                        <p:attrNameLst>
                                          <p:attrName>style.color</p:attrName>
                                        </p:attrNameLst>
                                      </p:cBhvr>
                                      <p:by>
                                        <p:hsl h="0" s="-12549" l="-25098"/>
                                      </p:by>
                                    </p:animClr>
                                    <p:animClr clrSpc="hsl">
                                      <p:cBhvr>
                                        <p:cTn id="44" dur="500" fill="hold"/>
                                        <p:tgtEl>
                                          <p:spTgt spid="11"/>
                                        </p:tgtEl>
                                        <p:attrNameLst>
                                          <p:attrName>fillcolor</p:attrName>
                                        </p:attrNameLst>
                                      </p:cBhvr>
                                      <p:by>
                                        <p:hsl h="0" s="-12549" l="-25098"/>
                                      </p:by>
                                    </p:animClr>
                                    <p:animClr clrSpc="hsl">
                                      <p:cBhvr>
                                        <p:cTn id="45" dur="500" fill="hold"/>
                                        <p:tgtEl>
                                          <p:spTgt spid="11"/>
                                        </p:tgtEl>
                                        <p:attrNameLst>
                                          <p:attrName>stroke.color</p:attrName>
                                        </p:attrNameLst>
                                      </p:cBhvr>
                                      <p:by>
                                        <p:hsl h="0" s="-12549" l="-25098"/>
                                      </p:by>
                                    </p:animClr>
                                    <p:set>
                                      <p:cBhvr>
                                        <p:cTn id="46" dur="500" fill="hold"/>
                                        <p:tgtEl>
                                          <p:spTgt spid="11"/>
                                        </p:tgtEl>
                                        <p:attrNameLst>
                                          <p:attrName>fill.type</p:attrName>
                                        </p:attrNameLst>
                                      </p:cBhvr>
                                      <p:to>
                                        <p:strVal val="solid"/>
                                      </p:to>
                                    </p:set>
                                  </p:childTnLst>
                                </p:cTn>
                              </p:par>
                              <p:par>
                                <p:cTn id="47" presetID="24" presetClass="emph" presetSubtype="0" fill="hold" grpId="0" nodeType="withEffect">
                                  <p:stCondLst>
                                    <p:cond delay="0"/>
                                  </p:stCondLst>
                                  <p:childTnLst>
                                    <p:animClr clrSpc="hsl">
                                      <p:cBhvr override="childStyle">
                                        <p:cTn id="48" dur="500" fill="hold"/>
                                        <p:tgtEl>
                                          <p:spTgt spid="8"/>
                                        </p:tgtEl>
                                        <p:attrNameLst>
                                          <p:attrName>style.color</p:attrName>
                                        </p:attrNameLst>
                                      </p:cBhvr>
                                      <p:by>
                                        <p:hsl h="0" s="-12549" l="-25098"/>
                                      </p:by>
                                    </p:animClr>
                                    <p:animClr clrSpc="hsl">
                                      <p:cBhvr>
                                        <p:cTn id="49" dur="500" fill="hold"/>
                                        <p:tgtEl>
                                          <p:spTgt spid="8"/>
                                        </p:tgtEl>
                                        <p:attrNameLst>
                                          <p:attrName>fillcolor</p:attrName>
                                        </p:attrNameLst>
                                      </p:cBhvr>
                                      <p:by>
                                        <p:hsl h="0" s="-12549" l="-25098"/>
                                      </p:by>
                                    </p:animClr>
                                    <p:animClr clrSpc="hsl">
                                      <p:cBhvr>
                                        <p:cTn id="50" dur="500" fill="hold"/>
                                        <p:tgtEl>
                                          <p:spTgt spid="8"/>
                                        </p:tgtEl>
                                        <p:attrNameLst>
                                          <p:attrName>stroke.color</p:attrName>
                                        </p:attrNameLst>
                                      </p:cBhvr>
                                      <p:by>
                                        <p:hsl h="0" s="-12549" l="-25098"/>
                                      </p:by>
                                    </p:animClr>
                                    <p:set>
                                      <p:cBhvr>
                                        <p:cTn id="51" dur="500" fill="hold"/>
                                        <p:tgtEl>
                                          <p:spTgt spid="8"/>
                                        </p:tgtEl>
                                        <p:attrNameLst>
                                          <p:attrName>fill.type</p:attrName>
                                        </p:attrNameLst>
                                      </p:cBhvr>
                                      <p:to>
                                        <p:strVal val="solid"/>
                                      </p:to>
                                    </p:set>
                                  </p:childTnLst>
                                </p:cTn>
                              </p:par>
                              <p:par>
                                <p:cTn id="52" presetID="9" presetClass="emph" presetSubtype="0" grpId="0" nodeType="withEffect">
                                  <p:stCondLst>
                                    <p:cond delay="0"/>
                                  </p:stCondLst>
                                  <p:childTnLst>
                                    <p:set>
                                      <p:cBhvr rctx="PPT">
                                        <p:cTn id="53" dur="indefinite"/>
                                        <p:tgtEl>
                                          <p:spTgt spid="13"/>
                                        </p:tgtEl>
                                        <p:attrNameLst>
                                          <p:attrName>style.opacity</p:attrName>
                                        </p:attrNameLst>
                                      </p:cBhvr>
                                      <p:to>
                                        <p:strVal val="0.25"/>
                                      </p:to>
                                    </p:set>
                                    <p:animEffect filter="image" prLst="opacity: 0.25">
                                      <p:cBhvr rctx="IE">
                                        <p:cTn id="54" dur="indefinite"/>
                                        <p:tgtEl>
                                          <p:spTgt spid="13"/>
                                        </p:tgtEl>
                                      </p:cBhvr>
                                    </p:animEffect>
                                  </p:childTnLst>
                                </p:cTn>
                              </p:par>
                              <p:par>
                                <p:cTn id="55" presetID="24" presetClass="emph" presetSubtype="0" fill="hold" grpId="0" nodeType="withEffect">
                                  <p:stCondLst>
                                    <p:cond delay="0"/>
                                  </p:stCondLst>
                                  <p:childTnLst>
                                    <p:animClr clrSpc="hsl">
                                      <p:cBhvr override="childStyle">
                                        <p:cTn id="56" dur="500" fill="hold"/>
                                        <p:tgtEl>
                                          <p:spTgt spid="9"/>
                                        </p:tgtEl>
                                        <p:attrNameLst>
                                          <p:attrName>style.color</p:attrName>
                                        </p:attrNameLst>
                                      </p:cBhvr>
                                      <p:by>
                                        <p:hsl h="0" s="-12549" l="-25098"/>
                                      </p:by>
                                    </p:animClr>
                                    <p:animClr clrSpc="hsl">
                                      <p:cBhvr>
                                        <p:cTn id="57" dur="500" fill="hold"/>
                                        <p:tgtEl>
                                          <p:spTgt spid="9"/>
                                        </p:tgtEl>
                                        <p:attrNameLst>
                                          <p:attrName>fillcolor</p:attrName>
                                        </p:attrNameLst>
                                      </p:cBhvr>
                                      <p:by>
                                        <p:hsl h="0" s="-12549" l="-25098"/>
                                      </p:by>
                                    </p:animClr>
                                    <p:animClr clrSpc="hsl">
                                      <p:cBhvr>
                                        <p:cTn id="58" dur="500" fill="hold"/>
                                        <p:tgtEl>
                                          <p:spTgt spid="9"/>
                                        </p:tgtEl>
                                        <p:attrNameLst>
                                          <p:attrName>stroke.color</p:attrName>
                                        </p:attrNameLst>
                                      </p:cBhvr>
                                      <p:by>
                                        <p:hsl h="0" s="-12549" l="-25098"/>
                                      </p:by>
                                    </p:animClr>
                                    <p:set>
                                      <p:cBhvr>
                                        <p:cTn id="59" dur="500" fill="hold"/>
                                        <p:tgtEl>
                                          <p:spTgt spid="9"/>
                                        </p:tgtEl>
                                        <p:attrNameLst>
                                          <p:attrName>fill.type</p:attrName>
                                        </p:attrNameLst>
                                      </p:cBhvr>
                                      <p:to>
                                        <p:strVal val="solid"/>
                                      </p:to>
                                    </p:set>
                                  </p:childTnLst>
                                </p:cTn>
                              </p:par>
                              <p:par>
                                <p:cTn id="60" presetID="24" presetClass="emph" presetSubtype="0" fill="hold" grpId="0" nodeType="withEffect">
                                  <p:stCondLst>
                                    <p:cond delay="0"/>
                                  </p:stCondLst>
                                  <p:childTnLst>
                                    <p:animClr clrSpc="hsl">
                                      <p:cBhvr override="childStyle">
                                        <p:cTn id="61" dur="500" fill="hold"/>
                                        <p:tgtEl>
                                          <p:spTgt spid="18"/>
                                        </p:tgtEl>
                                        <p:attrNameLst>
                                          <p:attrName>style.color</p:attrName>
                                        </p:attrNameLst>
                                      </p:cBhvr>
                                      <p:by>
                                        <p:hsl h="0" s="-12549" l="-25098"/>
                                      </p:by>
                                    </p:animClr>
                                    <p:animClr clrSpc="hsl">
                                      <p:cBhvr>
                                        <p:cTn id="62" dur="500" fill="hold"/>
                                        <p:tgtEl>
                                          <p:spTgt spid="18"/>
                                        </p:tgtEl>
                                        <p:attrNameLst>
                                          <p:attrName>fillcolor</p:attrName>
                                        </p:attrNameLst>
                                      </p:cBhvr>
                                      <p:by>
                                        <p:hsl h="0" s="-12549" l="-25098"/>
                                      </p:by>
                                    </p:animClr>
                                    <p:animClr clrSpc="hsl">
                                      <p:cBhvr>
                                        <p:cTn id="63" dur="500" fill="hold"/>
                                        <p:tgtEl>
                                          <p:spTgt spid="18"/>
                                        </p:tgtEl>
                                        <p:attrNameLst>
                                          <p:attrName>stroke.color</p:attrName>
                                        </p:attrNameLst>
                                      </p:cBhvr>
                                      <p:by>
                                        <p:hsl h="0" s="-12549" l="-25098"/>
                                      </p:by>
                                    </p:animClr>
                                    <p:set>
                                      <p:cBhvr>
                                        <p:cTn id="64" dur="500" fill="hold"/>
                                        <p:tgtEl>
                                          <p:spTgt spid="18"/>
                                        </p:tgtEl>
                                        <p:attrNameLst>
                                          <p:attrName>fill.type</p:attrName>
                                        </p:attrNameLst>
                                      </p:cBhvr>
                                      <p:to>
                                        <p:strVal val="solid"/>
                                      </p:to>
                                    </p:set>
                                  </p:childTnLst>
                                </p:cTn>
                              </p:par>
                              <p:par>
                                <p:cTn id="65" presetID="9" presetClass="emph" presetSubtype="0" grpId="0" nodeType="withEffect">
                                  <p:stCondLst>
                                    <p:cond delay="0"/>
                                  </p:stCondLst>
                                  <p:childTnLst>
                                    <p:set>
                                      <p:cBhvr rctx="PPT">
                                        <p:cTn id="66" dur="indefinite"/>
                                        <p:tgtEl>
                                          <p:spTgt spid="12"/>
                                        </p:tgtEl>
                                        <p:attrNameLst>
                                          <p:attrName>style.opacity</p:attrName>
                                        </p:attrNameLst>
                                      </p:cBhvr>
                                      <p:to>
                                        <p:strVal val="0.25"/>
                                      </p:to>
                                    </p:set>
                                    <p:animEffect filter="image" prLst="opacity: 0.25">
                                      <p:cBhvr rctx="IE">
                                        <p:cTn id="67" dur="indefinite"/>
                                        <p:tgtEl>
                                          <p:spTgt spid="12"/>
                                        </p:tgtEl>
                                      </p:cBhvr>
                                    </p:animEffect>
                                  </p:childTnLst>
                                </p:cTn>
                              </p:par>
                              <p:par>
                                <p:cTn id="68" presetID="9" presetClass="emph" presetSubtype="0" grpId="0" nodeType="withEffect">
                                  <p:stCondLst>
                                    <p:cond delay="0"/>
                                  </p:stCondLst>
                                  <p:childTnLst>
                                    <p:set>
                                      <p:cBhvr rctx="PPT">
                                        <p:cTn id="69" dur="indefinite"/>
                                        <p:tgtEl>
                                          <p:spTgt spid="14"/>
                                        </p:tgtEl>
                                        <p:attrNameLst>
                                          <p:attrName>style.opacity</p:attrName>
                                        </p:attrNameLst>
                                      </p:cBhvr>
                                      <p:to>
                                        <p:strVal val="0.25"/>
                                      </p:to>
                                    </p:set>
                                    <p:animEffect filter="image" prLst="opacity: 0.25">
                                      <p:cBhvr rctx="IE">
                                        <p:cTn id="70" dur="indefinite"/>
                                        <p:tgtEl>
                                          <p:spTgt spid="14"/>
                                        </p:tgtEl>
                                      </p:cBhvr>
                                    </p:animEffect>
                                  </p:childTnLst>
                                </p:cTn>
                              </p:par>
                              <p:par>
                                <p:cTn id="71" presetID="9" presetClass="emph" presetSubtype="0" grpId="0" nodeType="withEffect">
                                  <p:stCondLst>
                                    <p:cond delay="0"/>
                                  </p:stCondLst>
                                  <p:childTnLst>
                                    <p:set>
                                      <p:cBhvr rctx="PPT">
                                        <p:cTn id="72" dur="indefinite"/>
                                        <p:tgtEl>
                                          <p:spTgt spid="15"/>
                                        </p:tgtEl>
                                        <p:attrNameLst>
                                          <p:attrName>style.opacity</p:attrName>
                                        </p:attrNameLst>
                                      </p:cBhvr>
                                      <p:to>
                                        <p:strVal val="0.25"/>
                                      </p:to>
                                    </p:set>
                                    <p:animEffect filter="image" prLst="opacity: 0.25">
                                      <p:cBhvr rctx="IE">
                                        <p:cTn id="73" dur="indefinite"/>
                                        <p:tgtEl>
                                          <p:spTgt spid="15"/>
                                        </p:tgtEl>
                                      </p:cBhvr>
                                    </p:animEffect>
                                  </p:childTnLst>
                                </p:cTn>
                              </p:par>
                              <p:par>
                                <p:cTn id="74" presetID="9" presetClass="emph" presetSubtype="0" grpId="0" nodeType="withEffect">
                                  <p:stCondLst>
                                    <p:cond delay="0"/>
                                  </p:stCondLst>
                                  <p:childTnLst>
                                    <p:set>
                                      <p:cBhvr rctx="PPT">
                                        <p:cTn id="75" dur="indefinite"/>
                                        <p:tgtEl>
                                          <p:spTgt spid="16"/>
                                        </p:tgtEl>
                                        <p:attrNameLst>
                                          <p:attrName>style.opacity</p:attrName>
                                        </p:attrNameLst>
                                      </p:cBhvr>
                                      <p:to>
                                        <p:strVal val="0.25"/>
                                      </p:to>
                                    </p:set>
                                    <p:animEffect filter="image" prLst="opacity: 0.25">
                                      <p:cBhvr rctx="IE">
                                        <p:cTn id="76" dur="indefinite"/>
                                        <p:tgtEl>
                                          <p:spTgt spid="16"/>
                                        </p:tgtEl>
                                      </p:cBhvr>
                                    </p:animEffect>
                                  </p:childTnLst>
                                </p:cTn>
                              </p:par>
                              <p:par>
                                <p:cTn id="77" presetID="9" presetClass="emph" presetSubtype="0" grpId="0" nodeType="withEffect">
                                  <p:stCondLst>
                                    <p:cond delay="0"/>
                                  </p:stCondLst>
                                  <p:childTnLst>
                                    <p:set>
                                      <p:cBhvr rctx="PPT">
                                        <p:cTn id="78" dur="indefinite"/>
                                        <p:tgtEl>
                                          <p:spTgt spid="17"/>
                                        </p:tgtEl>
                                        <p:attrNameLst>
                                          <p:attrName>style.opacity</p:attrName>
                                        </p:attrNameLst>
                                      </p:cBhvr>
                                      <p:to>
                                        <p:strVal val="0.25"/>
                                      </p:to>
                                    </p:set>
                                    <p:animEffect filter="image" prLst="opacity: 0.25">
                                      <p:cBhvr rctx="IE">
                                        <p:cTn id="79" dur="indefinite"/>
                                        <p:tgtEl>
                                          <p:spTgt spid="17"/>
                                        </p:tgtEl>
                                      </p:cBhvr>
                                    </p:animEffect>
                                  </p:childTnLst>
                                </p:cTn>
                              </p:par>
                              <p:par>
                                <p:cTn id="80" presetID="9" presetClass="emph" presetSubtype="0" grpId="0" nodeType="withEffect">
                                  <p:stCondLst>
                                    <p:cond delay="0"/>
                                  </p:stCondLst>
                                  <p:childTnLst>
                                    <p:set>
                                      <p:cBhvr rctx="PPT">
                                        <p:cTn id="81" dur="indefinite"/>
                                        <p:tgtEl>
                                          <p:spTgt spid="19"/>
                                        </p:tgtEl>
                                        <p:attrNameLst>
                                          <p:attrName>style.opacity</p:attrName>
                                        </p:attrNameLst>
                                      </p:cBhvr>
                                      <p:to>
                                        <p:strVal val="0.25"/>
                                      </p:to>
                                    </p:set>
                                    <p:animEffect filter="image" prLst="opacity: 0.25">
                                      <p:cBhvr rctx="IE">
                                        <p:cTn id="82" dur="indefinite"/>
                                        <p:tgtEl>
                                          <p:spTgt spid="19"/>
                                        </p:tgtEl>
                                      </p:cBhvr>
                                    </p:animEffect>
                                  </p:childTnLst>
                                </p:cTn>
                              </p:par>
                              <p:par>
                                <p:cTn id="83" presetID="9" presetClass="emph" presetSubtype="0" grpId="0" nodeType="withEffect">
                                  <p:stCondLst>
                                    <p:cond delay="0"/>
                                  </p:stCondLst>
                                  <p:childTnLst>
                                    <p:set>
                                      <p:cBhvr rctx="PPT">
                                        <p:cTn id="84" dur="indefinite"/>
                                        <p:tgtEl>
                                          <p:spTgt spid="10"/>
                                        </p:tgtEl>
                                        <p:attrNameLst>
                                          <p:attrName>style.opacity</p:attrName>
                                        </p:attrNameLst>
                                      </p:cBhvr>
                                      <p:to>
                                        <p:strVal val="0.25"/>
                                      </p:to>
                                    </p:set>
                                    <p:animEffect filter="image" prLst="opacity: 0.25">
                                      <p:cBhvr rctx="IE">
                                        <p:cTn id="85" dur="indefinite"/>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sp>
        <p:nvSpPr>
          <p:cNvPr id="30" name="Title 1"/>
          <p:cNvSpPr>
            <a:spLocks noGrp="1"/>
          </p:cNvSpPr>
          <p:nvPr>
            <p:ph type="title"/>
          </p:nvPr>
        </p:nvSpPr>
        <p:spPr/>
        <p:txBody>
          <a:bodyPr/>
          <a:lstStyle/>
          <a:p>
            <a:r>
              <a:rPr lang="en-US" sz="2200" u="sng" dirty="0" smtClean="0"/>
              <a:t>Microwave-assisted solid phase extraction </a:t>
            </a:r>
            <a:r>
              <a:rPr lang="en-US" sz="2200" dirty="0" smtClean="0"/>
              <a:t/>
            </a:r>
            <a:br>
              <a:rPr lang="en-US" sz="2200" dirty="0" smtClean="0"/>
            </a:br>
            <a:r>
              <a:rPr lang="en-US" sz="2200" dirty="0" smtClean="0"/>
              <a:t>of Pd and Pt for their ICP-MS determination</a:t>
            </a:r>
            <a:endParaRPr lang="en-US" sz="2200" dirty="0"/>
          </a:p>
        </p:txBody>
      </p:sp>
      <p:pic>
        <p:nvPicPr>
          <p:cNvPr id="21" name="Picture 2"/>
          <p:cNvPicPr>
            <a:picLocks noChangeAspect="1" noChangeArrowheads="1"/>
          </p:cNvPicPr>
          <p:nvPr/>
        </p:nvPicPr>
        <p:blipFill>
          <a:blip r:embed="rId3" cstate="print"/>
          <a:srcRect/>
          <a:stretch>
            <a:fillRect/>
          </a:stretch>
        </p:blipFill>
        <p:spPr bwMode="auto">
          <a:xfrm>
            <a:off x="1403647" y="1506015"/>
            <a:ext cx="3816425" cy="2108565"/>
          </a:xfrm>
          <a:prstGeom prst="rect">
            <a:avLst/>
          </a:prstGeom>
          <a:noFill/>
          <a:ln w="9525">
            <a:solidFill>
              <a:schemeClr val="tx2">
                <a:lumMod val="85000"/>
                <a:lumOff val="15000"/>
              </a:schemeClr>
            </a:solidFill>
            <a:miter lim="800000"/>
            <a:headEnd/>
            <a:tailEnd/>
          </a:ln>
        </p:spPr>
      </p:pic>
      <p:pic>
        <p:nvPicPr>
          <p:cNvPr id="22" name="Picture 3"/>
          <p:cNvPicPr>
            <a:picLocks noChangeAspect="1" noChangeArrowheads="1"/>
          </p:cNvPicPr>
          <p:nvPr/>
        </p:nvPicPr>
        <p:blipFill>
          <a:blip r:embed="rId4" cstate="print"/>
          <a:srcRect t="8508"/>
          <a:stretch>
            <a:fillRect/>
          </a:stretch>
        </p:blipFill>
        <p:spPr bwMode="auto">
          <a:xfrm>
            <a:off x="5364088" y="1503290"/>
            <a:ext cx="3744416" cy="2107063"/>
          </a:xfrm>
          <a:prstGeom prst="rect">
            <a:avLst/>
          </a:prstGeom>
          <a:noFill/>
          <a:ln w="9525">
            <a:solidFill>
              <a:schemeClr val="tx2">
                <a:lumMod val="85000"/>
                <a:lumOff val="15000"/>
              </a:schemeClr>
            </a:solidFill>
            <a:miter lim="800000"/>
            <a:headEnd/>
            <a:tailEnd/>
          </a:ln>
        </p:spPr>
      </p:pic>
      <p:pic>
        <p:nvPicPr>
          <p:cNvPr id="23" name="Picture 4"/>
          <p:cNvPicPr>
            <a:picLocks noChangeAspect="1" noChangeArrowheads="1"/>
          </p:cNvPicPr>
          <p:nvPr/>
        </p:nvPicPr>
        <p:blipFill>
          <a:blip r:embed="rId5" cstate="print"/>
          <a:srcRect/>
          <a:stretch>
            <a:fillRect/>
          </a:stretch>
        </p:blipFill>
        <p:spPr bwMode="auto">
          <a:xfrm>
            <a:off x="2928251" y="3739316"/>
            <a:ext cx="4439625" cy="2644580"/>
          </a:xfrm>
          <a:prstGeom prst="rect">
            <a:avLst/>
          </a:prstGeom>
          <a:noFill/>
          <a:ln w="9525">
            <a:solidFill>
              <a:schemeClr val="tx2">
                <a:lumMod val="85000"/>
                <a:lumOff val="15000"/>
              </a:schemeClr>
            </a:solidFill>
            <a:miter lim="800000"/>
            <a:headEnd/>
            <a:tailEnd/>
          </a:ln>
        </p:spPr>
      </p:pic>
      <p:sp>
        <p:nvSpPr>
          <p:cNvPr id="24"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5"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6"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7"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8"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29"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31"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32"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33"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34"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Real-time</a:t>
            </a:r>
            <a:br>
              <a:rPr lang="en-US" sz="1200" b="1" dirty="0" smtClean="0"/>
            </a:br>
            <a:r>
              <a:rPr lang="en-US" sz="1200" b="1" dirty="0" smtClean="0"/>
              <a:t> analysis</a:t>
            </a:r>
            <a:endParaRPr lang="en-GB" sz="1200" b="1" dirty="0"/>
          </a:p>
        </p:txBody>
      </p:sp>
      <p:sp>
        <p:nvSpPr>
          <p:cNvPr id="35"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36"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6"/>
                                        </p:tgtEl>
                                        <p:attrNameLst>
                                          <p:attrName>style.opacity</p:attrName>
                                        </p:attrNameLst>
                                      </p:cBhvr>
                                      <p:to>
                                        <p:strVal val="0.25"/>
                                      </p:to>
                                    </p:set>
                                    <p:animEffect filter="image" prLst="opacity: 0.25">
                                      <p:cBhvr rctx="IE">
                                        <p:cTn id="10" dur="indefinite"/>
                                        <p:tgtEl>
                                          <p:spTgt spid="6"/>
                                        </p:tgtEl>
                                      </p:cBhvr>
                                    </p:animEffect>
                                  </p:childTnLst>
                                </p:cTn>
                              </p:par>
                              <p:par>
                                <p:cTn id="11" presetID="9" presetClass="emph" presetSubtype="0" grpId="0" nodeType="withEffect">
                                  <p:stCondLst>
                                    <p:cond delay="0"/>
                                  </p:stCondLst>
                                  <p:childTnLst>
                                    <p:set>
                                      <p:cBhvr rctx="PPT">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par>
                                <p:cTn id="14" presetID="24" presetClass="emph" presetSubtype="0" fill="hold" grpId="0" nodeType="withEffect">
                                  <p:stCondLst>
                                    <p:cond delay="0"/>
                                  </p:stCondLst>
                                  <p:childTnLst>
                                    <p:animClr clrSpc="hsl">
                                      <p:cBhvr override="childStyle">
                                        <p:cTn id="15" dur="500" fill="hold"/>
                                        <p:tgtEl>
                                          <p:spTgt spid="3"/>
                                        </p:tgtEl>
                                        <p:attrNameLst>
                                          <p:attrName>style.color</p:attrName>
                                        </p:attrNameLst>
                                      </p:cBhvr>
                                      <p:by>
                                        <p:hsl h="0" s="-12549" l="-25098"/>
                                      </p:by>
                                    </p:animClr>
                                    <p:animClr clrSpc="hsl">
                                      <p:cBhvr>
                                        <p:cTn id="16" dur="500" fill="hold"/>
                                        <p:tgtEl>
                                          <p:spTgt spid="3"/>
                                        </p:tgtEl>
                                        <p:attrNameLst>
                                          <p:attrName>fillcolor</p:attrName>
                                        </p:attrNameLst>
                                      </p:cBhvr>
                                      <p:by>
                                        <p:hsl h="0" s="-12549" l="-25098"/>
                                      </p:by>
                                    </p:animClr>
                                    <p:animClr clrSpc="hsl">
                                      <p:cBhvr>
                                        <p:cTn id="17" dur="500" fill="hold"/>
                                        <p:tgtEl>
                                          <p:spTgt spid="3"/>
                                        </p:tgtEl>
                                        <p:attrNameLst>
                                          <p:attrName>stroke.color</p:attrName>
                                        </p:attrNameLst>
                                      </p:cBhvr>
                                      <p:by>
                                        <p:hsl h="0" s="-12549" l="-25098"/>
                                      </p:by>
                                    </p:animClr>
                                    <p:set>
                                      <p:cBhvr>
                                        <p:cTn id="18" dur="500" fill="hold"/>
                                        <p:tgtEl>
                                          <p:spTgt spid="3"/>
                                        </p:tgtEl>
                                        <p:attrNameLst>
                                          <p:attrName>fill.type</p:attrName>
                                        </p:attrNameLst>
                                      </p:cBhvr>
                                      <p:to>
                                        <p:strVal val="solid"/>
                                      </p:to>
                                    </p:set>
                                  </p:childTnLst>
                                </p:cTn>
                              </p:par>
                              <p:par>
                                <p:cTn id="19" presetID="24" presetClass="emph" presetSubtype="0" fill="hold" grpId="0" nodeType="withEffect">
                                  <p:stCondLst>
                                    <p:cond delay="0"/>
                                  </p:stCondLst>
                                  <p:childTnLst>
                                    <p:animClr clrSpc="hsl">
                                      <p:cBhvr override="childStyle">
                                        <p:cTn id="20" dur="500" fill="hold"/>
                                        <p:tgtEl>
                                          <p:spTgt spid="4"/>
                                        </p:tgtEl>
                                        <p:attrNameLst>
                                          <p:attrName>style.color</p:attrName>
                                        </p:attrNameLst>
                                      </p:cBhvr>
                                      <p:by>
                                        <p:hsl h="0" s="-12549" l="-25098"/>
                                      </p:by>
                                    </p:animClr>
                                    <p:animClr clrSpc="hsl">
                                      <p:cBhvr>
                                        <p:cTn id="21" dur="500" fill="hold"/>
                                        <p:tgtEl>
                                          <p:spTgt spid="4"/>
                                        </p:tgtEl>
                                        <p:attrNameLst>
                                          <p:attrName>fillcolor</p:attrName>
                                        </p:attrNameLst>
                                      </p:cBhvr>
                                      <p:by>
                                        <p:hsl h="0" s="-12549" l="-25098"/>
                                      </p:by>
                                    </p:animClr>
                                    <p:animClr clrSpc="hsl">
                                      <p:cBhvr>
                                        <p:cTn id="22" dur="500" fill="hold"/>
                                        <p:tgtEl>
                                          <p:spTgt spid="4"/>
                                        </p:tgtEl>
                                        <p:attrNameLst>
                                          <p:attrName>stroke.color</p:attrName>
                                        </p:attrNameLst>
                                      </p:cBhvr>
                                      <p:by>
                                        <p:hsl h="0" s="-12549" l="-25098"/>
                                      </p:by>
                                    </p:animClr>
                                    <p:set>
                                      <p:cBhvr>
                                        <p:cTn id="23" dur="500" fill="hold"/>
                                        <p:tgtEl>
                                          <p:spTgt spid="4"/>
                                        </p:tgtEl>
                                        <p:attrNameLst>
                                          <p:attrName>fill.type</p:attrName>
                                        </p:attrNameLst>
                                      </p:cBhvr>
                                      <p:to>
                                        <p:strVal val="solid"/>
                                      </p:to>
                                    </p:set>
                                  </p:childTnLst>
                                </p:cTn>
                              </p:par>
                              <p:par>
                                <p:cTn id="24" presetID="24" presetClass="emph" presetSubtype="0" fill="hold" grpId="0" nodeType="withEffect">
                                  <p:stCondLst>
                                    <p:cond delay="0"/>
                                  </p:stCondLst>
                                  <p:childTnLst>
                                    <p:animClr clrSpc="hsl">
                                      <p:cBhvr override="childStyle">
                                        <p:cTn id="25" dur="500" fill="hold"/>
                                        <p:tgtEl>
                                          <p:spTgt spid="27"/>
                                        </p:tgtEl>
                                        <p:attrNameLst>
                                          <p:attrName>style.color</p:attrName>
                                        </p:attrNameLst>
                                      </p:cBhvr>
                                      <p:by>
                                        <p:hsl h="0" s="-12549" l="-25098"/>
                                      </p:by>
                                    </p:animClr>
                                    <p:animClr clrSpc="hsl">
                                      <p:cBhvr>
                                        <p:cTn id="26" dur="500" fill="hold"/>
                                        <p:tgtEl>
                                          <p:spTgt spid="27"/>
                                        </p:tgtEl>
                                        <p:attrNameLst>
                                          <p:attrName>fillcolor</p:attrName>
                                        </p:attrNameLst>
                                      </p:cBhvr>
                                      <p:by>
                                        <p:hsl h="0" s="-12549" l="-25098"/>
                                      </p:by>
                                    </p:animClr>
                                    <p:animClr clrSpc="hsl">
                                      <p:cBhvr>
                                        <p:cTn id="27" dur="500" fill="hold"/>
                                        <p:tgtEl>
                                          <p:spTgt spid="27"/>
                                        </p:tgtEl>
                                        <p:attrNameLst>
                                          <p:attrName>stroke.color</p:attrName>
                                        </p:attrNameLst>
                                      </p:cBhvr>
                                      <p:by>
                                        <p:hsl h="0" s="-12549" l="-25098"/>
                                      </p:by>
                                    </p:animClr>
                                    <p:set>
                                      <p:cBhvr>
                                        <p:cTn id="28" dur="500" fill="hold"/>
                                        <p:tgtEl>
                                          <p:spTgt spid="27"/>
                                        </p:tgtEl>
                                        <p:attrNameLst>
                                          <p:attrName>fill.type</p:attrName>
                                        </p:attrNameLst>
                                      </p:cBhvr>
                                      <p:to>
                                        <p:strVal val="solid"/>
                                      </p:to>
                                    </p:set>
                                  </p:childTnLst>
                                </p:cTn>
                              </p:par>
                              <p:par>
                                <p:cTn id="29" presetID="24" presetClass="emph" presetSubtype="0" fill="hold" grpId="0" nodeType="withEffect">
                                  <p:stCondLst>
                                    <p:cond delay="0"/>
                                  </p:stCondLst>
                                  <p:childTnLst>
                                    <p:animClr clrSpc="hsl">
                                      <p:cBhvr override="childStyle">
                                        <p:cTn id="30" dur="500" fill="hold"/>
                                        <p:tgtEl>
                                          <p:spTgt spid="24"/>
                                        </p:tgtEl>
                                        <p:attrNameLst>
                                          <p:attrName>style.color</p:attrName>
                                        </p:attrNameLst>
                                      </p:cBhvr>
                                      <p:by>
                                        <p:hsl h="0" s="-12549" l="-25098"/>
                                      </p:by>
                                    </p:animClr>
                                    <p:animClr clrSpc="hsl">
                                      <p:cBhvr>
                                        <p:cTn id="31" dur="500" fill="hold"/>
                                        <p:tgtEl>
                                          <p:spTgt spid="24"/>
                                        </p:tgtEl>
                                        <p:attrNameLst>
                                          <p:attrName>fillcolor</p:attrName>
                                        </p:attrNameLst>
                                      </p:cBhvr>
                                      <p:by>
                                        <p:hsl h="0" s="-12549" l="-25098"/>
                                      </p:by>
                                    </p:animClr>
                                    <p:animClr clrSpc="hsl">
                                      <p:cBhvr>
                                        <p:cTn id="32" dur="500" fill="hold"/>
                                        <p:tgtEl>
                                          <p:spTgt spid="24"/>
                                        </p:tgtEl>
                                        <p:attrNameLst>
                                          <p:attrName>stroke.color</p:attrName>
                                        </p:attrNameLst>
                                      </p:cBhvr>
                                      <p:by>
                                        <p:hsl h="0" s="-12549" l="-25098"/>
                                      </p:by>
                                    </p:animClr>
                                    <p:set>
                                      <p:cBhvr>
                                        <p:cTn id="33" dur="500" fill="hold"/>
                                        <p:tgtEl>
                                          <p:spTgt spid="24"/>
                                        </p:tgtEl>
                                        <p:attrNameLst>
                                          <p:attrName>fill.type</p:attrName>
                                        </p:attrNameLst>
                                      </p:cBhvr>
                                      <p:to>
                                        <p:strVal val="solid"/>
                                      </p:to>
                                    </p:set>
                                  </p:childTnLst>
                                </p:cTn>
                              </p:par>
                              <p:par>
                                <p:cTn id="34" presetID="9" presetClass="emph" presetSubtype="0" grpId="0" nodeType="withEffect">
                                  <p:stCondLst>
                                    <p:cond delay="0"/>
                                  </p:stCondLst>
                                  <p:childTnLst>
                                    <p:set>
                                      <p:cBhvr rctx="PPT">
                                        <p:cTn id="35" dur="indefinite"/>
                                        <p:tgtEl>
                                          <p:spTgt spid="29"/>
                                        </p:tgtEl>
                                        <p:attrNameLst>
                                          <p:attrName>style.opacity</p:attrName>
                                        </p:attrNameLst>
                                      </p:cBhvr>
                                      <p:to>
                                        <p:strVal val="0.25"/>
                                      </p:to>
                                    </p:set>
                                    <p:animEffect filter="image" prLst="opacity: 0.25">
                                      <p:cBhvr rctx="IE">
                                        <p:cTn id="36" dur="indefinite"/>
                                        <p:tgtEl>
                                          <p:spTgt spid="29"/>
                                        </p:tgtEl>
                                      </p:cBhvr>
                                    </p:animEffect>
                                  </p:childTnLst>
                                </p:cTn>
                              </p:par>
                              <p:par>
                                <p:cTn id="37" presetID="24" presetClass="emph" presetSubtype="0" fill="hold" grpId="0" nodeType="withEffect">
                                  <p:stCondLst>
                                    <p:cond delay="0"/>
                                  </p:stCondLst>
                                  <p:childTnLst>
                                    <p:animClr clrSpc="hsl">
                                      <p:cBhvr override="childStyle">
                                        <p:cTn id="38" dur="500" fill="hold"/>
                                        <p:tgtEl>
                                          <p:spTgt spid="25"/>
                                        </p:tgtEl>
                                        <p:attrNameLst>
                                          <p:attrName>style.color</p:attrName>
                                        </p:attrNameLst>
                                      </p:cBhvr>
                                      <p:by>
                                        <p:hsl h="0" s="-12549" l="-25098"/>
                                      </p:by>
                                    </p:animClr>
                                    <p:animClr clrSpc="hsl">
                                      <p:cBhvr>
                                        <p:cTn id="39" dur="500" fill="hold"/>
                                        <p:tgtEl>
                                          <p:spTgt spid="25"/>
                                        </p:tgtEl>
                                        <p:attrNameLst>
                                          <p:attrName>fillcolor</p:attrName>
                                        </p:attrNameLst>
                                      </p:cBhvr>
                                      <p:by>
                                        <p:hsl h="0" s="-12549" l="-25098"/>
                                      </p:by>
                                    </p:animClr>
                                    <p:animClr clrSpc="hsl">
                                      <p:cBhvr>
                                        <p:cTn id="40" dur="500" fill="hold"/>
                                        <p:tgtEl>
                                          <p:spTgt spid="25"/>
                                        </p:tgtEl>
                                        <p:attrNameLst>
                                          <p:attrName>stroke.color</p:attrName>
                                        </p:attrNameLst>
                                      </p:cBhvr>
                                      <p:by>
                                        <p:hsl h="0" s="-12549" l="-25098"/>
                                      </p:by>
                                    </p:animClr>
                                    <p:set>
                                      <p:cBhvr>
                                        <p:cTn id="41" dur="500" fill="hold"/>
                                        <p:tgtEl>
                                          <p:spTgt spid="25"/>
                                        </p:tgtEl>
                                        <p:attrNameLst>
                                          <p:attrName>fill.type</p:attrName>
                                        </p:attrNameLst>
                                      </p:cBhvr>
                                      <p:to>
                                        <p:strVal val="solid"/>
                                      </p:to>
                                    </p:set>
                                  </p:childTnLst>
                                </p:cTn>
                              </p:par>
                              <p:par>
                                <p:cTn id="42" presetID="24" presetClass="emph" presetSubtype="0" fill="hold" grpId="0" nodeType="withEffect">
                                  <p:stCondLst>
                                    <p:cond delay="0"/>
                                  </p:stCondLst>
                                  <p:childTnLst>
                                    <p:animClr clrSpc="hsl">
                                      <p:cBhvr override="childStyle">
                                        <p:cTn id="43" dur="500" fill="hold"/>
                                        <p:tgtEl>
                                          <p:spTgt spid="35"/>
                                        </p:tgtEl>
                                        <p:attrNameLst>
                                          <p:attrName>style.color</p:attrName>
                                        </p:attrNameLst>
                                      </p:cBhvr>
                                      <p:by>
                                        <p:hsl h="0" s="-12549" l="-25098"/>
                                      </p:by>
                                    </p:animClr>
                                    <p:animClr clrSpc="hsl">
                                      <p:cBhvr>
                                        <p:cTn id="44" dur="500" fill="hold"/>
                                        <p:tgtEl>
                                          <p:spTgt spid="35"/>
                                        </p:tgtEl>
                                        <p:attrNameLst>
                                          <p:attrName>fillcolor</p:attrName>
                                        </p:attrNameLst>
                                      </p:cBhvr>
                                      <p:by>
                                        <p:hsl h="0" s="-12549" l="-25098"/>
                                      </p:by>
                                    </p:animClr>
                                    <p:animClr clrSpc="hsl">
                                      <p:cBhvr>
                                        <p:cTn id="45" dur="500" fill="hold"/>
                                        <p:tgtEl>
                                          <p:spTgt spid="35"/>
                                        </p:tgtEl>
                                        <p:attrNameLst>
                                          <p:attrName>stroke.color</p:attrName>
                                        </p:attrNameLst>
                                      </p:cBhvr>
                                      <p:by>
                                        <p:hsl h="0" s="-12549" l="-25098"/>
                                      </p:by>
                                    </p:animClr>
                                    <p:set>
                                      <p:cBhvr>
                                        <p:cTn id="46" dur="500" fill="hold"/>
                                        <p:tgtEl>
                                          <p:spTgt spid="35"/>
                                        </p:tgtEl>
                                        <p:attrNameLst>
                                          <p:attrName>fill.type</p:attrName>
                                        </p:attrNameLst>
                                      </p:cBhvr>
                                      <p:to>
                                        <p:strVal val="solid"/>
                                      </p:to>
                                    </p:set>
                                  </p:childTnLst>
                                </p:cTn>
                              </p:par>
                              <p:par>
                                <p:cTn id="47" presetID="9" presetClass="emph" presetSubtype="0" grpId="0" nodeType="withEffect">
                                  <p:stCondLst>
                                    <p:cond delay="0"/>
                                  </p:stCondLst>
                                  <p:childTnLst>
                                    <p:set>
                                      <p:cBhvr rctx="PPT">
                                        <p:cTn id="48" dur="indefinite"/>
                                        <p:tgtEl>
                                          <p:spTgt spid="28"/>
                                        </p:tgtEl>
                                        <p:attrNameLst>
                                          <p:attrName>style.opacity</p:attrName>
                                        </p:attrNameLst>
                                      </p:cBhvr>
                                      <p:to>
                                        <p:strVal val="0.25"/>
                                      </p:to>
                                    </p:set>
                                    <p:animEffect filter="image" prLst="opacity: 0.25">
                                      <p:cBhvr rctx="IE">
                                        <p:cTn id="49" dur="indefinite"/>
                                        <p:tgtEl>
                                          <p:spTgt spid="28"/>
                                        </p:tgtEl>
                                      </p:cBhvr>
                                    </p:animEffect>
                                  </p:childTnLst>
                                </p:cTn>
                              </p:par>
                              <p:par>
                                <p:cTn id="50" presetID="9" presetClass="emph" presetSubtype="0" grpId="0" nodeType="withEffect">
                                  <p:stCondLst>
                                    <p:cond delay="0"/>
                                  </p:stCondLst>
                                  <p:childTnLst>
                                    <p:set>
                                      <p:cBhvr rctx="PPT">
                                        <p:cTn id="51" dur="indefinite"/>
                                        <p:tgtEl>
                                          <p:spTgt spid="31"/>
                                        </p:tgtEl>
                                        <p:attrNameLst>
                                          <p:attrName>style.opacity</p:attrName>
                                        </p:attrNameLst>
                                      </p:cBhvr>
                                      <p:to>
                                        <p:strVal val="0.25"/>
                                      </p:to>
                                    </p:set>
                                    <p:animEffect filter="image" prLst="opacity: 0.25">
                                      <p:cBhvr rctx="IE">
                                        <p:cTn id="52" dur="indefinite"/>
                                        <p:tgtEl>
                                          <p:spTgt spid="31"/>
                                        </p:tgtEl>
                                      </p:cBhvr>
                                    </p:animEffect>
                                  </p:childTnLst>
                                </p:cTn>
                              </p:par>
                              <p:par>
                                <p:cTn id="53" presetID="9" presetClass="emph" presetSubtype="0" grpId="0" nodeType="withEffect">
                                  <p:stCondLst>
                                    <p:cond delay="0"/>
                                  </p:stCondLst>
                                  <p:childTnLst>
                                    <p:set>
                                      <p:cBhvr rctx="PPT">
                                        <p:cTn id="54" dur="indefinite"/>
                                        <p:tgtEl>
                                          <p:spTgt spid="32"/>
                                        </p:tgtEl>
                                        <p:attrNameLst>
                                          <p:attrName>style.opacity</p:attrName>
                                        </p:attrNameLst>
                                      </p:cBhvr>
                                      <p:to>
                                        <p:strVal val="0.25"/>
                                      </p:to>
                                    </p:set>
                                    <p:animEffect filter="image" prLst="opacity: 0.25">
                                      <p:cBhvr rctx="IE">
                                        <p:cTn id="55" dur="indefinite"/>
                                        <p:tgtEl>
                                          <p:spTgt spid="32"/>
                                        </p:tgtEl>
                                      </p:cBhvr>
                                    </p:animEffect>
                                  </p:childTnLst>
                                </p:cTn>
                              </p:par>
                              <p:par>
                                <p:cTn id="56" presetID="9" presetClass="emph" presetSubtype="0" grpId="0" nodeType="withEffect">
                                  <p:stCondLst>
                                    <p:cond delay="0"/>
                                  </p:stCondLst>
                                  <p:childTnLst>
                                    <p:set>
                                      <p:cBhvr rctx="PPT">
                                        <p:cTn id="57" dur="indefinite"/>
                                        <p:tgtEl>
                                          <p:spTgt spid="33"/>
                                        </p:tgtEl>
                                        <p:attrNameLst>
                                          <p:attrName>style.opacity</p:attrName>
                                        </p:attrNameLst>
                                      </p:cBhvr>
                                      <p:to>
                                        <p:strVal val="0.25"/>
                                      </p:to>
                                    </p:set>
                                    <p:animEffect filter="image" prLst="opacity: 0.25">
                                      <p:cBhvr rctx="IE">
                                        <p:cTn id="58" dur="indefinite"/>
                                        <p:tgtEl>
                                          <p:spTgt spid="33"/>
                                        </p:tgtEl>
                                      </p:cBhvr>
                                    </p:animEffect>
                                  </p:childTnLst>
                                </p:cTn>
                              </p:par>
                              <p:par>
                                <p:cTn id="59" presetID="9" presetClass="emph" presetSubtype="0" grpId="0" nodeType="withEffect">
                                  <p:stCondLst>
                                    <p:cond delay="0"/>
                                  </p:stCondLst>
                                  <p:childTnLst>
                                    <p:set>
                                      <p:cBhvr rctx="PPT">
                                        <p:cTn id="60" dur="indefinite"/>
                                        <p:tgtEl>
                                          <p:spTgt spid="34"/>
                                        </p:tgtEl>
                                        <p:attrNameLst>
                                          <p:attrName>style.opacity</p:attrName>
                                        </p:attrNameLst>
                                      </p:cBhvr>
                                      <p:to>
                                        <p:strVal val="0.25"/>
                                      </p:to>
                                    </p:set>
                                    <p:animEffect filter="image" prLst="opacity: 0.25">
                                      <p:cBhvr rctx="IE">
                                        <p:cTn id="61" dur="indefinite"/>
                                        <p:tgtEl>
                                          <p:spTgt spid="34"/>
                                        </p:tgtEl>
                                      </p:cBhvr>
                                    </p:animEffect>
                                  </p:childTnLst>
                                </p:cTn>
                              </p:par>
                              <p:par>
                                <p:cTn id="62" presetID="9" presetClass="emph" presetSubtype="0" grpId="0" nodeType="withEffect">
                                  <p:stCondLst>
                                    <p:cond delay="0"/>
                                  </p:stCondLst>
                                  <p:childTnLst>
                                    <p:set>
                                      <p:cBhvr rctx="PPT">
                                        <p:cTn id="63" dur="indefinite"/>
                                        <p:tgtEl>
                                          <p:spTgt spid="36"/>
                                        </p:tgtEl>
                                        <p:attrNameLst>
                                          <p:attrName>style.opacity</p:attrName>
                                        </p:attrNameLst>
                                      </p:cBhvr>
                                      <p:to>
                                        <p:strVal val="0.25"/>
                                      </p:to>
                                    </p:set>
                                    <p:animEffect filter="image" prLst="opacity: 0.25">
                                      <p:cBhvr rctx="IE">
                                        <p:cTn id="64" dur="indefinite"/>
                                        <p:tgtEl>
                                          <p:spTgt spid="36"/>
                                        </p:tgtEl>
                                      </p:cBhvr>
                                    </p:animEffect>
                                  </p:childTnLst>
                                </p:cTn>
                              </p:par>
                              <p:par>
                                <p:cTn id="65" presetID="9" presetClass="emph" presetSubtype="0" grpId="0" nodeType="withEffect">
                                  <p:stCondLst>
                                    <p:cond delay="0"/>
                                  </p:stCondLst>
                                  <p:childTnLst>
                                    <p:set>
                                      <p:cBhvr rctx="PPT">
                                        <p:cTn id="66" dur="indefinite"/>
                                        <p:tgtEl>
                                          <p:spTgt spid="26"/>
                                        </p:tgtEl>
                                        <p:attrNameLst>
                                          <p:attrName>style.opacity</p:attrName>
                                        </p:attrNameLst>
                                      </p:cBhvr>
                                      <p:to>
                                        <p:strVal val="0.25"/>
                                      </p:to>
                                    </p:set>
                                    <p:animEffect filter="image" prLst="opacity: 0.25">
                                      <p:cBhvr rctx="IE">
                                        <p:cTn id="67" dur="indefinite"/>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pic>
        <p:nvPicPr>
          <p:cNvPr id="284674" name="Picture 2"/>
          <p:cNvPicPr>
            <a:picLocks noChangeAspect="1" noChangeArrowheads="1"/>
          </p:cNvPicPr>
          <p:nvPr/>
        </p:nvPicPr>
        <p:blipFill>
          <a:blip r:embed="rId3" cstate="print"/>
          <a:srcRect/>
          <a:stretch>
            <a:fillRect/>
          </a:stretch>
        </p:blipFill>
        <p:spPr bwMode="auto">
          <a:xfrm>
            <a:off x="1619672" y="1530903"/>
            <a:ext cx="6944161" cy="3462797"/>
          </a:xfrm>
          <a:prstGeom prst="rect">
            <a:avLst/>
          </a:prstGeom>
          <a:noFill/>
          <a:ln w="9525">
            <a:noFill/>
            <a:miter lim="800000"/>
            <a:headEnd/>
            <a:tailEnd/>
          </a:ln>
        </p:spPr>
      </p:pic>
      <p:sp>
        <p:nvSpPr>
          <p:cNvPr id="30" name="Title 1"/>
          <p:cNvSpPr>
            <a:spLocks noGrp="1"/>
          </p:cNvSpPr>
          <p:nvPr>
            <p:ph type="title"/>
          </p:nvPr>
        </p:nvSpPr>
        <p:spPr/>
        <p:txBody>
          <a:bodyPr/>
          <a:lstStyle/>
          <a:p>
            <a:r>
              <a:rPr lang="en-US" sz="2200" u="sng" dirty="0" smtClean="0"/>
              <a:t>Microwave-assisted solid phase extraction </a:t>
            </a:r>
            <a:r>
              <a:rPr lang="en-US" sz="2200" dirty="0" smtClean="0"/>
              <a:t/>
            </a:r>
            <a:br>
              <a:rPr lang="en-US" sz="2200" dirty="0" smtClean="0"/>
            </a:br>
            <a:r>
              <a:rPr lang="en-US" sz="2200" dirty="0" smtClean="0"/>
              <a:t>of Pd and Pt for their ICP-MS determination</a:t>
            </a:r>
            <a:endParaRPr lang="en-US" sz="2200" dirty="0"/>
          </a:p>
        </p:txBody>
      </p:sp>
      <p:sp>
        <p:nvSpPr>
          <p:cNvPr id="21"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2"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3"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4"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5"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26"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7"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28"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29"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31"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Real-time</a:t>
            </a:r>
            <a:br>
              <a:rPr lang="en-US" sz="1200" b="1" dirty="0" smtClean="0"/>
            </a:br>
            <a:r>
              <a:rPr lang="en-US" sz="1200" b="1" dirty="0" smtClean="0"/>
              <a:t> analysis</a:t>
            </a:r>
            <a:endParaRPr lang="en-GB" sz="1200" b="1" dirty="0"/>
          </a:p>
        </p:txBody>
      </p:sp>
      <p:sp>
        <p:nvSpPr>
          <p:cNvPr id="32"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33"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6"/>
                                        </p:tgtEl>
                                        <p:attrNameLst>
                                          <p:attrName>style.opacity</p:attrName>
                                        </p:attrNameLst>
                                      </p:cBhvr>
                                      <p:to>
                                        <p:strVal val="0.25"/>
                                      </p:to>
                                    </p:set>
                                    <p:animEffect filter="image" prLst="opacity: 0.25">
                                      <p:cBhvr rctx="IE">
                                        <p:cTn id="10" dur="indefinite"/>
                                        <p:tgtEl>
                                          <p:spTgt spid="6"/>
                                        </p:tgtEl>
                                      </p:cBhvr>
                                    </p:animEffect>
                                  </p:childTnLst>
                                </p:cTn>
                              </p:par>
                              <p:par>
                                <p:cTn id="11" presetID="9" presetClass="emph" presetSubtype="0" grpId="0" nodeType="withEffect">
                                  <p:stCondLst>
                                    <p:cond delay="0"/>
                                  </p:stCondLst>
                                  <p:childTnLst>
                                    <p:set>
                                      <p:cBhvr rctx="PPT">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par>
                                <p:cTn id="14" presetID="24" presetClass="emph" presetSubtype="0" fill="hold" grpId="0" nodeType="withEffect">
                                  <p:stCondLst>
                                    <p:cond delay="0"/>
                                  </p:stCondLst>
                                  <p:childTnLst>
                                    <p:animClr clrSpc="hsl">
                                      <p:cBhvr override="childStyle">
                                        <p:cTn id="15" dur="500" fill="hold"/>
                                        <p:tgtEl>
                                          <p:spTgt spid="3"/>
                                        </p:tgtEl>
                                        <p:attrNameLst>
                                          <p:attrName>style.color</p:attrName>
                                        </p:attrNameLst>
                                      </p:cBhvr>
                                      <p:by>
                                        <p:hsl h="0" s="-12549" l="-25098"/>
                                      </p:by>
                                    </p:animClr>
                                    <p:animClr clrSpc="hsl">
                                      <p:cBhvr>
                                        <p:cTn id="16" dur="500" fill="hold"/>
                                        <p:tgtEl>
                                          <p:spTgt spid="3"/>
                                        </p:tgtEl>
                                        <p:attrNameLst>
                                          <p:attrName>fillcolor</p:attrName>
                                        </p:attrNameLst>
                                      </p:cBhvr>
                                      <p:by>
                                        <p:hsl h="0" s="-12549" l="-25098"/>
                                      </p:by>
                                    </p:animClr>
                                    <p:animClr clrSpc="hsl">
                                      <p:cBhvr>
                                        <p:cTn id="17" dur="500" fill="hold"/>
                                        <p:tgtEl>
                                          <p:spTgt spid="3"/>
                                        </p:tgtEl>
                                        <p:attrNameLst>
                                          <p:attrName>stroke.color</p:attrName>
                                        </p:attrNameLst>
                                      </p:cBhvr>
                                      <p:by>
                                        <p:hsl h="0" s="-12549" l="-25098"/>
                                      </p:by>
                                    </p:animClr>
                                    <p:set>
                                      <p:cBhvr>
                                        <p:cTn id="18" dur="500" fill="hold"/>
                                        <p:tgtEl>
                                          <p:spTgt spid="3"/>
                                        </p:tgtEl>
                                        <p:attrNameLst>
                                          <p:attrName>fill.type</p:attrName>
                                        </p:attrNameLst>
                                      </p:cBhvr>
                                      <p:to>
                                        <p:strVal val="solid"/>
                                      </p:to>
                                    </p:set>
                                  </p:childTnLst>
                                </p:cTn>
                              </p:par>
                              <p:par>
                                <p:cTn id="19" presetID="24" presetClass="emph" presetSubtype="0" fill="hold" grpId="0" nodeType="withEffect">
                                  <p:stCondLst>
                                    <p:cond delay="0"/>
                                  </p:stCondLst>
                                  <p:childTnLst>
                                    <p:animClr clrSpc="hsl">
                                      <p:cBhvr override="childStyle">
                                        <p:cTn id="20" dur="500" fill="hold"/>
                                        <p:tgtEl>
                                          <p:spTgt spid="4"/>
                                        </p:tgtEl>
                                        <p:attrNameLst>
                                          <p:attrName>style.color</p:attrName>
                                        </p:attrNameLst>
                                      </p:cBhvr>
                                      <p:by>
                                        <p:hsl h="0" s="-12549" l="-25098"/>
                                      </p:by>
                                    </p:animClr>
                                    <p:animClr clrSpc="hsl">
                                      <p:cBhvr>
                                        <p:cTn id="21" dur="500" fill="hold"/>
                                        <p:tgtEl>
                                          <p:spTgt spid="4"/>
                                        </p:tgtEl>
                                        <p:attrNameLst>
                                          <p:attrName>fillcolor</p:attrName>
                                        </p:attrNameLst>
                                      </p:cBhvr>
                                      <p:by>
                                        <p:hsl h="0" s="-12549" l="-25098"/>
                                      </p:by>
                                    </p:animClr>
                                    <p:animClr clrSpc="hsl">
                                      <p:cBhvr>
                                        <p:cTn id="22" dur="500" fill="hold"/>
                                        <p:tgtEl>
                                          <p:spTgt spid="4"/>
                                        </p:tgtEl>
                                        <p:attrNameLst>
                                          <p:attrName>stroke.color</p:attrName>
                                        </p:attrNameLst>
                                      </p:cBhvr>
                                      <p:by>
                                        <p:hsl h="0" s="-12549" l="-25098"/>
                                      </p:by>
                                    </p:animClr>
                                    <p:set>
                                      <p:cBhvr>
                                        <p:cTn id="23" dur="500" fill="hold"/>
                                        <p:tgtEl>
                                          <p:spTgt spid="4"/>
                                        </p:tgtEl>
                                        <p:attrNameLst>
                                          <p:attrName>fill.type</p:attrName>
                                        </p:attrNameLst>
                                      </p:cBhvr>
                                      <p:to>
                                        <p:strVal val="solid"/>
                                      </p:to>
                                    </p:set>
                                  </p:childTnLst>
                                </p:cTn>
                              </p:par>
                              <p:par>
                                <p:cTn id="24" presetID="24" presetClass="emph" presetSubtype="0" fill="hold" grpId="0" nodeType="withEffect">
                                  <p:stCondLst>
                                    <p:cond delay="0"/>
                                  </p:stCondLst>
                                  <p:childTnLst>
                                    <p:animClr clrSpc="hsl">
                                      <p:cBhvr override="childStyle">
                                        <p:cTn id="25" dur="500" fill="hold"/>
                                        <p:tgtEl>
                                          <p:spTgt spid="24"/>
                                        </p:tgtEl>
                                        <p:attrNameLst>
                                          <p:attrName>style.color</p:attrName>
                                        </p:attrNameLst>
                                      </p:cBhvr>
                                      <p:by>
                                        <p:hsl h="0" s="-12549" l="-25098"/>
                                      </p:by>
                                    </p:animClr>
                                    <p:animClr clrSpc="hsl">
                                      <p:cBhvr>
                                        <p:cTn id="26" dur="500" fill="hold"/>
                                        <p:tgtEl>
                                          <p:spTgt spid="24"/>
                                        </p:tgtEl>
                                        <p:attrNameLst>
                                          <p:attrName>fillcolor</p:attrName>
                                        </p:attrNameLst>
                                      </p:cBhvr>
                                      <p:by>
                                        <p:hsl h="0" s="-12549" l="-25098"/>
                                      </p:by>
                                    </p:animClr>
                                    <p:animClr clrSpc="hsl">
                                      <p:cBhvr>
                                        <p:cTn id="27" dur="500" fill="hold"/>
                                        <p:tgtEl>
                                          <p:spTgt spid="24"/>
                                        </p:tgtEl>
                                        <p:attrNameLst>
                                          <p:attrName>stroke.color</p:attrName>
                                        </p:attrNameLst>
                                      </p:cBhvr>
                                      <p:by>
                                        <p:hsl h="0" s="-12549" l="-25098"/>
                                      </p:by>
                                    </p:animClr>
                                    <p:set>
                                      <p:cBhvr>
                                        <p:cTn id="28" dur="500" fill="hold"/>
                                        <p:tgtEl>
                                          <p:spTgt spid="24"/>
                                        </p:tgtEl>
                                        <p:attrNameLst>
                                          <p:attrName>fill.type</p:attrName>
                                        </p:attrNameLst>
                                      </p:cBhvr>
                                      <p:to>
                                        <p:strVal val="solid"/>
                                      </p:to>
                                    </p:set>
                                  </p:childTnLst>
                                </p:cTn>
                              </p:par>
                              <p:par>
                                <p:cTn id="29" presetID="24" presetClass="emph" presetSubtype="0" fill="hold" grpId="0" nodeType="withEffect">
                                  <p:stCondLst>
                                    <p:cond delay="0"/>
                                  </p:stCondLst>
                                  <p:childTnLst>
                                    <p:animClr clrSpc="hsl">
                                      <p:cBhvr override="childStyle">
                                        <p:cTn id="30" dur="500" fill="hold"/>
                                        <p:tgtEl>
                                          <p:spTgt spid="21"/>
                                        </p:tgtEl>
                                        <p:attrNameLst>
                                          <p:attrName>style.color</p:attrName>
                                        </p:attrNameLst>
                                      </p:cBhvr>
                                      <p:by>
                                        <p:hsl h="0" s="-12549" l="-25098"/>
                                      </p:by>
                                    </p:animClr>
                                    <p:animClr clrSpc="hsl">
                                      <p:cBhvr>
                                        <p:cTn id="31" dur="500" fill="hold"/>
                                        <p:tgtEl>
                                          <p:spTgt spid="21"/>
                                        </p:tgtEl>
                                        <p:attrNameLst>
                                          <p:attrName>fillcolor</p:attrName>
                                        </p:attrNameLst>
                                      </p:cBhvr>
                                      <p:by>
                                        <p:hsl h="0" s="-12549" l="-25098"/>
                                      </p:by>
                                    </p:animClr>
                                    <p:animClr clrSpc="hsl">
                                      <p:cBhvr>
                                        <p:cTn id="32" dur="500" fill="hold"/>
                                        <p:tgtEl>
                                          <p:spTgt spid="21"/>
                                        </p:tgtEl>
                                        <p:attrNameLst>
                                          <p:attrName>stroke.color</p:attrName>
                                        </p:attrNameLst>
                                      </p:cBhvr>
                                      <p:by>
                                        <p:hsl h="0" s="-12549" l="-25098"/>
                                      </p:by>
                                    </p:animClr>
                                    <p:set>
                                      <p:cBhvr>
                                        <p:cTn id="33" dur="500" fill="hold"/>
                                        <p:tgtEl>
                                          <p:spTgt spid="21"/>
                                        </p:tgtEl>
                                        <p:attrNameLst>
                                          <p:attrName>fill.type</p:attrName>
                                        </p:attrNameLst>
                                      </p:cBhvr>
                                      <p:to>
                                        <p:strVal val="solid"/>
                                      </p:to>
                                    </p:set>
                                  </p:childTnLst>
                                </p:cTn>
                              </p:par>
                              <p:par>
                                <p:cTn id="34" presetID="9" presetClass="emph" presetSubtype="0" grpId="0" nodeType="withEffect">
                                  <p:stCondLst>
                                    <p:cond delay="0"/>
                                  </p:stCondLst>
                                  <p:childTnLst>
                                    <p:set>
                                      <p:cBhvr rctx="PPT">
                                        <p:cTn id="35" dur="indefinite"/>
                                        <p:tgtEl>
                                          <p:spTgt spid="26"/>
                                        </p:tgtEl>
                                        <p:attrNameLst>
                                          <p:attrName>style.opacity</p:attrName>
                                        </p:attrNameLst>
                                      </p:cBhvr>
                                      <p:to>
                                        <p:strVal val="0.25"/>
                                      </p:to>
                                    </p:set>
                                    <p:animEffect filter="image" prLst="opacity: 0.25">
                                      <p:cBhvr rctx="IE">
                                        <p:cTn id="36" dur="indefinite"/>
                                        <p:tgtEl>
                                          <p:spTgt spid="26"/>
                                        </p:tgtEl>
                                      </p:cBhvr>
                                    </p:animEffect>
                                  </p:childTnLst>
                                </p:cTn>
                              </p:par>
                              <p:par>
                                <p:cTn id="37" presetID="24" presetClass="emph" presetSubtype="0" fill="hold" grpId="0" nodeType="withEffect">
                                  <p:stCondLst>
                                    <p:cond delay="0"/>
                                  </p:stCondLst>
                                  <p:childTnLst>
                                    <p:animClr clrSpc="hsl">
                                      <p:cBhvr override="childStyle">
                                        <p:cTn id="38" dur="500" fill="hold"/>
                                        <p:tgtEl>
                                          <p:spTgt spid="22"/>
                                        </p:tgtEl>
                                        <p:attrNameLst>
                                          <p:attrName>style.color</p:attrName>
                                        </p:attrNameLst>
                                      </p:cBhvr>
                                      <p:by>
                                        <p:hsl h="0" s="-12549" l="-25098"/>
                                      </p:by>
                                    </p:animClr>
                                    <p:animClr clrSpc="hsl">
                                      <p:cBhvr>
                                        <p:cTn id="39" dur="500" fill="hold"/>
                                        <p:tgtEl>
                                          <p:spTgt spid="22"/>
                                        </p:tgtEl>
                                        <p:attrNameLst>
                                          <p:attrName>fillcolor</p:attrName>
                                        </p:attrNameLst>
                                      </p:cBhvr>
                                      <p:by>
                                        <p:hsl h="0" s="-12549" l="-25098"/>
                                      </p:by>
                                    </p:animClr>
                                    <p:animClr clrSpc="hsl">
                                      <p:cBhvr>
                                        <p:cTn id="40" dur="500" fill="hold"/>
                                        <p:tgtEl>
                                          <p:spTgt spid="22"/>
                                        </p:tgtEl>
                                        <p:attrNameLst>
                                          <p:attrName>stroke.color</p:attrName>
                                        </p:attrNameLst>
                                      </p:cBhvr>
                                      <p:by>
                                        <p:hsl h="0" s="-12549" l="-25098"/>
                                      </p:by>
                                    </p:animClr>
                                    <p:set>
                                      <p:cBhvr>
                                        <p:cTn id="41" dur="500" fill="hold"/>
                                        <p:tgtEl>
                                          <p:spTgt spid="22"/>
                                        </p:tgtEl>
                                        <p:attrNameLst>
                                          <p:attrName>fill.type</p:attrName>
                                        </p:attrNameLst>
                                      </p:cBhvr>
                                      <p:to>
                                        <p:strVal val="solid"/>
                                      </p:to>
                                    </p:set>
                                  </p:childTnLst>
                                </p:cTn>
                              </p:par>
                              <p:par>
                                <p:cTn id="42" presetID="24" presetClass="emph" presetSubtype="0" fill="hold" grpId="0" nodeType="withEffect">
                                  <p:stCondLst>
                                    <p:cond delay="0"/>
                                  </p:stCondLst>
                                  <p:childTnLst>
                                    <p:animClr clrSpc="hsl">
                                      <p:cBhvr override="childStyle">
                                        <p:cTn id="43" dur="500" fill="hold"/>
                                        <p:tgtEl>
                                          <p:spTgt spid="32"/>
                                        </p:tgtEl>
                                        <p:attrNameLst>
                                          <p:attrName>style.color</p:attrName>
                                        </p:attrNameLst>
                                      </p:cBhvr>
                                      <p:by>
                                        <p:hsl h="0" s="-12549" l="-25098"/>
                                      </p:by>
                                    </p:animClr>
                                    <p:animClr clrSpc="hsl">
                                      <p:cBhvr>
                                        <p:cTn id="44" dur="500" fill="hold"/>
                                        <p:tgtEl>
                                          <p:spTgt spid="32"/>
                                        </p:tgtEl>
                                        <p:attrNameLst>
                                          <p:attrName>fillcolor</p:attrName>
                                        </p:attrNameLst>
                                      </p:cBhvr>
                                      <p:by>
                                        <p:hsl h="0" s="-12549" l="-25098"/>
                                      </p:by>
                                    </p:animClr>
                                    <p:animClr clrSpc="hsl">
                                      <p:cBhvr>
                                        <p:cTn id="45" dur="500" fill="hold"/>
                                        <p:tgtEl>
                                          <p:spTgt spid="32"/>
                                        </p:tgtEl>
                                        <p:attrNameLst>
                                          <p:attrName>stroke.color</p:attrName>
                                        </p:attrNameLst>
                                      </p:cBhvr>
                                      <p:by>
                                        <p:hsl h="0" s="-12549" l="-25098"/>
                                      </p:by>
                                    </p:animClr>
                                    <p:set>
                                      <p:cBhvr>
                                        <p:cTn id="46" dur="500" fill="hold"/>
                                        <p:tgtEl>
                                          <p:spTgt spid="32"/>
                                        </p:tgtEl>
                                        <p:attrNameLst>
                                          <p:attrName>fill.type</p:attrName>
                                        </p:attrNameLst>
                                      </p:cBhvr>
                                      <p:to>
                                        <p:strVal val="solid"/>
                                      </p:to>
                                    </p:set>
                                  </p:childTnLst>
                                </p:cTn>
                              </p:par>
                              <p:par>
                                <p:cTn id="47" presetID="9" presetClass="emph" presetSubtype="0" grpId="0" nodeType="withEffect">
                                  <p:stCondLst>
                                    <p:cond delay="0"/>
                                  </p:stCondLst>
                                  <p:childTnLst>
                                    <p:set>
                                      <p:cBhvr rctx="PPT">
                                        <p:cTn id="48" dur="indefinite"/>
                                        <p:tgtEl>
                                          <p:spTgt spid="25"/>
                                        </p:tgtEl>
                                        <p:attrNameLst>
                                          <p:attrName>style.opacity</p:attrName>
                                        </p:attrNameLst>
                                      </p:cBhvr>
                                      <p:to>
                                        <p:strVal val="0.25"/>
                                      </p:to>
                                    </p:set>
                                    <p:animEffect filter="image" prLst="opacity: 0.25">
                                      <p:cBhvr rctx="IE">
                                        <p:cTn id="49" dur="indefinite"/>
                                        <p:tgtEl>
                                          <p:spTgt spid="25"/>
                                        </p:tgtEl>
                                      </p:cBhvr>
                                    </p:animEffect>
                                  </p:childTnLst>
                                </p:cTn>
                              </p:par>
                              <p:par>
                                <p:cTn id="50" presetID="9" presetClass="emph" presetSubtype="0" grpId="0" nodeType="withEffect">
                                  <p:stCondLst>
                                    <p:cond delay="0"/>
                                  </p:stCondLst>
                                  <p:childTnLst>
                                    <p:set>
                                      <p:cBhvr rctx="PPT">
                                        <p:cTn id="51" dur="indefinite"/>
                                        <p:tgtEl>
                                          <p:spTgt spid="27"/>
                                        </p:tgtEl>
                                        <p:attrNameLst>
                                          <p:attrName>style.opacity</p:attrName>
                                        </p:attrNameLst>
                                      </p:cBhvr>
                                      <p:to>
                                        <p:strVal val="0.25"/>
                                      </p:to>
                                    </p:set>
                                    <p:animEffect filter="image" prLst="opacity: 0.25">
                                      <p:cBhvr rctx="IE">
                                        <p:cTn id="52" dur="indefinite"/>
                                        <p:tgtEl>
                                          <p:spTgt spid="27"/>
                                        </p:tgtEl>
                                      </p:cBhvr>
                                    </p:animEffect>
                                  </p:childTnLst>
                                </p:cTn>
                              </p:par>
                              <p:par>
                                <p:cTn id="53" presetID="9" presetClass="emph" presetSubtype="0" grpId="0" nodeType="withEffect">
                                  <p:stCondLst>
                                    <p:cond delay="0"/>
                                  </p:stCondLst>
                                  <p:childTnLst>
                                    <p:set>
                                      <p:cBhvr rctx="PPT">
                                        <p:cTn id="54" dur="indefinite"/>
                                        <p:tgtEl>
                                          <p:spTgt spid="28"/>
                                        </p:tgtEl>
                                        <p:attrNameLst>
                                          <p:attrName>style.opacity</p:attrName>
                                        </p:attrNameLst>
                                      </p:cBhvr>
                                      <p:to>
                                        <p:strVal val="0.25"/>
                                      </p:to>
                                    </p:set>
                                    <p:animEffect filter="image" prLst="opacity: 0.25">
                                      <p:cBhvr rctx="IE">
                                        <p:cTn id="55" dur="indefinite"/>
                                        <p:tgtEl>
                                          <p:spTgt spid="28"/>
                                        </p:tgtEl>
                                      </p:cBhvr>
                                    </p:animEffect>
                                  </p:childTnLst>
                                </p:cTn>
                              </p:par>
                              <p:par>
                                <p:cTn id="56" presetID="9" presetClass="emph" presetSubtype="0" grpId="0" nodeType="withEffect">
                                  <p:stCondLst>
                                    <p:cond delay="0"/>
                                  </p:stCondLst>
                                  <p:childTnLst>
                                    <p:set>
                                      <p:cBhvr rctx="PPT">
                                        <p:cTn id="57" dur="indefinite"/>
                                        <p:tgtEl>
                                          <p:spTgt spid="29"/>
                                        </p:tgtEl>
                                        <p:attrNameLst>
                                          <p:attrName>style.opacity</p:attrName>
                                        </p:attrNameLst>
                                      </p:cBhvr>
                                      <p:to>
                                        <p:strVal val="0.25"/>
                                      </p:to>
                                    </p:set>
                                    <p:animEffect filter="image" prLst="opacity: 0.25">
                                      <p:cBhvr rctx="IE">
                                        <p:cTn id="58" dur="indefinite"/>
                                        <p:tgtEl>
                                          <p:spTgt spid="29"/>
                                        </p:tgtEl>
                                      </p:cBhvr>
                                    </p:animEffect>
                                  </p:childTnLst>
                                </p:cTn>
                              </p:par>
                              <p:par>
                                <p:cTn id="59" presetID="9" presetClass="emph" presetSubtype="0" grpId="0" nodeType="withEffect">
                                  <p:stCondLst>
                                    <p:cond delay="0"/>
                                  </p:stCondLst>
                                  <p:childTnLst>
                                    <p:set>
                                      <p:cBhvr rctx="PPT">
                                        <p:cTn id="60" dur="indefinite"/>
                                        <p:tgtEl>
                                          <p:spTgt spid="31"/>
                                        </p:tgtEl>
                                        <p:attrNameLst>
                                          <p:attrName>style.opacity</p:attrName>
                                        </p:attrNameLst>
                                      </p:cBhvr>
                                      <p:to>
                                        <p:strVal val="0.25"/>
                                      </p:to>
                                    </p:set>
                                    <p:animEffect filter="image" prLst="opacity: 0.25">
                                      <p:cBhvr rctx="IE">
                                        <p:cTn id="61" dur="indefinite"/>
                                        <p:tgtEl>
                                          <p:spTgt spid="31"/>
                                        </p:tgtEl>
                                      </p:cBhvr>
                                    </p:animEffect>
                                  </p:childTnLst>
                                </p:cTn>
                              </p:par>
                              <p:par>
                                <p:cTn id="62" presetID="9" presetClass="emph" presetSubtype="0" grpId="0" nodeType="withEffect">
                                  <p:stCondLst>
                                    <p:cond delay="0"/>
                                  </p:stCondLst>
                                  <p:childTnLst>
                                    <p:set>
                                      <p:cBhvr rctx="PPT">
                                        <p:cTn id="63" dur="indefinite"/>
                                        <p:tgtEl>
                                          <p:spTgt spid="33"/>
                                        </p:tgtEl>
                                        <p:attrNameLst>
                                          <p:attrName>style.opacity</p:attrName>
                                        </p:attrNameLst>
                                      </p:cBhvr>
                                      <p:to>
                                        <p:strVal val="0.25"/>
                                      </p:to>
                                    </p:set>
                                    <p:animEffect filter="image" prLst="opacity: 0.25">
                                      <p:cBhvr rctx="IE">
                                        <p:cTn id="64" dur="indefinite"/>
                                        <p:tgtEl>
                                          <p:spTgt spid="33"/>
                                        </p:tgtEl>
                                      </p:cBhvr>
                                    </p:animEffect>
                                  </p:childTnLst>
                                </p:cTn>
                              </p:par>
                              <p:par>
                                <p:cTn id="65" presetID="9" presetClass="emph" presetSubtype="0" grpId="0" nodeType="withEffect">
                                  <p:stCondLst>
                                    <p:cond delay="0"/>
                                  </p:stCondLst>
                                  <p:childTnLst>
                                    <p:set>
                                      <p:cBhvr rctx="PPT">
                                        <p:cTn id="66" dur="indefinite"/>
                                        <p:tgtEl>
                                          <p:spTgt spid="23"/>
                                        </p:tgtEl>
                                        <p:attrNameLst>
                                          <p:attrName>style.opacity</p:attrName>
                                        </p:attrNameLst>
                                      </p:cBhvr>
                                      <p:to>
                                        <p:strVal val="0.25"/>
                                      </p:to>
                                    </p:set>
                                    <p:animEffect filter="image" prLst="opacity: 0.25">
                                      <p:cBhvr rctx="IE">
                                        <p:cTn id="67"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sp>
        <p:nvSpPr>
          <p:cNvPr id="30" name="Title 1"/>
          <p:cNvSpPr>
            <a:spLocks noGrp="1"/>
          </p:cNvSpPr>
          <p:nvPr>
            <p:ph type="title"/>
          </p:nvPr>
        </p:nvSpPr>
        <p:spPr/>
        <p:txBody>
          <a:bodyPr/>
          <a:lstStyle/>
          <a:p>
            <a:r>
              <a:rPr lang="en-US" sz="2200" u="sng" dirty="0" smtClean="0"/>
              <a:t>Microwave-assisted solid phase extraction </a:t>
            </a:r>
            <a:r>
              <a:rPr lang="en-US" sz="2200" dirty="0" smtClean="0"/>
              <a:t/>
            </a:r>
            <a:br>
              <a:rPr lang="en-US" sz="2200" dirty="0" smtClean="0"/>
            </a:br>
            <a:r>
              <a:rPr lang="en-US" sz="2200" dirty="0" smtClean="0"/>
              <a:t>of Pd and Pt for their ICP-MS determination</a:t>
            </a:r>
            <a:endParaRPr lang="en-US" sz="2200" dirty="0"/>
          </a:p>
        </p:txBody>
      </p:sp>
      <p:pic>
        <p:nvPicPr>
          <p:cNvPr id="286722" name="Picture 2"/>
          <p:cNvPicPr>
            <a:picLocks noChangeAspect="1" noChangeArrowheads="1"/>
          </p:cNvPicPr>
          <p:nvPr/>
        </p:nvPicPr>
        <p:blipFill>
          <a:blip r:embed="rId3" cstate="print"/>
          <a:srcRect/>
          <a:stretch>
            <a:fillRect/>
          </a:stretch>
        </p:blipFill>
        <p:spPr bwMode="auto">
          <a:xfrm>
            <a:off x="1691680" y="1394842"/>
            <a:ext cx="5562600" cy="1962150"/>
          </a:xfrm>
          <a:prstGeom prst="rect">
            <a:avLst/>
          </a:prstGeom>
          <a:noFill/>
          <a:ln w="9525">
            <a:noFill/>
            <a:miter lim="800000"/>
            <a:headEnd/>
            <a:tailEnd/>
          </a:ln>
        </p:spPr>
      </p:pic>
      <p:pic>
        <p:nvPicPr>
          <p:cNvPr id="286723" name="Picture 3"/>
          <p:cNvPicPr>
            <a:picLocks noChangeAspect="1" noChangeArrowheads="1"/>
          </p:cNvPicPr>
          <p:nvPr/>
        </p:nvPicPr>
        <p:blipFill>
          <a:blip r:embed="rId4" cstate="print"/>
          <a:srcRect/>
          <a:stretch>
            <a:fillRect/>
          </a:stretch>
        </p:blipFill>
        <p:spPr bwMode="auto">
          <a:xfrm>
            <a:off x="1763688" y="3356992"/>
            <a:ext cx="6772275" cy="1600200"/>
          </a:xfrm>
          <a:prstGeom prst="rect">
            <a:avLst/>
          </a:prstGeom>
          <a:noFill/>
          <a:ln w="9525">
            <a:noFill/>
            <a:miter lim="800000"/>
            <a:headEnd/>
            <a:tailEnd/>
          </a:ln>
        </p:spPr>
      </p:pic>
      <p:graphicFrame>
        <p:nvGraphicFramePr>
          <p:cNvPr id="23" name="Diagram 22"/>
          <p:cNvGraphicFramePr/>
          <p:nvPr/>
        </p:nvGraphicFramePr>
        <p:xfrm>
          <a:off x="1763688" y="5103020"/>
          <a:ext cx="6772275" cy="17823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Rectangle 23"/>
          <p:cNvSpPr/>
          <p:nvPr/>
        </p:nvSpPr>
        <p:spPr bwMode="auto">
          <a:xfrm>
            <a:off x="1835696" y="2089378"/>
            <a:ext cx="5256000" cy="576000"/>
          </a:xfrm>
          <a:prstGeom prst="rect">
            <a:avLst/>
          </a:prstGeom>
          <a:noFill/>
          <a:ln w="9525"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1835696" y="2672960"/>
            <a:ext cx="5256000" cy="396000"/>
          </a:xfrm>
          <a:prstGeom prst="rect">
            <a:avLst/>
          </a:prstGeom>
          <a:noFill/>
          <a:ln w="9525"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4644008" y="3789040"/>
            <a:ext cx="2428112" cy="462307"/>
          </a:xfrm>
          <a:prstGeom prst="rect">
            <a:avLst/>
          </a:prstGeom>
          <a:noFill/>
          <a:ln w="9525"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1999872" y="3789040"/>
            <a:ext cx="2428112" cy="462307"/>
          </a:xfrm>
          <a:prstGeom prst="rect">
            <a:avLst/>
          </a:prstGeom>
          <a:noFill/>
          <a:ln w="9525" cap="flat" cmpd="sng" algn="ctr">
            <a:solidFill>
              <a:srgbClr val="FFFF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9"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31"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32"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33"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34"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35"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36"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37"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38"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Real-time</a:t>
            </a:r>
            <a:br>
              <a:rPr lang="en-US" sz="1200" b="1" dirty="0" smtClean="0"/>
            </a:br>
            <a:r>
              <a:rPr lang="en-US" sz="1200" b="1" dirty="0" smtClean="0"/>
              <a:t> analysis</a:t>
            </a:r>
            <a:endParaRPr lang="en-GB" sz="1200" b="1" dirty="0"/>
          </a:p>
        </p:txBody>
      </p:sp>
      <p:sp>
        <p:nvSpPr>
          <p:cNvPr id="39"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40"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p:cBhvr override="childStyle">
                                        <p:cTn id="6" dur="500" fill="hold"/>
                                        <p:tgtEl>
                                          <p:spTgt spid="32"/>
                                        </p:tgtEl>
                                        <p:attrNameLst>
                                          <p:attrName>style.color</p:attrName>
                                        </p:attrNameLst>
                                      </p:cBhvr>
                                      <p:by>
                                        <p:hsl h="0" s="-12549" l="-25098"/>
                                      </p:by>
                                    </p:animClr>
                                    <p:animClr clrSpc="hsl">
                                      <p:cBhvr>
                                        <p:cTn id="7" dur="500" fill="hold"/>
                                        <p:tgtEl>
                                          <p:spTgt spid="32"/>
                                        </p:tgtEl>
                                        <p:attrNameLst>
                                          <p:attrName>fillcolor</p:attrName>
                                        </p:attrNameLst>
                                      </p:cBhvr>
                                      <p:by>
                                        <p:hsl h="0" s="-12549" l="-25098"/>
                                      </p:by>
                                    </p:animClr>
                                    <p:animClr clrSpc="hsl">
                                      <p:cBhvr>
                                        <p:cTn id="8" dur="500" fill="hold"/>
                                        <p:tgtEl>
                                          <p:spTgt spid="32"/>
                                        </p:tgtEl>
                                        <p:attrNameLst>
                                          <p:attrName>stroke.color</p:attrName>
                                        </p:attrNameLst>
                                      </p:cBhvr>
                                      <p:by>
                                        <p:hsl h="0" s="-12549" l="-25098"/>
                                      </p:by>
                                    </p:animClr>
                                    <p:set>
                                      <p:cBhvr>
                                        <p:cTn id="9" dur="500" fill="hold"/>
                                        <p:tgtEl>
                                          <p:spTgt spid="32"/>
                                        </p:tgtEl>
                                        <p:attrNameLst>
                                          <p:attrName>fill.type</p:attrName>
                                        </p:attrNameLst>
                                      </p:cBhvr>
                                      <p:to>
                                        <p:strVal val="solid"/>
                                      </p:to>
                                    </p:set>
                                  </p:childTnLst>
                                </p:cTn>
                              </p:par>
                              <p:par>
                                <p:cTn id="10" presetID="24" presetClass="emph" presetSubtype="0" fill="hold" grpId="0" nodeType="withEffect">
                                  <p:stCondLst>
                                    <p:cond delay="0"/>
                                  </p:stCondLst>
                                  <p:childTnLst>
                                    <p:animClr clrSpc="hsl">
                                      <p:cBhvr override="childStyle">
                                        <p:cTn id="11" dur="500" fill="hold"/>
                                        <p:tgtEl>
                                          <p:spTgt spid="28"/>
                                        </p:tgtEl>
                                        <p:attrNameLst>
                                          <p:attrName>style.color</p:attrName>
                                        </p:attrNameLst>
                                      </p:cBhvr>
                                      <p:by>
                                        <p:hsl h="0" s="-12549" l="-25098"/>
                                      </p:by>
                                    </p:animClr>
                                    <p:animClr clrSpc="hsl">
                                      <p:cBhvr>
                                        <p:cTn id="12" dur="500" fill="hold"/>
                                        <p:tgtEl>
                                          <p:spTgt spid="28"/>
                                        </p:tgtEl>
                                        <p:attrNameLst>
                                          <p:attrName>fillcolor</p:attrName>
                                        </p:attrNameLst>
                                      </p:cBhvr>
                                      <p:by>
                                        <p:hsl h="0" s="-12549" l="-25098"/>
                                      </p:by>
                                    </p:animClr>
                                    <p:animClr clrSpc="hsl">
                                      <p:cBhvr>
                                        <p:cTn id="13" dur="500" fill="hold"/>
                                        <p:tgtEl>
                                          <p:spTgt spid="28"/>
                                        </p:tgtEl>
                                        <p:attrNameLst>
                                          <p:attrName>stroke.color</p:attrName>
                                        </p:attrNameLst>
                                      </p:cBhvr>
                                      <p:by>
                                        <p:hsl h="0" s="-12549" l="-25098"/>
                                      </p:by>
                                    </p:animClr>
                                    <p:set>
                                      <p:cBhvr>
                                        <p:cTn id="14" dur="500" fill="hold"/>
                                        <p:tgtEl>
                                          <p:spTgt spid="28"/>
                                        </p:tgtEl>
                                        <p:attrNameLst>
                                          <p:attrName>fill.type</p:attrName>
                                        </p:attrNameLst>
                                      </p:cBhvr>
                                      <p:to>
                                        <p:strVal val="solid"/>
                                      </p:to>
                                    </p:set>
                                  </p:childTnLst>
                                </p:cTn>
                              </p:par>
                              <p:par>
                                <p:cTn id="15" presetID="9" presetClass="emph" presetSubtype="0" grpId="0" nodeType="withEffect">
                                  <p:stCondLst>
                                    <p:cond delay="0"/>
                                  </p:stCondLst>
                                  <p:childTnLst>
                                    <p:set>
                                      <p:cBhvr rctx="PPT">
                                        <p:cTn id="16" dur="indefinite"/>
                                        <p:tgtEl>
                                          <p:spTgt spid="34"/>
                                        </p:tgtEl>
                                        <p:attrNameLst>
                                          <p:attrName>style.opacity</p:attrName>
                                        </p:attrNameLst>
                                      </p:cBhvr>
                                      <p:to>
                                        <p:strVal val="0.25"/>
                                      </p:to>
                                    </p:set>
                                    <p:animEffect filter="image" prLst="opacity: 0.25">
                                      <p:cBhvr rctx="IE">
                                        <p:cTn id="17" dur="indefinite"/>
                                        <p:tgtEl>
                                          <p:spTgt spid="34"/>
                                        </p:tgtEl>
                                      </p:cBhvr>
                                    </p:animEffect>
                                  </p:childTnLst>
                                </p:cTn>
                              </p:par>
                              <p:par>
                                <p:cTn id="18" presetID="24" presetClass="emph" presetSubtype="0" fill="hold" grpId="0" nodeType="withEffect">
                                  <p:stCondLst>
                                    <p:cond delay="0"/>
                                  </p:stCondLst>
                                  <p:childTnLst>
                                    <p:animClr clrSpc="hsl">
                                      <p:cBhvr override="childStyle">
                                        <p:cTn id="19" dur="500" fill="hold"/>
                                        <p:tgtEl>
                                          <p:spTgt spid="29"/>
                                        </p:tgtEl>
                                        <p:attrNameLst>
                                          <p:attrName>style.color</p:attrName>
                                        </p:attrNameLst>
                                      </p:cBhvr>
                                      <p:by>
                                        <p:hsl h="0" s="-12549" l="-25098"/>
                                      </p:by>
                                    </p:animClr>
                                    <p:animClr clrSpc="hsl">
                                      <p:cBhvr>
                                        <p:cTn id="20" dur="500" fill="hold"/>
                                        <p:tgtEl>
                                          <p:spTgt spid="29"/>
                                        </p:tgtEl>
                                        <p:attrNameLst>
                                          <p:attrName>fillcolor</p:attrName>
                                        </p:attrNameLst>
                                      </p:cBhvr>
                                      <p:by>
                                        <p:hsl h="0" s="-12549" l="-25098"/>
                                      </p:by>
                                    </p:animClr>
                                    <p:animClr clrSpc="hsl">
                                      <p:cBhvr>
                                        <p:cTn id="21" dur="500" fill="hold"/>
                                        <p:tgtEl>
                                          <p:spTgt spid="29"/>
                                        </p:tgtEl>
                                        <p:attrNameLst>
                                          <p:attrName>stroke.color</p:attrName>
                                        </p:attrNameLst>
                                      </p:cBhvr>
                                      <p:by>
                                        <p:hsl h="0" s="-12549" l="-25098"/>
                                      </p:by>
                                    </p:animClr>
                                    <p:set>
                                      <p:cBhvr>
                                        <p:cTn id="22" dur="500" fill="hold"/>
                                        <p:tgtEl>
                                          <p:spTgt spid="29"/>
                                        </p:tgtEl>
                                        <p:attrNameLst>
                                          <p:attrName>fill.type</p:attrName>
                                        </p:attrNameLst>
                                      </p:cBhvr>
                                      <p:to>
                                        <p:strVal val="solid"/>
                                      </p:to>
                                    </p:set>
                                  </p:childTnLst>
                                </p:cTn>
                              </p:par>
                              <p:par>
                                <p:cTn id="23" presetID="24" presetClass="emph" presetSubtype="0" fill="hold" grpId="0" nodeType="withEffect">
                                  <p:stCondLst>
                                    <p:cond delay="0"/>
                                  </p:stCondLst>
                                  <p:childTnLst>
                                    <p:animClr clrSpc="hsl">
                                      <p:cBhvr override="childStyle">
                                        <p:cTn id="24" dur="500" fill="hold"/>
                                        <p:tgtEl>
                                          <p:spTgt spid="39"/>
                                        </p:tgtEl>
                                        <p:attrNameLst>
                                          <p:attrName>style.color</p:attrName>
                                        </p:attrNameLst>
                                      </p:cBhvr>
                                      <p:by>
                                        <p:hsl h="0" s="-12549" l="-25098"/>
                                      </p:by>
                                    </p:animClr>
                                    <p:animClr clrSpc="hsl">
                                      <p:cBhvr>
                                        <p:cTn id="25" dur="500" fill="hold"/>
                                        <p:tgtEl>
                                          <p:spTgt spid="39"/>
                                        </p:tgtEl>
                                        <p:attrNameLst>
                                          <p:attrName>fillcolor</p:attrName>
                                        </p:attrNameLst>
                                      </p:cBhvr>
                                      <p:by>
                                        <p:hsl h="0" s="-12549" l="-25098"/>
                                      </p:by>
                                    </p:animClr>
                                    <p:animClr clrSpc="hsl">
                                      <p:cBhvr>
                                        <p:cTn id="26" dur="500" fill="hold"/>
                                        <p:tgtEl>
                                          <p:spTgt spid="39"/>
                                        </p:tgtEl>
                                        <p:attrNameLst>
                                          <p:attrName>stroke.color</p:attrName>
                                        </p:attrNameLst>
                                      </p:cBhvr>
                                      <p:by>
                                        <p:hsl h="0" s="-12549" l="-25098"/>
                                      </p:by>
                                    </p:animClr>
                                    <p:set>
                                      <p:cBhvr>
                                        <p:cTn id="27" dur="500" fill="hold"/>
                                        <p:tgtEl>
                                          <p:spTgt spid="39"/>
                                        </p:tgtEl>
                                        <p:attrNameLst>
                                          <p:attrName>fill.type</p:attrName>
                                        </p:attrNameLst>
                                      </p:cBhvr>
                                      <p:to>
                                        <p:strVal val="solid"/>
                                      </p:to>
                                    </p:set>
                                  </p:childTnLst>
                                </p:cTn>
                              </p:par>
                              <p:par>
                                <p:cTn id="28" presetID="9" presetClass="emph" presetSubtype="0" grpId="0" nodeType="withEffect">
                                  <p:stCondLst>
                                    <p:cond delay="0"/>
                                  </p:stCondLst>
                                  <p:childTnLst>
                                    <p:set>
                                      <p:cBhvr rctx="PPT">
                                        <p:cTn id="29" dur="indefinite"/>
                                        <p:tgtEl>
                                          <p:spTgt spid="33"/>
                                        </p:tgtEl>
                                        <p:attrNameLst>
                                          <p:attrName>style.opacity</p:attrName>
                                        </p:attrNameLst>
                                      </p:cBhvr>
                                      <p:to>
                                        <p:strVal val="0.25"/>
                                      </p:to>
                                    </p:set>
                                    <p:animEffect filter="image" prLst="opacity: 0.25">
                                      <p:cBhvr rctx="IE">
                                        <p:cTn id="30" dur="indefinite"/>
                                        <p:tgtEl>
                                          <p:spTgt spid="33"/>
                                        </p:tgtEl>
                                      </p:cBhvr>
                                    </p:animEffect>
                                  </p:childTnLst>
                                </p:cTn>
                              </p:par>
                              <p:par>
                                <p:cTn id="31" presetID="9" presetClass="emph" presetSubtype="0" grpId="0" nodeType="withEffect">
                                  <p:stCondLst>
                                    <p:cond delay="0"/>
                                  </p:stCondLst>
                                  <p:childTnLst>
                                    <p:set>
                                      <p:cBhvr rctx="PPT">
                                        <p:cTn id="32" dur="indefinite"/>
                                        <p:tgtEl>
                                          <p:spTgt spid="35"/>
                                        </p:tgtEl>
                                        <p:attrNameLst>
                                          <p:attrName>style.opacity</p:attrName>
                                        </p:attrNameLst>
                                      </p:cBhvr>
                                      <p:to>
                                        <p:strVal val="0.25"/>
                                      </p:to>
                                    </p:set>
                                    <p:animEffect filter="image" prLst="opacity: 0.25">
                                      <p:cBhvr rctx="IE">
                                        <p:cTn id="33" dur="indefinite"/>
                                        <p:tgtEl>
                                          <p:spTgt spid="35"/>
                                        </p:tgtEl>
                                      </p:cBhvr>
                                    </p:animEffect>
                                  </p:childTnLst>
                                </p:cTn>
                              </p:par>
                              <p:par>
                                <p:cTn id="34" presetID="9" presetClass="emph" presetSubtype="0" grpId="0" nodeType="withEffect">
                                  <p:stCondLst>
                                    <p:cond delay="0"/>
                                  </p:stCondLst>
                                  <p:childTnLst>
                                    <p:set>
                                      <p:cBhvr rctx="PPT">
                                        <p:cTn id="35" dur="indefinite"/>
                                        <p:tgtEl>
                                          <p:spTgt spid="36"/>
                                        </p:tgtEl>
                                        <p:attrNameLst>
                                          <p:attrName>style.opacity</p:attrName>
                                        </p:attrNameLst>
                                      </p:cBhvr>
                                      <p:to>
                                        <p:strVal val="0.25"/>
                                      </p:to>
                                    </p:set>
                                    <p:animEffect filter="image" prLst="opacity: 0.25">
                                      <p:cBhvr rctx="IE">
                                        <p:cTn id="36" dur="indefinite"/>
                                        <p:tgtEl>
                                          <p:spTgt spid="36"/>
                                        </p:tgtEl>
                                      </p:cBhvr>
                                    </p:animEffect>
                                  </p:childTnLst>
                                </p:cTn>
                              </p:par>
                              <p:par>
                                <p:cTn id="37" presetID="9" presetClass="emph" presetSubtype="0" grpId="0" nodeType="withEffect">
                                  <p:stCondLst>
                                    <p:cond delay="0"/>
                                  </p:stCondLst>
                                  <p:childTnLst>
                                    <p:set>
                                      <p:cBhvr rctx="PPT">
                                        <p:cTn id="38" dur="indefinite"/>
                                        <p:tgtEl>
                                          <p:spTgt spid="37"/>
                                        </p:tgtEl>
                                        <p:attrNameLst>
                                          <p:attrName>style.opacity</p:attrName>
                                        </p:attrNameLst>
                                      </p:cBhvr>
                                      <p:to>
                                        <p:strVal val="0.25"/>
                                      </p:to>
                                    </p:set>
                                    <p:animEffect filter="image" prLst="opacity: 0.25">
                                      <p:cBhvr rctx="IE">
                                        <p:cTn id="39" dur="indefinite"/>
                                        <p:tgtEl>
                                          <p:spTgt spid="37"/>
                                        </p:tgtEl>
                                      </p:cBhvr>
                                    </p:animEffect>
                                  </p:childTnLst>
                                </p:cTn>
                              </p:par>
                              <p:par>
                                <p:cTn id="40" presetID="9" presetClass="emph" presetSubtype="0" grpId="0" nodeType="withEffect">
                                  <p:stCondLst>
                                    <p:cond delay="0"/>
                                  </p:stCondLst>
                                  <p:childTnLst>
                                    <p:set>
                                      <p:cBhvr rctx="PPT">
                                        <p:cTn id="41" dur="indefinite"/>
                                        <p:tgtEl>
                                          <p:spTgt spid="38"/>
                                        </p:tgtEl>
                                        <p:attrNameLst>
                                          <p:attrName>style.opacity</p:attrName>
                                        </p:attrNameLst>
                                      </p:cBhvr>
                                      <p:to>
                                        <p:strVal val="0.25"/>
                                      </p:to>
                                    </p:set>
                                    <p:animEffect filter="image" prLst="opacity: 0.25">
                                      <p:cBhvr rctx="IE">
                                        <p:cTn id="42" dur="indefinite"/>
                                        <p:tgtEl>
                                          <p:spTgt spid="38"/>
                                        </p:tgtEl>
                                      </p:cBhvr>
                                    </p:animEffect>
                                  </p:childTnLst>
                                </p:cTn>
                              </p:par>
                              <p:par>
                                <p:cTn id="43" presetID="9" presetClass="emph" presetSubtype="0" grpId="0" nodeType="withEffect">
                                  <p:stCondLst>
                                    <p:cond delay="0"/>
                                  </p:stCondLst>
                                  <p:childTnLst>
                                    <p:set>
                                      <p:cBhvr rctx="PPT">
                                        <p:cTn id="44" dur="indefinite"/>
                                        <p:tgtEl>
                                          <p:spTgt spid="40"/>
                                        </p:tgtEl>
                                        <p:attrNameLst>
                                          <p:attrName>style.opacity</p:attrName>
                                        </p:attrNameLst>
                                      </p:cBhvr>
                                      <p:to>
                                        <p:strVal val="0.25"/>
                                      </p:to>
                                    </p:set>
                                    <p:animEffect filter="image" prLst="opacity: 0.25">
                                      <p:cBhvr rctx="IE">
                                        <p:cTn id="45" dur="indefinite"/>
                                        <p:tgtEl>
                                          <p:spTgt spid="40"/>
                                        </p:tgtEl>
                                      </p:cBhvr>
                                    </p:animEffect>
                                  </p:childTnLst>
                                </p:cTn>
                              </p:par>
                              <p:par>
                                <p:cTn id="46" presetID="9" presetClass="emph" presetSubtype="0" grpId="0" nodeType="withEffect">
                                  <p:stCondLst>
                                    <p:cond delay="0"/>
                                  </p:stCondLst>
                                  <p:childTnLst>
                                    <p:set>
                                      <p:cBhvr rctx="PPT">
                                        <p:cTn id="47" dur="indefinite"/>
                                        <p:tgtEl>
                                          <p:spTgt spid="31"/>
                                        </p:tgtEl>
                                        <p:attrNameLst>
                                          <p:attrName>style.opacity</p:attrName>
                                        </p:attrNameLst>
                                      </p:cBhvr>
                                      <p:to>
                                        <p:strVal val="0.25"/>
                                      </p:to>
                                    </p:set>
                                    <p:animEffect filter="image" prLst="opacity: 0.25">
                                      <p:cBhvr rctx="IE">
                                        <p:cTn id="48" dur="indefinite"/>
                                        <p:tgtEl>
                                          <p:spTgt spid="31"/>
                                        </p:tgtEl>
                                      </p:cBhvr>
                                    </p:animEffect>
                                  </p:childTnLst>
                                </p:cTn>
                              </p:par>
                              <p:par>
                                <p:cTn id="49" presetID="9" presetClass="emph" presetSubtype="0" grpId="0" nodeType="withEffect">
                                  <p:stCondLst>
                                    <p:cond delay="0"/>
                                  </p:stCondLst>
                                  <p:childTnLst>
                                    <p:set>
                                      <p:cBhvr rctx="PPT">
                                        <p:cTn id="50" dur="indefinite"/>
                                        <p:tgtEl>
                                          <p:spTgt spid="5"/>
                                        </p:tgtEl>
                                        <p:attrNameLst>
                                          <p:attrName>style.opacity</p:attrName>
                                        </p:attrNameLst>
                                      </p:cBhvr>
                                      <p:to>
                                        <p:strVal val="0.25"/>
                                      </p:to>
                                    </p:set>
                                    <p:animEffect filter="image" prLst="opacity: 0.25">
                                      <p:cBhvr rctx="IE">
                                        <p:cTn id="51" dur="indefinite"/>
                                        <p:tgtEl>
                                          <p:spTgt spid="5"/>
                                        </p:tgtEl>
                                      </p:cBhvr>
                                    </p:animEffect>
                                  </p:childTnLst>
                                </p:cTn>
                              </p:par>
                              <p:par>
                                <p:cTn id="52" presetID="9" presetClass="emph" presetSubtype="0" grpId="0" nodeType="withEffect">
                                  <p:stCondLst>
                                    <p:cond delay="0"/>
                                  </p:stCondLst>
                                  <p:childTnLst>
                                    <p:set>
                                      <p:cBhvr rctx="PPT">
                                        <p:cTn id="53" dur="indefinite"/>
                                        <p:tgtEl>
                                          <p:spTgt spid="6"/>
                                        </p:tgtEl>
                                        <p:attrNameLst>
                                          <p:attrName>style.opacity</p:attrName>
                                        </p:attrNameLst>
                                      </p:cBhvr>
                                      <p:to>
                                        <p:strVal val="0.25"/>
                                      </p:to>
                                    </p:set>
                                    <p:animEffect filter="image" prLst="opacity: 0.25">
                                      <p:cBhvr rctx="IE">
                                        <p:cTn id="54" dur="indefinite"/>
                                        <p:tgtEl>
                                          <p:spTgt spid="6"/>
                                        </p:tgtEl>
                                      </p:cBhvr>
                                    </p:animEffect>
                                  </p:childTnLst>
                                </p:cTn>
                              </p:par>
                              <p:par>
                                <p:cTn id="55" presetID="9" presetClass="emph" presetSubtype="0" grpId="0" nodeType="withEffect">
                                  <p:stCondLst>
                                    <p:cond delay="0"/>
                                  </p:stCondLst>
                                  <p:childTnLst>
                                    <p:set>
                                      <p:cBhvr rctx="PPT">
                                        <p:cTn id="56" dur="indefinite"/>
                                        <p:tgtEl>
                                          <p:spTgt spid="7"/>
                                        </p:tgtEl>
                                        <p:attrNameLst>
                                          <p:attrName>style.opacity</p:attrName>
                                        </p:attrNameLst>
                                      </p:cBhvr>
                                      <p:to>
                                        <p:strVal val="0.25"/>
                                      </p:to>
                                    </p:set>
                                    <p:animEffect filter="image" prLst="opacity: 0.25">
                                      <p:cBhvr rctx="IE">
                                        <p:cTn id="57" dur="indefinite"/>
                                        <p:tgtEl>
                                          <p:spTgt spid="7"/>
                                        </p:tgtEl>
                                      </p:cBhvr>
                                    </p:animEffect>
                                  </p:childTnLst>
                                </p:cTn>
                              </p:par>
                              <p:par>
                                <p:cTn id="58" presetID="24" presetClass="emph" presetSubtype="0" fill="hold" grpId="0" nodeType="withEffect">
                                  <p:stCondLst>
                                    <p:cond delay="0"/>
                                  </p:stCondLst>
                                  <p:childTnLst>
                                    <p:animClr clrSpc="hsl">
                                      <p:cBhvr override="childStyle">
                                        <p:cTn id="59" dur="500" fill="hold"/>
                                        <p:tgtEl>
                                          <p:spTgt spid="3"/>
                                        </p:tgtEl>
                                        <p:attrNameLst>
                                          <p:attrName>style.color</p:attrName>
                                        </p:attrNameLst>
                                      </p:cBhvr>
                                      <p:by>
                                        <p:hsl h="0" s="-12549" l="-25098"/>
                                      </p:by>
                                    </p:animClr>
                                    <p:animClr clrSpc="hsl">
                                      <p:cBhvr>
                                        <p:cTn id="60" dur="500" fill="hold"/>
                                        <p:tgtEl>
                                          <p:spTgt spid="3"/>
                                        </p:tgtEl>
                                        <p:attrNameLst>
                                          <p:attrName>fillcolor</p:attrName>
                                        </p:attrNameLst>
                                      </p:cBhvr>
                                      <p:by>
                                        <p:hsl h="0" s="-12549" l="-25098"/>
                                      </p:by>
                                    </p:animClr>
                                    <p:animClr clrSpc="hsl">
                                      <p:cBhvr>
                                        <p:cTn id="61" dur="500" fill="hold"/>
                                        <p:tgtEl>
                                          <p:spTgt spid="3"/>
                                        </p:tgtEl>
                                        <p:attrNameLst>
                                          <p:attrName>stroke.color</p:attrName>
                                        </p:attrNameLst>
                                      </p:cBhvr>
                                      <p:by>
                                        <p:hsl h="0" s="-12549" l="-25098"/>
                                      </p:by>
                                    </p:animClr>
                                    <p:set>
                                      <p:cBhvr>
                                        <p:cTn id="62" dur="500" fill="hold"/>
                                        <p:tgtEl>
                                          <p:spTgt spid="3"/>
                                        </p:tgtEl>
                                        <p:attrNameLst>
                                          <p:attrName>fill.type</p:attrName>
                                        </p:attrNameLst>
                                      </p:cBhvr>
                                      <p:to>
                                        <p:strVal val="solid"/>
                                      </p:to>
                                    </p:set>
                                  </p:childTnLst>
                                </p:cTn>
                              </p:par>
                              <p:par>
                                <p:cTn id="63" presetID="24" presetClass="emph" presetSubtype="0" fill="hold" grpId="0" nodeType="withEffect">
                                  <p:stCondLst>
                                    <p:cond delay="0"/>
                                  </p:stCondLst>
                                  <p:childTnLst>
                                    <p:animClr clrSpc="hsl">
                                      <p:cBhvr override="childStyle">
                                        <p:cTn id="64" dur="500" fill="hold"/>
                                        <p:tgtEl>
                                          <p:spTgt spid="4"/>
                                        </p:tgtEl>
                                        <p:attrNameLst>
                                          <p:attrName>style.color</p:attrName>
                                        </p:attrNameLst>
                                      </p:cBhvr>
                                      <p:by>
                                        <p:hsl h="0" s="-12549" l="-25098"/>
                                      </p:by>
                                    </p:animClr>
                                    <p:animClr clrSpc="hsl">
                                      <p:cBhvr>
                                        <p:cTn id="65" dur="500" fill="hold"/>
                                        <p:tgtEl>
                                          <p:spTgt spid="4"/>
                                        </p:tgtEl>
                                        <p:attrNameLst>
                                          <p:attrName>fillcolor</p:attrName>
                                        </p:attrNameLst>
                                      </p:cBhvr>
                                      <p:by>
                                        <p:hsl h="0" s="-12549" l="-25098"/>
                                      </p:by>
                                    </p:animClr>
                                    <p:animClr clrSpc="hsl">
                                      <p:cBhvr>
                                        <p:cTn id="66" dur="500" fill="hold"/>
                                        <p:tgtEl>
                                          <p:spTgt spid="4"/>
                                        </p:tgtEl>
                                        <p:attrNameLst>
                                          <p:attrName>stroke.color</p:attrName>
                                        </p:attrNameLst>
                                      </p:cBhvr>
                                      <p:by>
                                        <p:hsl h="0" s="-12549" l="-25098"/>
                                      </p:by>
                                    </p:animClr>
                                    <p:set>
                                      <p:cBhvr>
                                        <p:cTn id="67" dur="500" fill="hold"/>
                                        <p:tgtEl>
                                          <p:spTgt spid="4"/>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18" presetClass="entr" presetSubtype="3"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strips(upRight)">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3"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strips(upRight)">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3"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strips(upRight)">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3"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strips(upRight)">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checkerboard(across)">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Graphic spid="23" grpId="0">
        <p:bldAsOne/>
      </p:bldGraphic>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Microwave- assisted Cloud Point Extraction</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grpSp>
        <p:nvGrpSpPr>
          <p:cNvPr id="21" name="Group 20"/>
          <p:cNvGrpSpPr/>
          <p:nvPr/>
        </p:nvGrpSpPr>
        <p:grpSpPr>
          <a:xfrm>
            <a:off x="3275856" y="4667650"/>
            <a:ext cx="3225275" cy="2212159"/>
            <a:chOff x="4859338" y="935038"/>
            <a:chExt cx="4465637" cy="2781300"/>
          </a:xfrm>
        </p:grpSpPr>
        <p:pic>
          <p:nvPicPr>
            <p:cNvPr id="22" name="Picture 164" descr="insideamicrowave_corrected"/>
            <p:cNvPicPr>
              <a:picLocks noChangeAspect="1" noChangeArrowheads="1"/>
            </p:cNvPicPr>
            <p:nvPr/>
          </p:nvPicPr>
          <p:blipFill>
            <a:blip r:embed="rId2" cstate="print"/>
            <a:srcRect/>
            <a:stretch>
              <a:fillRect/>
            </a:stretch>
          </p:blipFill>
          <p:spPr bwMode="auto">
            <a:xfrm>
              <a:off x="4859338" y="935038"/>
              <a:ext cx="4465637" cy="2781300"/>
            </a:xfrm>
            <a:prstGeom prst="rect">
              <a:avLst/>
            </a:prstGeom>
            <a:noFill/>
          </p:spPr>
        </p:pic>
        <p:pic>
          <p:nvPicPr>
            <p:cNvPr id="23" name="Picture 166"/>
            <p:cNvPicPr>
              <a:picLocks noChangeAspect="1" noChangeArrowheads="1"/>
            </p:cNvPicPr>
            <p:nvPr/>
          </p:nvPicPr>
          <p:blipFill>
            <a:blip r:embed="rId3" cstate="print"/>
            <a:srcRect/>
            <a:stretch>
              <a:fillRect/>
            </a:stretch>
          </p:blipFill>
          <p:spPr bwMode="auto">
            <a:xfrm>
              <a:off x="5292725" y="1844675"/>
              <a:ext cx="2016125" cy="1554163"/>
            </a:xfrm>
            <a:prstGeom prst="rect">
              <a:avLst/>
            </a:prstGeom>
            <a:noFill/>
            <a:ln w="9525">
              <a:noFill/>
              <a:miter lim="800000"/>
              <a:headEnd/>
              <a:tailEnd/>
            </a:ln>
          </p:spPr>
        </p:pic>
      </p:grpSp>
      <p:grpSp>
        <p:nvGrpSpPr>
          <p:cNvPr id="24" name="Group 5"/>
          <p:cNvGrpSpPr>
            <a:grpSpLocks/>
          </p:cNvGrpSpPr>
          <p:nvPr/>
        </p:nvGrpSpPr>
        <p:grpSpPr bwMode="auto">
          <a:xfrm>
            <a:off x="4139952" y="1987099"/>
            <a:ext cx="635000" cy="2374900"/>
            <a:chOff x="2826" y="1163"/>
            <a:chExt cx="400" cy="1496"/>
          </a:xfrm>
        </p:grpSpPr>
        <p:sp>
          <p:nvSpPr>
            <p:cNvPr id="25" name="Rectangle 6" descr="Sphere"/>
            <p:cNvSpPr>
              <a:spLocks noChangeArrowheads="1"/>
            </p:cNvSpPr>
            <p:nvPr/>
          </p:nvSpPr>
          <p:spPr bwMode="auto">
            <a:xfrm>
              <a:off x="2826" y="1391"/>
              <a:ext cx="400" cy="889"/>
            </a:xfrm>
            <a:prstGeom prst="rect">
              <a:avLst/>
            </a:prstGeom>
            <a:pattFill prst="sphere">
              <a:fgClr>
                <a:srgbClr val="C0C0C0"/>
              </a:fgClr>
              <a:bgClr>
                <a:srgbClr val="BBE0E3"/>
              </a:bgClr>
            </a:pattFill>
            <a:ln w="9525">
              <a:noFill/>
              <a:miter lim="800000"/>
              <a:headEnd/>
              <a:tailEnd/>
            </a:ln>
            <a:effectLst/>
          </p:spPr>
          <p:txBody>
            <a:bodyPr wrap="none" anchor="ctr"/>
            <a:lstStyle/>
            <a:p>
              <a:endParaRPr lang="en-US" sz="2000"/>
            </a:p>
          </p:txBody>
        </p:sp>
        <p:sp>
          <p:nvSpPr>
            <p:cNvPr id="26" name="AutoShape 7" descr="Sphere"/>
            <p:cNvSpPr>
              <a:spLocks noChangeArrowheads="1"/>
            </p:cNvSpPr>
            <p:nvPr/>
          </p:nvSpPr>
          <p:spPr bwMode="auto">
            <a:xfrm rot="10800000">
              <a:off x="2826" y="2269"/>
              <a:ext cx="400" cy="390"/>
            </a:xfrm>
            <a:prstGeom prst="triangle">
              <a:avLst>
                <a:gd name="adj" fmla="val 50000"/>
              </a:avLst>
            </a:prstGeom>
            <a:pattFill prst="sphere">
              <a:fgClr>
                <a:srgbClr val="C0C0C0"/>
              </a:fgClr>
              <a:bgClr>
                <a:srgbClr val="BBE0E3"/>
              </a:bgClr>
            </a:pattFill>
            <a:ln w="9525">
              <a:noFill/>
              <a:miter lim="800000"/>
              <a:headEnd/>
              <a:tailEnd/>
            </a:ln>
            <a:effectLst/>
          </p:spPr>
          <p:txBody>
            <a:bodyPr wrap="none" anchor="ctr"/>
            <a:lstStyle/>
            <a:p>
              <a:endParaRPr lang="en-US" sz="2000"/>
            </a:p>
          </p:txBody>
        </p:sp>
        <p:sp>
          <p:nvSpPr>
            <p:cNvPr id="27" name="Line 8"/>
            <p:cNvSpPr>
              <a:spLocks noChangeShapeType="1"/>
            </p:cNvSpPr>
            <p:nvPr/>
          </p:nvSpPr>
          <p:spPr bwMode="auto">
            <a:xfrm flipV="1">
              <a:off x="2826" y="1163"/>
              <a:ext cx="0" cy="1105"/>
            </a:xfrm>
            <a:prstGeom prst="line">
              <a:avLst/>
            </a:prstGeom>
            <a:noFill/>
            <a:ln w="28575">
              <a:solidFill>
                <a:schemeClr val="tx1"/>
              </a:solidFill>
              <a:round/>
              <a:headEnd/>
              <a:tailEnd/>
            </a:ln>
            <a:effectLst/>
          </p:spPr>
          <p:txBody>
            <a:bodyPr/>
            <a:lstStyle/>
            <a:p>
              <a:endParaRPr lang="en-US" sz="2000"/>
            </a:p>
          </p:txBody>
        </p:sp>
        <p:sp>
          <p:nvSpPr>
            <p:cNvPr id="28" name="Line 9"/>
            <p:cNvSpPr>
              <a:spLocks noChangeShapeType="1"/>
            </p:cNvSpPr>
            <p:nvPr/>
          </p:nvSpPr>
          <p:spPr bwMode="auto">
            <a:xfrm flipV="1">
              <a:off x="3226" y="1163"/>
              <a:ext cx="0" cy="1105"/>
            </a:xfrm>
            <a:prstGeom prst="line">
              <a:avLst/>
            </a:prstGeom>
            <a:noFill/>
            <a:ln w="28575">
              <a:solidFill>
                <a:schemeClr val="tx1"/>
              </a:solidFill>
              <a:round/>
              <a:headEnd/>
              <a:tailEnd/>
            </a:ln>
            <a:effectLst/>
          </p:spPr>
          <p:txBody>
            <a:bodyPr/>
            <a:lstStyle/>
            <a:p>
              <a:endParaRPr lang="en-US" sz="2000"/>
            </a:p>
          </p:txBody>
        </p:sp>
        <p:sp>
          <p:nvSpPr>
            <p:cNvPr id="29" name="Line 10"/>
            <p:cNvSpPr>
              <a:spLocks noChangeShapeType="1"/>
            </p:cNvSpPr>
            <p:nvPr/>
          </p:nvSpPr>
          <p:spPr bwMode="auto">
            <a:xfrm>
              <a:off x="2826" y="1163"/>
              <a:ext cx="400" cy="0"/>
            </a:xfrm>
            <a:prstGeom prst="line">
              <a:avLst/>
            </a:prstGeom>
            <a:noFill/>
            <a:ln w="28575">
              <a:solidFill>
                <a:schemeClr val="tx1"/>
              </a:solidFill>
              <a:round/>
              <a:headEnd/>
              <a:tailEnd/>
            </a:ln>
            <a:effectLst/>
          </p:spPr>
          <p:txBody>
            <a:bodyPr/>
            <a:lstStyle/>
            <a:p>
              <a:endParaRPr lang="en-US" sz="2000"/>
            </a:p>
          </p:txBody>
        </p:sp>
        <p:sp>
          <p:nvSpPr>
            <p:cNvPr id="30" name="Line 11"/>
            <p:cNvSpPr>
              <a:spLocks noChangeShapeType="1"/>
            </p:cNvSpPr>
            <p:nvPr/>
          </p:nvSpPr>
          <p:spPr bwMode="auto">
            <a:xfrm flipH="1" flipV="1">
              <a:off x="2826" y="2269"/>
              <a:ext cx="209" cy="381"/>
            </a:xfrm>
            <a:prstGeom prst="line">
              <a:avLst/>
            </a:prstGeom>
            <a:noFill/>
            <a:ln w="28575">
              <a:solidFill>
                <a:schemeClr val="tx1"/>
              </a:solidFill>
              <a:round/>
              <a:headEnd/>
              <a:tailEnd/>
            </a:ln>
            <a:effectLst/>
          </p:spPr>
          <p:txBody>
            <a:bodyPr/>
            <a:lstStyle/>
            <a:p>
              <a:endParaRPr lang="en-US" sz="2000"/>
            </a:p>
          </p:txBody>
        </p:sp>
        <p:sp>
          <p:nvSpPr>
            <p:cNvPr id="31" name="Line 12"/>
            <p:cNvSpPr>
              <a:spLocks noChangeShapeType="1"/>
            </p:cNvSpPr>
            <p:nvPr/>
          </p:nvSpPr>
          <p:spPr bwMode="auto">
            <a:xfrm flipV="1">
              <a:off x="3037" y="2269"/>
              <a:ext cx="189" cy="381"/>
            </a:xfrm>
            <a:prstGeom prst="line">
              <a:avLst/>
            </a:prstGeom>
            <a:noFill/>
            <a:ln w="28575">
              <a:solidFill>
                <a:schemeClr val="tx1"/>
              </a:solidFill>
              <a:round/>
              <a:headEnd/>
              <a:tailEnd/>
            </a:ln>
            <a:effectLst/>
          </p:spPr>
          <p:txBody>
            <a:bodyPr/>
            <a:lstStyle/>
            <a:p>
              <a:endParaRPr lang="en-US" sz="2000"/>
            </a:p>
          </p:txBody>
        </p:sp>
        <p:sp>
          <p:nvSpPr>
            <p:cNvPr id="32" name="Line 13"/>
            <p:cNvSpPr>
              <a:spLocks noChangeShapeType="1"/>
            </p:cNvSpPr>
            <p:nvPr/>
          </p:nvSpPr>
          <p:spPr bwMode="auto">
            <a:xfrm>
              <a:off x="2826" y="1391"/>
              <a:ext cx="400" cy="0"/>
            </a:xfrm>
            <a:prstGeom prst="line">
              <a:avLst/>
            </a:prstGeom>
            <a:noFill/>
            <a:ln w="9525">
              <a:solidFill>
                <a:schemeClr val="tx1"/>
              </a:solidFill>
              <a:round/>
              <a:headEnd/>
              <a:tailEnd/>
            </a:ln>
            <a:effectLst/>
          </p:spPr>
          <p:txBody>
            <a:bodyPr/>
            <a:lstStyle/>
            <a:p>
              <a:endParaRPr lang="en-US" sz="2000"/>
            </a:p>
          </p:txBody>
        </p:sp>
      </p:grpSp>
      <p:grpSp>
        <p:nvGrpSpPr>
          <p:cNvPr id="33" name="Group 14"/>
          <p:cNvGrpSpPr>
            <a:grpSpLocks/>
          </p:cNvGrpSpPr>
          <p:nvPr/>
        </p:nvGrpSpPr>
        <p:grpSpPr bwMode="auto">
          <a:xfrm>
            <a:off x="1762422" y="1987099"/>
            <a:ext cx="635000" cy="2374900"/>
            <a:chOff x="2698" y="1751"/>
            <a:chExt cx="500" cy="2087"/>
          </a:xfrm>
        </p:grpSpPr>
        <p:sp>
          <p:nvSpPr>
            <p:cNvPr id="34" name="Rectangle 15"/>
            <p:cNvSpPr>
              <a:spLocks noChangeArrowheads="1"/>
            </p:cNvSpPr>
            <p:nvPr/>
          </p:nvSpPr>
          <p:spPr bwMode="auto">
            <a:xfrm>
              <a:off x="2699" y="2069"/>
              <a:ext cx="499" cy="1240"/>
            </a:xfrm>
            <a:prstGeom prst="rect">
              <a:avLst/>
            </a:prstGeom>
            <a:solidFill>
              <a:schemeClr val="accent1"/>
            </a:solidFill>
            <a:ln w="9525">
              <a:noFill/>
              <a:miter lim="800000"/>
              <a:headEnd/>
              <a:tailEnd/>
            </a:ln>
            <a:effectLst/>
          </p:spPr>
          <p:txBody>
            <a:bodyPr wrap="none" anchor="ctr"/>
            <a:lstStyle/>
            <a:p>
              <a:endParaRPr lang="en-US" sz="2000"/>
            </a:p>
          </p:txBody>
        </p:sp>
        <p:sp>
          <p:nvSpPr>
            <p:cNvPr id="35" name="AutoShape 16"/>
            <p:cNvSpPr>
              <a:spLocks noChangeArrowheads="1"/>
            </p:cNvSpPr>
            <p:nvPr/>
          </p:nvSpPr>
          <p:spPr bwMode="auto">
            <a:xfrm rot="10800000">
              <a:off x="2699" y="3294"/>
              <a:ext cx="499" cy="544"/>
            </a:xfrm>
            <a:prstGeom prst="triangle">
              <a:avLst>
                <a:gd name="adj" fmla="val 50000"/>
              </a:avLst>
            </a:prstGeom>
            <a:solidFill>
              <a:schemeClr val="accent1"/>
            </a:solidFill>
            <a:ln w="9525">
              <a:noFill/>
              <a:miter lim="800000"/>
              <a:headEnd/>
              <a:tailEnd/>
            </a:ln>
            <a:effectLst/>
          </p:spPr>
          <p:txBody>
            <a:bodyPr wrap="none" anchor="ctr"/>
            <a:lstStyle/>
            <a:p>
              <a:endParaRPr lang="en-US" sz="2000"/>
            </a:p>
          </p:txBody>
        </p:sp>
        <p:sp>
          <p:nvSpPr>
            <p:cNvPr id="36" name="Line 17"/>
            <p:cNvSpPr>
              <a:spLocks noChangeShapeType="1"/>
            </p:cNvSpPr>
            <p:nvPr/>
          </p:nvSpPr>
          <p:spPr bwMode="auto">
            <a:xfrm flipV="1">
              <a:off x="2699" y="1751"/>
              <a:ext cx="0" cy="1542"/>
            </a:xfrm>
            <a:prstGeom prst="line">
              <a:avLst/>
            </a:prstGeom>
            <a:noFill/>
            <a:ln w="28575">
              <a:solidFill>
                <a:schemeClr val="tx1"/>
              </a:solidFill>
              <a:round/>
              <a:headEnd/>
              <a:tailEnd/>
            </a:ln>
            <a:effectLst/>
          </p:spPr>
          <p:txBody>
            <a:bodyPr/>
            <a:lstStyle/>
            <a:p>
              <a:endParaRPr lang="en-US" sz="2000"/>
            </a:p>
          </p:txBody>
        </p:sp>
        <p:sp>
          <p:nvSpPr>
            <p:cNvPr id="37" name="Line 18"/>
            <p:cNvSpPr>
              <a:spLocks noChangeShapeType="1"/>
            </p:cNvSpPr>
            <p:nvPr/>
          </p:nvSpPr>
          <p:spPr bwMode="auto">
            <a:xfrm flipV="1">
              <a:off x="3198" y="1751"/>
              <a:ext cx="0" cy="1542"/>
            </a:xfrm>
            <a:prstGeom prst="line">
              <a:avLst/>
            </a:prstGeom>
            <a:noFill/>
            <a:ln w="28575">
              <a:solidFill>
                <a:schemeClr val="tx1"/>
              </a:solidFill>
              <a:round/>
              <a:headEnd/>
              <a:tailEnd/>
            </a:ln>
            <a:effectLst/>
          </p:spPr>
          <p:txBody>
            <a:bodyPr/>
            <a:lstStyle/>
            <a:p>
              <a:endParaRPr lang="en-US" sz="2000"/>
            </a:p>
          </p:txBody>
        </p:sp>
        <p:sp>
          <p:nvSpPr>
            <p:cNvPr id="38" name="Line 19"/>
            <p:cNvSpPr>
              <a:spLocks noChangeShapeType="1"/>
            </p:cNvSpPr>
            <p:nvPr/>
          </p:nvSpPr>
          <p:spPr bwMode="auto">
            <a:xfrm>
              <a:off x="2698" y="1751"/>
              <a:ext cx="500" cy="0"/>
            </a:xfrm>
            <a:prstGeom prst="line">
              <a:avLst/>
            </a:prstGeom>
            <a:noFill/>
            <a:ln w="28575">
              <a:solidFill>
                <a:schemeClr val="tx1"/>
              </a:solidFill>
              <a:round/>
              <a:headEnd/>
              <a:tailEnd/>
            </a:ln>
            <a:effectLst/>
          </p:spPr>
          <p:txBody>
            <a:bodyPr/>
            <a:lstStyle/>
            <a:p>
              <a:endParaRPr lang="en-US" sz="2000"/>
            </a:p>
          </p:txBody>
        </p:sp>
        <p:sp>
          <p:nvSpPr>
            <p:cNvPr id="39" name="Line 20"/>
            <p:cNvSpPr>
              <a:spLocks noChangeShapeType="1"/>
            </p:cNvSpPr>
            <p:nvPr/>
          </p:nvSpPr>
          <p:spPr bwMode="auto">
            <a:xfrm flipH="1" flipV="1">
              <a:off x="2699" y="3294"/>
              <a:ext cx="261" cy="532"/>
            </a:xfrm>
            <a:prstGeom prst="line">
              <a:avLst/>
            </a:prstGeom>
            <a:noFill/>
            <a:ln w="28575">
              <a:solidFill>
                <a:schemeClr val="tx1"/>
              </a:solidFill>
              <a:round/>
              <a:headEnd/>
              <a:tailEnd/>
            </a:ln>
            <a:effectLst/>
          </p:spPr>
          <p:txBody>
            <a:bodyPr/>
            <a:lstStyle/>
            <a:p>
              <a:endParaRPr lang="en-US" sz="2000"/>
            </a:p>
          </p:txBody>
        </p:sp>
        <p:sp>
          <p:nvSpPr>
            <p:cNvPr id="40" name="Line 21"/>
            <p:cNvSpPr>
              <a:spLocks noChangeShapeType="1"/>
            </p:cNvSpPr>
            <p:nvPr/>
          </p:nvSpPr>
          <p:spPr bwMode="auto">
            <a:xfrm flipV="1">
              <a:off x="2962" y="3294"/>
              <a:ext cx="236" cy="532"/>
            </a:xfrm>
            <a:prstGeom prst="line">
              <a:avLst/>
            </a:prstGeom>
            <a:noFill/>
            <a:ln w="28575">
              <a:solidFill>
                <a:schemeClr val="tx1"/>
              </a:solidFill>
              <a:round/>
              <a:headEnd/>
              <a:tailEnd/>
            </a:ln>
            <a:effectLst/>
          </p:spPr>
          <p:txBody>
            <a:bodyPr/>
            <a:lstStyle/>
            <a:p>
              <a:endParaRPr lang="en-US" sz="2000"/>
            </a:p>
          </p:txBody>
        </p:sp>
        <p:sp>
          <p:nvSpPr>
            <p:cNvPr id="41" name="Line 22"/>
            <p:cNvSpPr>
              <a:spLocks noChangeShapeType="1"/>
            </p:cNvSpPr>
            <p:nvPr/>
          </p:nvSpPr>
          <p:spPr bwMode="auto">
            <a:xfrm>
              <a:off x="2699" y="2069"/>
              <a:ext cx="499" cy="0"/>
            </a:xfrm>
            <a:prstGeom prst="line">
              <a:avLst/>
            </a:prstGeom>
            <a:noFill/>
            <a:ln w="9525">
              <a:solidFill>
                <a:schemeClr val="tx1"/>
              </a:solidFill>
              <a:round/>
              <a:headEnd/>
              <a:tailEnd/>
            </a:ln>
            <a:effectLst/>
          </p:spPr>
          <p:txBody>
            <a:bodyPr/>
            <a:lstStyle/>
            <a:p>
              <a:endParaRPr lang="en-US" sz="2000"/>
            </a:p>
          </p:txBody>
        </p:sp>
        <p:sp>
          <p:nvSpPr>
            <p:cNvPr id="42" name="Oval 23"/>
            <p:cNvSpPr>
              <a:spLocks noChangeArrowheads="1"/>
            </p:cNvSpPr>
            <p:nvPr/>
          </p:nvSpPr>
          <p:spPr bwMode="auto">
            <a:xfrm>
              <a:off x="2790" y="2386"/>
              <a:ext cx="45" cy="46"/>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43" name="Oval 24"/>
            <p:cNvSpPr>
              <a:spLocks noChangeArrowheads="1"/>
            </p:cNvSpPr>
            <p:nvPr/>
          </p:nvSpPr>
          <p:spPr bwMode="auto">
            <a:xfrm>
              <a:off x="2926" y="2296"/>
              <a:ext cx="45"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44" name="Oval 25"/>
            <p:cNvSpPr>
              <a:spLocks noChangeArrowheads="1"/>
            </p:cNvSpPr>
            <p:nvPr/>
          </p:nvSpPr>
          <p:spPr bwMode="auto">
            <a:xfrm>
              <a:off x="2835" y="2885"/>
              <a:ext cx="45" cy="46"/>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45" name="Oval 26"/>
            <p:cNvSpPr>
              <a:spLocks noChangeArrowheads="1"/>
            </p:cNvSpPr>
            <p:nvPr/>
          </p:nvSpPr>
          <p:spPr bwMode="auto">
            <a:xfrm>
              <a:off x="2971" y="3022"/>
              <a:ext cx="46"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46" name="Oval 27"/>
            <p:cNvSpPr>
              <a:spLocks noChangeArrowheads="1"/>
            </p:cNvSpPr>
            <p:nvPr/>
          </p:nvSpPr>
          <p:spPr bwMode="auto">
            <a:xfrm>
              <a:off x="3107" y="3158"/>
              <a:ext cx="46"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47" name="Oval 28"/>
            <p:cNvSpPr>
              <a:spLocks noChangeArrowheads="1"/>
            </p:cNvSpPr>
            <p:nvPr/>
          </p:nvSpPr>
          <p:spPr bwMode="auto">
            <a:xfrm>
              <a:off x="2971" y="3294"/>
              <a:ext cx="46"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48" name="Oval 29"/>
            <p:cNvSpPr>
              <a:spLocks noChangeArrowheads="1"/>
            </p:cNvSpPr>
            <p:nvPr/>
          </p:nvSpPr>
          <p:spPr bwMode="auto">
            <a:xfrm>
              <a:off x="3061" y="2613"/>
              <a:ext cx="46" cy="45"/>
            </a:xfrm>
            <a:prstGeom prst="ellipse">
              <a:avLst/>
            </a:prstGeom>
            <a:solidFill>
              <a:srgbClr val="003366"/>
            </a:solidFill>
            <a:ln w="9525">
              <a:solidFill>
                <a:schemeClr val="tx1"/>
              </a:solidFill>
              <a:round/>
              <a:headEnd/>
              <a:tailEnd/>
            </a:ln>
            <a:effectLst/>
          </p:spPr>
          <p:txBody>
            <a:bodyPr wrap="none" anchor="ctr"/>
            <a:lstStyle/>
            <a:p>
              <a:endParaRPr lang="en-US" sz="2000"/>
            </a:p>
          </p:txBody>
        </p:sp>
        <p:sp>
          <p:nvSpPr>
            <p:cNvPr id="49" name="Oval 30"/>
            <p:cNvSpPr>
              <a:spLocks noChangeArrowheads="1"/>
            </p:cNvSpPr>
            <p:nvPr/>
          </p:nvSpPr>
          <p:spPr bwMode="auto">
            <a:xfrm>
              <a:off x="2835" y="3339"/>
              <a:ext cx="46" cy="45"/>
            </a:xfrm>
            <a:prstGeom prst="ellipse">
              <a:avLst/>
            </a:prstGeom>
            <a:solidFill>
              <a:srgbClr val="003399"/>
            </a:solidFill>
            <a:ln w="9525">
              <a:solidFill>
                <a:schemeClr val="tx1"/>
              </a:solidFill>
              <a:round/>
              <a:headEnd/>
              <a:tailEnd/>
            </a:ln>
            <a:effectLst/>
          </p:spPr>
          <p:txBody>
            <a:bodyPr wrap="none" anchor="ctr"/>
            <a:lstStyle/>
            <a:p>
              <a:endParaRPr lang="en-US" sz="2000" dirty="0"/>
            </a:p>
          </p:txBody>
        </p:sp>
        <p:sp>
          <p:nvSpPr>
            <p:cNvPr id="50" name="Oval 31"/>
            <p:cNvSpPr>
              <a:spLocks noChangeArrowheads="1"/>
            </p:cNvSpPr>
            <p:nvPr/>
          </p:nvSpPr>
          <p:spPr bwMode="auto">
            <a:xfrm>
              <a:off x="2835" y="3158"/>
              <a:ext cx="46"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51" name="Oval 32"/>
            <p:cNvSpPr>
              <a:spLocks noChangeArrowheads="1"/>
            </p:cNvSpPr>
            <p:nvPr/>
          </p:nvSpPr>
          <p:spPr bwMode="auto">
            <a:xfrm>
              <a:off x="2925" y="3520"/>
              <a:ext cx="46"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52" name="Oval 33"/>
            <p:cNvSpPr>
              <a:spLocks noChangeArrowheads="1"/>
            </p:cNvSpPr>
            <p:nvPr/>
          </p:nvSpPr>
          <p:spPr bwMode="auto">
            <a:xfrm>
              <a:off x="2880" y="2613"/>
              <a:ext cx="46"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53" name="Oval 34"/>
            <p:cNvSpPr>
              <a:spLocks noChangeArrowheads="1"/>
            </p:cNvSpPr>
            <p:nvPr/>
          </p:nvSpPr>
          <p:spPr bwMode="auto">
            <a:xfrm>
              <a:off x="2789" y="2160"/>
              <a:ext cx="46"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54" name="Oval 35"/>
            <p:cNvSpPr>
              <a:spLocks noChangeArrowheads="1"/>
            </p:cNvSpPr>
            <p:nvPr/>
          </p:nvSpPr>
          <p:spPr bwMode="auto">
            <a:xfrm>
              <a:off x="3016" y="2432"/>
              <a:ext cx="46" cy="45"/>
            </a:xfrm>
            <a:prstGeom prst="ellipse">
              <a:avLst/>
            </a:prstGeom>
            <a:solidFill>
              <a:srgbClr val="003399"/>
            </a:solidFill>
            <a:ln w="9525">
              <a:solidFill>
                <a:schemeClr val="tx1"/>
              </a:solidFill>
              <a:round/>
              <a:headEnd/>
              <a:tailEnd/>
            </a:ln>
            <a:effectLst/>
          </p:spPr>
          <p:txBody>
            <a:bodyPr wrap="none" anchor="ctr"/>
            <a:lstStyle/>
            <a:p>
              <a:pPr algn="ctr"/>
              <a:endParaRPr lang="bg-BG" sz="2000"/>
            </a:p>
          </p:txBody>
        </p:sp>
        <p:sp>
          <p:nvSpPr>
            <p:cNvPr id="55" name="Oval 36"/>
            <p:cNvSpPr>
              <a:spLocks noChangeArrowheads="1"/>
            </p:cNvSpPr>
            <p:nvPr/>
          </p:nvSpPr>
          <p:spPr bwMode="auto">
            <a:xfrm>
              <a:off x="3061" y="2840"/>
              <a:ext cx="46"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sp>
          <p:nvSpPr>
            <p:cNvPr id="56" name="Oval 37"/>
            <p:cNvSpPr>
              <a:spLocks noChangeArrowheads="1"/>
            </p:cNvSpPr>
            <p:nvPr/>
          </p:nvSpPr>
          <p:spPr bwMode="auto">
            <a:xfrm>
              <a:off x="3016" y="2205"/>
              <a:ext cx="46"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grpSp>
      <p:grpSp>
        <p:nvGrpSpPr>
          <p:cNvPr id="57" name="Group 38"/>
          <p:cNvGrpSpPr>
            <a:grpSpLocks/>
          </p:cNvGrpSpPr>
          <p:nvPr/>
        </p:nvGrpSpPr>
        <p:grpSpPr bwMode="auto">
          <a:xfrm>
            <a:off x="2953916" y="1987099"/>
            <a:ext cx="635000" cy="2374900"/>
            <a:chOff x="3423" y="1751"/>
            <a:chExt cx="500" cy="2087"/>
          </a:xfrm>
        </p:grpSpPr>
        <p:sp>
          <p:nvSpPr>
            <p:cNvPr id="58" name="Rectangle 39"/>
            <p:cNvSpPr>
              <a:spLocks noChangeArrowheads="1"/>
            </p:cNvSpPr>
            <p:nvPr/>
          </p:nvSpPr>
          <p:spPr bwMode="auto">
            <a:xfrm>
              <a:off x="3424" y="2069"/>
              <a:ext cx="499" cy="1240"/>
            </a:xfrm>
            <a:prstGeom prst="rect">
              <a:avLst/>
            </a:prstGeom>
            <a:solidFill>
              <a:schemeClr val="accent1"/>
            </a:solidFill>
            <a:ln w="9525">
              <a:noFill/>
              <a:miter lim="800000"/>
              <a:headEnd/>
              <a:tailEnd/>
            </a:ln>
            <a:effectLst/>
          </p:spPr>
          <p:txBody>
            <a:bodyPr wrap="none" anchor="ctr"/>
            <a:lstStyle/>
            <a:p>
              <a:endParaRPr lang="en-US" sz="2000"/>
            </a:p>
          </p:txBody>
        </p:sp>
        <p:sp>
          <p:nvSpPr>
            <p:cNvPr id="59" name="AutoShape 40"/>
            <p:cNvSpPr>
              <a:spLocks noChangeArrowheads="1"/>
            </p:cNvSpPr>
            <p:nvPr/>
          </p:nvSpPr>
          <p:spPr bwMode="auto">
            <a:xfrm rot="10800000">
              <a:off x="3424" y="3294"/>
              <a:ext cx="499" cy="544"/>
            </a:xfrm>
            <a:prstGeom prst="triangle">
              <a:avLst>
                <a:gd name="adj" fmla="val 50000"/>
              </a:avLst>
            </a:prstGeom>
            <a:solidFill>
              <a:schemeClr val="accent1"/>
            </a:solidFill>
            <a:ln w="9525">
              <a:noFill/>
              <a:miter lim="800000"/>
              <a:headEnd/>
              <a:tailEnd/>
            </a:ln>
            <a:effectLst/>
          </p:spPr>
          <p:txBody>
            <a:bodyPr wrap="none" anchor="ctr"/>
            <a:lstStyle/>
            <a:p>
              <a:endParaRPr lang="en-US" sz="2000"/>
            </a:p>
          </p:txBody>
        </p:sp>
        <p:sp>
          <p:nvSpPr>
            <p:cNvPr id="60" name="Line 41"/>
            <p:cNvSpPr>
              <a:spLocks noChangeShapeType="1"/>
            </p:cNvSpPr>
            <p:nvPr/>
          </p:nvSpPr>
          <p:spPr bwMode="auto">
            <a:xfrm flipV="1">
              <a:off x="3424" y="1751"/>
              <a:ext cx="0" cy="1542"/>
            </a:xfrm>
            <a:prstGeom prst="line">
              <a:avLst/>
            </a:prstGeom>
            <a:noFill/>
            <a:ln w="28575">
              <a:solidFill>
                <a:schemeClr val="tx1"/>
              </a:solidFill>
              <a:round/>
              <a:headEnd/>
              <a:tailEnd/>
            </a:ln>
            <a:effectLst/>
          </p:spPr>
          <p:txBody>
            <a:bodyPr/>
            <a:lstStyle/>
            <a:p>
              <a:endParaRPr lang="en-US" sz="2000"/>
            </a:p>
          </p:txBody>
        </p:sp>
        <p:sp>
          <p:nvSpPr>
            <p:cNvPr id="61" name="Line 42"/>
            <p:cNvSpPr>
              <a:spLocks noChangeShapeType="1"/>
            </p:cNvSpPr>
            <p:nvPr/>
          </p:nvSpPr>
          <p:spPr bwMode="auto">
            <a:xfrm flipV="1">
              <a:off x="3923" y="1751"/>
              <a:ext cx="0" cy="1542"/>
            </a:xfrm>
            <a:prstGeom prst="line">
              <a:avLst/>
            </a:prstGeom>
            <a:noFill/>
            <a:ln w="28575">
              <a:solidFill>
                <a:schemeClr val="tx1"/>
              </a:solidFill>
              <a:round/>
              <a:headEnd/>
              <a:tailEnd/>
            </a:ln>
            <a:effectLst/>
          </p:spPr>
          <p:txBody>
            <a:bodyPr/>
            <a:lstStyle/>
            <a:p>
              <a:endParaRPr lang="en-US" sz="2000"/>
            </a:p>
          </p:txBody>
        </p:sp>
        <p:sp>
          <p:nvSpPr>
            <p:cNvPr id="62" name="Line 43"/>
            <p:cNvSpPr>
              <a:spLocks noChangeShapeType="1"/>
            </p:cNvSpPr>
            <p:nvPr/>
          </p:nvSpPr>
          <p:spPr bwMode="auto">
            <a:xfrm>
              <a:off x="3423" y="1751"/>
              <a:ext cx="500" cy="0"/>
            </a:xfrm>
            <a:prstGeom prst="line">
              <a:avLst/>
            </a:prstGeom>
            <a:noFill/>
            <a:ln w="28575">
              <a:solidFill>
                <a:schemeClr val="tx1"/>
              </a:solidFill>
              <a:round/>
              <a:headEnd/>
              <a:tailEnd/>
            </a:ln>
            <a:effectLst/>
          </p:spPr>
          <p:txBody>
            <a:bodyPr/>
            <a:lstStyle/>
            <a:p>
              <a:endParaRPr lang="en-US" sz="2000"/>
            </a:p>
          </p:txBody>
        </p:sp>
        <p:sp>
          <p:nvSpPr>
            <p:cNvPr id="63" name="Line 44"/>
            <p:cNvSpPr>
              <a:spLocks noChangeShapeType="1"/>
            </p:cNvSpPr>
            <p:nvPr/>
          </p:nvSpPr>
          <p:spPr bwMode="auto">
            <a:xfrm flipH="1" flipV="1">
              <a:off x="3424" y="3294"/>
              <a:ext cx="261" cy="532"/>
            </a:xfrm>
            <a:prstGeom prst="line">
              <a:avLst/>
            </a:prstGeom>
            <a:noFill/>
            <a:ln w="28575">
              <a:solidFill>
                <a:schemeClr val="tx1"/>
              </a:solidFill>
              <a:round/>
              <a:headEnd/>
              <a:tailEnd/>
            </a:ln>
            <a:effectLst/>
          </p:spPr>
          <p:txBody>
            <a:bodyPr/>
            <a:lstStyle/>
            <a:p>
              <a:endParaRPr lang="en-US" sz="2000"/>
            </a:p>
          </p:txBody>
        </p:sp>
        <p:sp>
          <p:nvSpPr>
            <p:cNvPr id="64" name="Line 45"/>
            <p:cNvSpPr>
              <a:spLocks noChangeShapeType="1"/>
            </p:cNvSpPr>
            <p:nvPr/>
          </p:nvSpPr>
          <p:spPr bwMode="auto">
            <a:xfrm flipV="1">
              <a:off x="3687" y="3294"/>
              <a:ext cx="236" cy="532"/>
            </a:xfrm>
            <a:prstGeom prst="line">
              <a:avLst/>
            </a:prstGeom>
            <a:noFill/>
            <a:ln w="28575">
              <a:solidFill>
                <a:schemeClr val="tx1"/>
              </a:solidFill>
              <a:round/>
              <a:headEnd/>
              <a:tailEnd/>
            </a:ln>
            <a:effectLst/>
          </p:spPr>
          <p:txBody>
            <a:bodyPr/>
            <a:lstStyle/>
            <a:p>
              <a:endParaRPr lang="en-US" sz="2000"/>
            </a:p>
          </p:txBody>
        </p:sp>
        <p:sp>
          <p:nvSpPr>
            <p:cNvPr id="65" name="Line 46"/>
            <p:cNvSpPr>
              <a:spLocks noChangeShapeType="1"/>
            </p:cNvSpPr>
            <p:nvPr/>
          </p:nvSpPr>
          <p:spPr bwMode="auto">
            <a:xfrm>
              <a:off x="3424" y="2069"/>
              <a:ext cx="499" cy="0"/>
            </a:xfrm>
            <a:prstGeom prst="line">
              <a:avLst/>
            </a:prstGeom>
            <a:noFill/>
            <a:ln w="9525">
              <a:solidFill>
                <a:schemeClr val="tx1"/>
              </a:solidFill>
              <a:round/>
              <a:headEnd/>
              <a:tailEnd/>
            </a:ln>
            <a:effectLst/>
          </p:spPr>
          <p:txBody>
            <a:bodyPr/>
            <a:lstStyle/>
            <a:p>
              <a:endParaRPr lang="en-US" sz="2000"/>
            </a:p>
          </p:txBody>
        </p:sp>
        <p:grpSp>
          <p:nvGrpSpPr>
            <p:cNvPr id="66" name="Group 65"/>
            <p:cNvGrpSpPr>
              <a:grpSpLocks/>
            </p:cNvGrpSpPr>
            <p:nvPr/>
          </p:nvGrpSpPr>
          <p:grpSpPr bwMode="auto">
            <a:xfrm>
              <a:off x="3424" y="2212"/>
              <a:ext cx="499" cy="458"/>
              <a:chOff x="625" y="2098"/>
              <a:chExt cx="1967" cy="1926"/>
            </a:xfrm>
          </p:grpSpPr>
          <p:grpSp>
            <p:nvGrpSpPr>
              <p:cNvPr id="122" name="Group 48"/>
              <p:cNvGrpSpPr>
                <a:grpSpLocks/>
              </p:cNvGrpSpPr>
              <p:nvPr/>
            </p:nvGrpSpPr>
            <p:grpSpPr bwMode="auto">
              <a:xfrm rot="10800000">
                <a:off x="1728" y="2990"/>
                <a:ext cx="864" cy="177"/>
                <a:chOff x="839" y="779"/>
                <a:chExt cx="889" cy="181"/>
              </a:xfrm>
            </p:grpSpPr>
            <p:sp>
              <p:nvSpPr>
                <p:cNvPr id="169" name="Oval 49"/>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70" name="Freeform 50"/>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23" name="Group 51"/>
              <p:cNvGrpSpPr>
                <a:grpSpLocks/>
              </p:cNvGrpSpPr>
              <p:nvPr/>
            </p:nvGrpSpPr>
            <p:grpSpPr bwMode="auto">
              <a:xfrm>
                <a:off x="625" y="2098"/>
                <a:ext cx="1914" cy="1926"/>
                <a:chOff x="624" y="1175"/>
                <a:chExt cx="1969" cy="1970"/>
              </a:xfrm>
            </p:grpSpPr>
            <p:grpSp>
              <p:nvGrpSpPr>
                <p:cNvPr id="124" name="Group 52"/>
                <p:cNvGrpSpPr>
                  <a:grpSpLocks/>
                </p:cNvGrpSpPr>
                <p:nvPr/>
              </p:nvGrpSpPr>
              <p:grpSpPr bwMode="auto">
                <a:xfrm rot="1120690">
                  <a:off x="640" y="1880"/>
                  <a:ext cx="889" cy="181"/>
                  <a:chOff x="839" y="779"/>
                  <a:chExt cx="889" cy="181"/>
                </a:xfrm>
              </p:grpSpPr>
              <p:sp>
                <p:nvSpPr>
                  <p:cNvPr id="167" name="Oval 53"/>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68" name="Freeform 54"/>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25" name="Group 55"/>
                <p:cNvGrpSpPr>
                  <a:grpSpLocks/>
                </p:cNvGrpSpPr>
                <p:nvPr/>
              </p:nvGrpSpPr>
              <p:grpSpPr bwMode="auto">
                <a:xfrm rot="-5400000">
                  <a:off x="1134" y="2610"/>
                  <a:ext cx="889" cy="181"/>
                  <a:chOff x="839" y="779"/>
                  <a:chExt cx="889" cy="181"/>
                </a:xfrm>
              </p:grpSpPr>
              <p:sp>
                <p:nvSpPr>
                  <p:cNvPr id="165" name="Oval 56"/>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66" name="Freeform 57"/>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26" name="Group 58"/>
                <p:cNvGrpSpPr>
                  <a:grpSpLocks/>
                </p:cNvGrpSpPr>
                <p:nvPr/>
              </p:nvGrpSpPr>
              <p:grpSpPr bwMode="auto">
                <a:xfrm rot="5400000">
                  <a:off x="1086" y="1529"/>
                  <a:ext cx="889" cy="181"/>
                  <a:chOff x="839" y="779"/>
                  <a:chExt cx="889" cy="181"/>
                </a:xfrm>
              </p:grpSpPr>
              <p:sp>
                <p:nvSpPr>
                  <p:cNvPr id="163" name="Oval 59"/>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64" name="Freeform 60"/>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27" name="Group 61"/>
                <p:cNvGrpSpPr>
                  <a:grpSpLocks/>
                </p:cNvGrpSpPr>
                <p:nvPr/>
              </p:nvGrpSpPr>
              <p:grpSpPr bwMode="auto">
                <a:xfrm rot="-2733400">
                  <a:off x="727" y="2472"/>
                  <a:ext cx="889" cy="181"/>
                  <a:chOff x="839" y="779"/>
                  <a:chExt cx="889" cy="181"/>
                </a:xfrm>
              </p:grpSpPr>
              <p:sp>
                <p:nvSpPr>
                  <p:cNvPr id="161" name="Oval 62"/>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62" name="Freeform 63"/>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28" name="Group 64"/>
                <p:cNvGrpSpPr>
                  <a:grpSpLocks/>
                </p:cNvGrpSpPr>
                <p:nvPr/>
              </p:nvGrpSpPr>
              <p:grpSpPr bwMode="auto">
                <a:xfrm rot="14672533">
                  <a:off x="1393" y="2569"/>
                  <a:ext cx="889" cy="181"/>
                  <a:chOff x="839" y="779"/>
                  <a:chExt cx="889" cy="181"/>
                </a:xfrm>
              </p:grpSpPr>
              <p:sp>
                <p:nvSpPr>
                  <p:cNvPr id="159" name="Oval 65"/>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60" name="Freeform 66"/>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29" name="Group 67"/>
                <p:cNvGrpSpPr>
                  <a:grpSpLocks/>
                </p:cNvGrpSpPr>
                <p:nvPr/>
              </p:nvGrpSpPr>
              <p:grpSpPr bwMode="auto">
                <a:xfrm rot="-13160510">
                  <a:off x="1536" y="1680"/>
                  <a:ext cx="889" cy="181"/>
                  <a:chOff x="839" y="779"/>
                  <a:chExt cx="889" cy="181"/>
                </a:xfrm>
              </p:grpSpPr>
              <p:sp>
                <p:nvSpPr>
                  <p:cNvPr id="157" name="Oval 68"/>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58" name="Freeform 69"/>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30" name="Group 70"/>
                <p:cNvGrpSpPr>
                  <a:grpSpLocks/>
                </p:cNvGrpSpPr>
                <p:nvPr/>
              </p:nvGrpSpPr>
              <p:grpSpPr bwMode="auto">
                <a:xfrm rot="2771151">
                  <a:off x="753" y="1690"/>
                  <a:ext cx="889" cy="181"/>
                  <a:chOff x="839" y="779"/>
                  <a:chExt cx="889" cy="181"/>
                </a:xfrm>
              </p:grpSpPr>
              <p:sp>
                <p:nvSpPr>
                  <p:cNvPr id="155" name="Oval 71"/>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56" name="Freeform 72"/>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31" name="Group 73"/>
                <p:cNvGrpSpPr>
                  <a:grpSpLocks/>
                </p:cNvGrpSpPr>
                <p:nvPr/>
              </p:nvGrpSpPr>
              <p:grpSpPr bwMode="auto">
                <a:xfrm rot="-11913900">
                  <a:off x="1680" y="1880"/>
                  <a:ext cx="889" cy="181"/>
                  <a:chOff x="839" y="779"/>
                  <a:chExt cx="889" cy="181"/>
                </a:xfrm>
              </p:grpSpPr>
              <p:sp>
                <p:nvSpPr>
                  <p:cNvPr id="153" name="Oval 74"/>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54" name="Freeform 75"/>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32" name="Group 76"/>
                <p:cNvGrpSpPr>
                  <a:grpSpLocks/>
                </p:cNvGrpSpPr>
                <p:nvPr/>
              </p:nvGrpSpPr>
              <p:grpSpPr bwMode="auto">
                <a:xfrm rot="-9394222">
                  <a:off x="1704" y="2232"/>
                  <a:ext cx="889" cy="181"/>
                  <a:chOff x="839" y="779"/>
                  <a:chExt cx="889" cy="181"/>
                </a:xfrm>
              </p:grpSpPr>
              <p:sp>
                <p:nvSpPr>
                  <p:cNvPr id="151" name="Oval 77"/>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52" name="Freeform 78"/>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33" name="Group 79"/>
                <p:cNvGrpSpPr>
                  <a:grpSpLocks/>
                </p:cNvGrpSpPr>
                <p:nvPr/>
              </p:nvGrpSpPr>
              <p:grpSpPr bwMode="auto">
                <a:xfrm rot="-14605511">
                  <a:off x="1304" y="1576"/>
                  <a:ext cx="889" cy="181"/>
                  <a:chOff x="839" y="779"/>
                  <a:chExt cx="889" cy="181"/>
                </a:xfrm>
              </p:grpSpPr>
              <p:sp>
                <p:nvSpPr>
                  <p:cNvPr id="149" name="Oval 80"/>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50" name="Freeform 81"/>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34" name="Group 82"/>
                <p:cNvGrpSpPr>
                  <a:grpSpLocks/>
                </p:cNvGrpSpPr>
                <p:nvPr/>
              </p:nvGrpSpPr>
              <p:grpSpPr bwMode="auto">
                <a:xfrm rot="3964840">
                  <a:off x="910" y="1586"/>
                  <a:ext cx="889" cy="181"/>
                  <a:chOff x="839" y="779"/>
                  <a:chExt cx="889" cy="181"/>
                </a:xfrm>
              </p:grpSpPr>
              <p:sp>
                <p:nvSpPr>
                  <p:cNvPr id="147" name="Oval 83"/>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48" name="Freeform 84"/>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35" name="Group 85"/>
                <p:cNvGrpSpPr>
                  <a:grpSpLocks/>
                </p:cNvGrpSpPr>
                <p:nvPr/>
              </p:nvGrpSpPr>
              <p:grpSpPr bwMode="auto">
                <a:xfrm>
                  <a:off x="624" y="2112"/>
                  <a:ext cx="889" cy="181"/>
                  <a:chOff x="839" y="779"/>
                  <a:chExt cx="889" cy="181"/>
                </a:xfrm>
              </p:grpSpPr>
              <p:sp>
                <p:nvSpPr>
                  <p:cNvPr id="145" name="Oval 86"/>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46" name="Freeform 87"/>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36" name="Group 88"/>
                <p:cNvGrpSpPr>
                  <a:grpSpLocks/>
                </p:cNvGrpSpPr>
                <p:nvPr/>
              </p:nvGrpSpPr>
              <p:grpSpPr bwMode="auto">
                <a:xfrm rot="-1486773">
                  <a:off x="624" y="2304"/>
                  <a:ext cx="889" cy="181"/>
                  <a:chOff x="839" y="779"/>
                  <a:chExt cx="889" cy="181"/>
                </a:xfrm>
              </p:grpSpPr>
              <p:sp>
                <p:nvSpPr>
                  <p:cNvPr id="143" name="Oval 89"/>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44" name="Freeform 90"/>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37" name="Group 91"/>
                <p:cNvGrpSpPr>
                  <a:grpSpLocks/>
                </p:cNvGrpSpPr>
                <p:nvPr/>
              </p:nvGrpSpPr>
              <p:grpSpPr bwMode="auto">
                <a:xfrm rot="17794336">
                  <a:off x="937" y="2562"/>
                  <a:ext cx="889" cy="181"/>
                  <a:chOff x="839" y="779"/>
                  <a:chExt cx="889" cy="181"/>
                </a:xfrm>
              </p:grpSpPr>
              <p:sp>
                <p:nvSpPr>
                  <p:cNvPr id="141" name="Oval 92"/>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42" name="Freeform 93"/>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138" name="Group 94"/>
                <p:cNvGrpSpPr>
                  <a:grpSpLocks/>
                </p:cNvGrpSpPr>
                <p:nvPr/>
              </p:nvGrpSpPr>
              <p:grpSpPr bwMode="auto">
                <a:xfrm rot="56239545">
                  <a:off x="1599" y="2424"/>
                  <a:ext cx="889" cy="181"/>
                  <a:chOff x="839" y="779"/>
                  <a:chExt cx="889" cy="181"/>
                </a:xfrm>
              </p:grpSpPr>
              <p:sp>
                <p:nvSpPr>
                  <p:cNvPr id="139" name="Oval 95"/>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40" name="Freeform 96"/>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grpSp>
        <p:sp>
          <p:nvSpPr>
            <p:cNvPr id="67" name="Oval 97"/>
            <p:cNvSpPr>
              <a:spLocks noChangeArrowheads="1"/>
            </p:cNvSpPr>
            <p:nvPr/>
          </p:nvSpPr>
          <p:spPr bwMode="auto">
            <a:xfrm>
              <a:off x="3515" y="2386"/>
              <a:ext cx="91" cy="91"/>
            </a:xfrm>
            <a:prstGeom prst="ellipse">
              <a:avLst/>
            </a:prstGeom>
            <a:solidFill>
              <a:srgbClr val="FF9900"/>
            </a:solidFill>
            <a:ln w="9525">
              <a:solidFill>
                <a:schemeClr val="tx1"/>
              </a:solidFill>
              <a:round/>
              <a:headEnd/>
              <a:tailEnd/>
            </a:ln>
            <a:effectLst/>
          </p:spPr>
          <p:txBody>
            <a:bodyPr wrap="none" anchor="ctr"/>
            <a:lstStyle/>
            <a:p>
              <a:endParaRPr lang="en-US" sz="2000"/>
            </a:p>
          </p:txBody>
        </p:sp>
        <p:sp>
          <p:nvSpPr>
            <p:cNvPr id="68" name="Oval 98"/>
            <p:cNvSpPr>
              <a:spLocks noChangeArrowheads="1"/>
            </p:cNvSpPr>
            <p:nvPr/>
          </p:nvSpPr>
          <p:spPr bwMode="auto">
            <a:xfrm>
              <a:off x="3651" y="2296"/>
              <a:ext cx="91" cy="91"/>
            </a:xfrm>
            <a:prstGeom prst="ellipse">
              <a:avLst/>
            </a:prstGeom>
            <a:solidFill>
              <a:srgbClr val="FF9900"/>
            </a:solidFill>
            <a:ln w="9525">
              <a:solidFill>
                <a:schemeClr val="tx1"/>
              </a:solidFill>
              <a:round/>
              <a:headEnd/>
              <a:tailEnd/>
            </a:ln>
            <a:effectLst/>
          </p:spPr>
          <p:txBody>
            <a:bodyPr wrap="none" anchor="ctr"/>
            <a:lstStyle/>
            <a:p>
              <a:endParaRPr lang="en-US" sz="2000"/>
            </a:p>
          </p:txBody>
        </p:sp>
        <p:grpSp>
          <p:nvGrpSpPr>
            <p:cNvPr id="69" name="Group 99"/>
            <p:cNvGrpSpPr>
              <a:grpSpLocks/>
            </p:cNvGrpSpPr>
            <p:nvPr/>
          </p:nvGrpSpPr>
          <p:grpSpPr bwMode="auto">
            <a:xfrm>
              <a:off x="3424" y="2802"/>
              <a:ext cx="499" cy="458"/>
              <a:chOff x="625" y="2098"/>
              <a:chExt cx="1967" cy="1926"/>
            </a:xfrm>
          </p:grpSpPr>
          <p:grpSp>
            <p:nvGrpSpPr>
              <p:cNvPr id="73" name="Group 100"/>
              <p:cNvGrpSpPr>
                <a:grpSpLocks/>
              </p:cNvGrpSpPr>
              <p:nvPr/>
            </p:nvGrpSpPr>
            <p:grpSpPr bwMode="auto">
              <a:xfrm rot="10800000">
                <a:off x="1728" y="2990"/>
                <a:ext cx="864" cy="177"/>
                <a:chOff x="839" y="779"/>
                <a:chExt cx="889" cy="181"/>
              </a:xfrm>
            </p:grpSpPr>
            <p:sp>
              <p:nvSpPr>
                <p:cNvPr id="120" name="Oval 101"/>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21" name="Freeform 102"/>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74" name="Group 103"/>
              <p:cNvGrpSpPr>
                <a:grpSpLocks/>
              </p:cNvGrpSpPr>
              <p:nvPr/>
            </p:nvGrpSpPr>
            <p:grpSpPr bwMode="auto">
              <a:xfrm>
                <a:off x="625" y="2098"/>
                <a:ext cx="1914" cy="1926"/>
                <a:chOff x="624" y="1175"/>
                <a:chExt cx="1969" cy="1970"/>
              </a:xfrm>
            </p:grpSpPr>
            <p:grpSp>
              <p:nvGrpSpPr>
                <p:cNvPr id="75" name="Group 104"/>
                <p:cNvGrpSpPr>
                  <a:grpSpLocks/>
                </p:cNvGrpSpPr>
                <p:nvPr/>
              </p:nvGrpSpPr>
              <p:grpSpPr bwMode="auto">
                <a:xfrm rot="1120690">
                  <a:off x="640" y="1880"/>
                  <a:ext cx="889" cy="181"/>
                  <a:chOff x="839" y="779"/>
                  <a:chExt cx="889" cy="181"/>
                </a:xfrm>
              </p:grpSpPr>
              <p:sp>
                <p:nvSpPr>
                  <p:cNvPr id="118" name="Oval 105"/>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19" name="Freeform 106"/>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76" name="Group 107"/>
                <p:cNvGrpSpPr>
                  <a:grpSpLocks/>
                </p:cNvGrpSpPr>
                <p:nvPr/>
              </p:nvGrpSpPr>
              <p:grpSpPr bwMode="auto">
                <a:xfrm rot="-5400000">
                  <a:off x="1134" y="2610"/>
                  <a:ext cx="889" cy="181"/>
                  <a:chOff x="839" y="779"/>
                  <a:chExt cx="889" cy="181"/>
                </a:xfrm>
              </p:grpSpPr>
              <p:sp>
                <p:nvSpPr>
                  <p:cNvPr id="116" name="Oval 108"/>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17" name="Freeform 109"/>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77" name="Group 110"/>
                <p:cNvGrpSpPr>
                  <a:grpSpLocks/>
                </p:cNvGrpSpPr>
                <p:nvPr/>
              </p:nvGrpSpPr>
              <p:grpSpPr bwMode="auto">
                <a:xfrm rot="5400000">
                  <a:off x="1086" y="1529"/>
                  <a:ext cx="889" cy="181"/>
                  <a:chOff x="839" y="779"/>
                  <a:chExt cx="889" cy="181"/>
                </a:xfrm>
              </p:grpSpPr>
              <p:sp>
                <p:nvSpPr>
                  <p:cNvPr id="114" name="Oval 111"/>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15" name="Freeform 112"/>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78" name="Group 113"/>
                <p:cNvGrpSpPr>
                  <a:grpSpLocks/>
                </p:cNvGrpSpPr>
                <p:nvPr/>
              </p:nvGrpSpPr>
              <p:grpSpPr bwMode="auto">
                <a:xfrm rot="-2733400">
                  <a:off x="727" y="2472"/>
                  <a:ext cx="889" cy="181"/>
                  <a:chOff x="839" y="779"/>
                  <a:chExt cx="889" cy="181"/>
                </a:xfrm>
              </p:grpSpPr>
              <p:sp>
                <p:nvSpPr>
                  <p:cNvPr id="112" name="Oval 114"/>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13" name="Freeform 115"/>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79" name="Group 116"/>
                <p:cNvGrpSpPr>
                  <a:grpSpLocks/>
                </p:cNvGrpSpPr>
                <p:nvPr/>
              </p:nvGrpSpPr>
              <p:grpSpPr bwMode="auto">
                <a:xfrm rot="14672533">
                  <a:off x="1393" y="2569"/>
                  <a:ext cx="889" cy="181"/>
                  <a:chOff x="839" y="779"/>
                  <a:chExt cx="889" cy="181"/>
                </a:xfrm>
              </p:grpSpPr>
              <p:sp>
                <p:nvSpPr>
                  <p:cNvPr id="110" name="Oval 117"/>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11" name="Freeform 118"/>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0" name="Group 119"/>
                <p:cNvGrpSpPr>
                  <a:grpSpLocks/>
                </p:cNvGrpSpPr>
                <p:nvPr/>
              </p:nvGrpSpPr>
              <p:grpSpPr bwMode="auto">
                <a:xfrm rot="-13160510">
                  <a:off x="1536" y="1680"/>
                  <a:ext cx="889" cy="181"/>
                  <a:chOff x="839" y="779"/>
                  <a:chExt cx="889" cy="181"/>
                </a:xfrm>
              </p:grpSpPr>
              <p:sp>
                <p:nvSpPr>
                  <p:cNvPr id="108" name="Oval 120"/>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09" name="Freeform 121"/>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1" name="Group 122"/>
                <p:cNvGrpSpPr>
                  <a:grpSpLocks/>
                </p:cNvGrpSpPr>
                <p:nvPr/>
              </p:nvGrpSpPr>
              <p:grpSpPr bwMode="auto">
                <a:xfrm rot="2771151">
                  <a:off x="753" y="1690"/>
                  <a:ext cx="889" cy="181"/>
                  <a:chOff x="839" y="779"/>
                  <a:chExt cx="889" cy="181"/>
                </a:xfrm>
              </p:grpSpPr>
              <p:sp>
                <p:nvSpPr>
                  <p:cNvPr id="106" name="Oval 123"/>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07" name="Freeform 124"/>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2" name="Group 125"/>
                <p:cNvGrpSpPr>
                  <a:grpSpLocks/>
                </p:cNvGrpSpPr>
                <p:nvPr/>
              </p:nvGrpSpPr>
              <p:grpSpPr bwMode="auto">
                <a:xfrm rot="-11913900">
                  <a:off x="1680" y="1880"/>
                  <a:ext cx="889" cy="181"/>
                  <a:chOff x="839" y="779"/>
                  <a:chExt cx="889" cy="181"/>
                </a:xfrm>
              </p:grpSpPr>
              <p:sp>
                <p:nvSpPr>
                  <p:cNvPr id="104" name="Oval 126"/>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05" name="Freeform 127"/>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3" name="Group 128"/>
                <p:cNvGrpSpPr>
                  <a:grpSpLocks/>
                </p:cNvGrpSpPr>
                <p:nvPr/>
              </p:nvGrpSpPr>
              <p:grpSpPr bwMode="auto">
                <a:xfrm rot="-9394222">
                  <a:off x="1704" y="2232"/>
                  <a:ext cx="889" cy="181"/>
                  <a:chOff x="839" y="779"/>
                  <a:chExt cx="889" cy="181"/>
                </a:xfrm>
              </p:grpSpPr>
              <p:sp>
                <p:nvSpPr>
                  <p:cNvPr id="102" name="Oval 129"/>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03" name="Freeform 130"/>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4" name="Group 131"/>
                <p:cNvGrpSpPr>
                  <a:grpSpLocks/>
                </p:cNvGrpSpPr>
                <p:nvPr/>
              </p:nvGrpSpPr>
              <p:grpSpPr bwMode="auto">
                <a:xfrm rot="-14605511">
                  <a:off x="1304" y="1576"/>
                  <a:ext cx="889" cy="181"/>
                  <a:chOff x="839" y="779"/>
                  <a:chExt cx="889" cy="181"/>
                </a:xfrm>
              </p:grpSpPr>
              <p:sp>
                <p:nvSpPr>
                  <p:cNvPr id="100" name="Oval 132"/>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101" name="Freeform 133"/>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5" name="Group 134"/>
                <p:cNvGrpSpPr>
                  <a:grpSpLocks/>
                </p:cNvGrpSpPr>
                <p:nvPr/>
              </p:nvGrpSpPr>
              <p:grpSpPr bwMode="auto">
                <a:xfrm rot="3964840">
                  <a:off x="910" y="1586"/>
                  <a:ext cx="889" cy="181"/>
                  <a:chOff x="839" y="779"/>
                  <a:chExt cx="889" cy="181"/>
                </a:xfrm>
              </p:grpSpPr>
              <p:sp>
                <p:nvSpPr>
                  <p:cNvPr id="98" name="Oval 135"/>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99" name="Freeform 136"/>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6" name="Group 137"/>
                <p:cNvGrpSpPr>
                  <a:grpSpLocks/>
                </p:cNvGrpSpPr>
                <p:nvPr/>
              </p:nvGrpSpPr>
              <p:grpSpPr bwMode="auto">
                <a:xfrm>
                  <a:off x="624" y="2112"/>
                  <a:ext cx="889" cy="181"/>
                  <a:chOff x="839" y="779"/>
                  <a:chExt cx="889" cy="181"/>
                </a:xfrm>
              </p:grpSpPr>
              <p:sp>
                <p:nvSpPr>
                  <p:cNvPr id="96" name="Oval 138"/>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97" name="Freeform 139"/>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7" name="Group 140"/>
                <p:cNvGrpSpPr>
                  <a:grpSpLocks/>
                </p:cNvGrpSpPr>
                <p:nvPr/>
              </p:nvGrpSpPr>
              <p:grpSpPr bwMode="auto">
                <a:xfrm rot="-1486773">
                  <a:off x="624" y="2304"/>
                  <a:ext cx="889" cy="181"/>
                  <a:chOff x="839" y="779"/>
                  <a:chExt cx="889" cy="181"/>
                </a:xfrm>
              </p:grpSpPr>
              <p:sp>
                <p:nvSpPr>
                  <p:cNvPr id="94" name="Oval 141"/>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95" name="Freeform 142"/>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8" name="Group 143"/>
                <p:cNvGrpSpPr>
                  <a:grpSpLocks/>
                </p:cNvGrpSpPr>
                <p:nvPr/>
              </p:nvGrpSpPr>
              <p:grpSpPr bwMode="auto">
                <a:xfrm rot="17794336">
                  <a:off x="937" y="2562"/>
                  <a:ext cx="889" cy="181"/>
                  <a:chOff x="839" y="779"/>
                  <a:chExt cx="889" cy="181"/>
                </a:xfrm>
              </p:grpSpPr>
              <p:sp>
                <p:nvSpPr>
                  <p:cNvPr id="92" name="Oval 144"/>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93" name="Freeform 145"/>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nvGrpSpPr>
                <p:cNvPr id="89" name="Group 146"/>
                <p:cNvGrpSpPr>
                  <a:grpSpLocks/>
                </p:cNvGrpSpPr>
                <p:nvPr/>
              </p:nvGrpSpPr>
              <p:grpSpPr bwMode="auto">
                <a:xfrm rot="56239545">
                  <a:off x="1599" y="2424"/>
                  <a:ext cx="889" cy="181"/>
                  <a:chOff x="839" y="779"/>
                  <a:chExt cx="889" cy="181"/>
                </a:xfrm>
              </p:grpSpPr>
              <p:sp>
                <p:nvSpPr>
                  <p:cNvPr id="90" name="Oval 147"/>
                  <p:cNvSpPr>
                    <a:spLocks noChangeArrowheads="1"/>
                  </p:cNvSpPr>
                  <p:nvPr/>
                </p:nvSpPr>
                <p:spPr bwMode="auto">
                  <a:xfrm>
                    <a:off x="839" y="779"/>
                    <a:ext cx="181" cy="181"/>
                  </a:xfrm>
                  <a:prstGeom prst="ellipse">
                    <a:avLst/>
                  </a:prstGeom>
                  <a:solidFill>
                    <a:srgbClr val="CCCC99"/>
                  </a:solidFill>
                  <a:ln w="9525">
                    <a:solidFill>
                      <a:srgbClr val="000000"/>
                    </a:solidFill>
                    <a:round/>
                    <a:headEnd/>
                    <a:tailEnd/>
                  </a:ln>
                  <a:effectLst/>
                </p:spPr>
                <p:txBody>
                  <a:bodyPr wrap="none" anchor="ctr"/>
                  <a:lstStyle/>
                  <a:p>
                    <a:endParaRPr lang="en-US" sz="2000"/>
                  </a:p>
                </p:txBody>
              </p:sp>
              <p:sp>
                <p:nvSpPr>
                  <p:cNvPr id="91" name="Freeform 148"/>
                  <p:cNvSpPr>
                    <a:spLocks/>
                  </p:cNvSpPr>
                  <p:nvPr/>
                </p:nvSpPr>
                <p:spPr bwMode="auto">
                  <a:xfrm>
                    <a:off x="1020" y="816"/>
                    <a:ext cx="708" cy="144"/>
                  </a:xfrm>
                  <a:custGeom>
                    <a:avLst/>
                    <a:gdLst/>
                    <a:ahLst/>
                    <a:cxnLst>
                      <a:cxn ang="0">
                        <a:pos x="0" y="58"/>
                      </a:cxn>
                      <a:cxn ang="0">
                        <a:pos x="58" y="69"/>
                      </a:cxn>
                      <a:cxn ang="0">
                        <a:pos x="112" y="173"/>
                      </a:cxn>
                      <a:cxn ang="0">
                        <a:pos x="260" y="3"/>
                      </a:cxn>
                      <a:cxn ang="0">
                        <a:pos x="386" y="193"/>
                      </a:cxn>
                      <a:cxn ang="0">
                        <a:pos x="553" y="21"/>
                      </a:cxn>
                      <a:cxn ang="0">
                        <a:pos x="681" y="193"/>
                      </a:cxn>
                      <a:cxn ang="0">
                        <a:pos x="873" y="21"/>
                      </a:cxn>
                    </a:cxnLst>
                    <a:rect l="0" t="0" r="r" b="b"/>
                    <a:pathLst>
                      <a:path w="873" h="196">
                        <a:moveTo>
                          <a:pt x="0" y="58"/>
                        </a:moveTo>
                        <a:cubicBezTo>
                          <a:pt x="10" y="60"/>
                          <a:pt x="39" y="51"/>
                          <a:pt x="58" y="69"/>
                        </a:cubicBezTo>
                        <a:cubicBezTo>
                          <a:pt x="76" y="88"/>
                          <a:pt x="78" y="184"/>
                          <a:pt x="112" y="173"/>
                        </a:cubicBezTo>
                        <a:cubicBezTo>
                          <a:pt x="146" y="162"/>
                          <a:pt x="214" y="0"/>
                          <a:pt x="260" y="3"/>
                        </a:cubicBezTo>
                        <a:cubicBezTo>
                          <a:pt x="306" y="6"/>
                          <a:pt x="337" y="190"/>
                          <a:pt x="386" y="193"/>
                        </a:cubicBezTo>
                        <a:cubicBezTo>
                          <a:pt x="435" y="196"/>
                          <a:pt x="504" y="21"/>
                          <a:pt x="553" y="21"/>
                        </a:cubicBezTo>
                        <a:cubicBezTo>
                          <a:pt x="602" y="21"/>
                          <a:pt x="628" y="193"/>
                          <a:pt x="681" y="193"/>
                        </a:cubicBezTo>
                        <a:cubicBezTo>
                          <a:pt x="734" y="193"/>
                          <a:pt x="841" y="50"/>
                          <a:pt x="873" y="21"/>
                        </a:cubicBezTo>
                      </a:path>
                    </a:pathLst>
                  </a:custGeom>
                  <a:noFill/>
                  <a:ln w="9525">
                    <a:solidFill>
                      <a:srgbClr val="000000"/>
                    </a:solidFill>
                    <a:round/>
                    <a:headEnd/>
                    <a:tailEnd/>
                  </a:ln>
                  <a:effectLst/>
                </p:spPr>
                <p:txBody>
                  <a:bodyPr/>
                  <a:lstStyle/>
                  <a:p>
                    <a:endParaRPr lang="en-US" sz="2000"/>
                  </a:p>
                </p:txBody>
              </p:sp>
            </p:grpSp>
          </p:grpSp>
        </p:grpSp>
        <p:sp>
          <p:nvSpPr>
            <p:cNvPr id="70" name="Oval 149"/>
            <p:cNvSpPr>
              <a:spLocks noChangeArrowheads="1"/>
            </p:cNvSpPr>
            <p:nvPr/>
          </p:nvSpPr>
          <p:spPr bwMode="auto">
            <a:xfrm>
              <a:off x="3560" y="2885"/>
              <a:ext cx="91" cy="91"/>
            </a:xfrm>
            <a:prstGeom prst="ellipse">
              <a:avLst/>
            </a:prstGeom>
            <a:solidFill>
              <a:srgbClr val="FF9900"/>
            </a:solidFill>
            <a:ln w="9525">
              <a:solidFill>
                <a:schemeClr val="tx1"/>
              </a:solidFill>
              <a:round/>
              <a:headEnd/>
              <a:tailEnd/>
            </a:ln>
            <a:effectLst/>
          </p:spPr>
          <p:txBody>
            <a:bodyPr wrap="none" anchor="ctr"/>
            <a:lstStyle/>
            <a:p>
              <a:endParaRPr lang="en-US" sz="2000"/>
            </a:p>
          </p:txBody>
        </p:sp>
        <p:sp>
          <p:nvSpPr>
            <p:cNvPr id="71" name="Oval 150"/>
            <p:cNvSpPr>
              <a:spLocks noChangeArrowheads="1"/>
            </p:cNvSpPr>
            <p:nvPr/>
          </p:nvSpPr>
          <p:spPr bwMode="auto">
            <a:xfrm>
              <a:off x="3651" y="3022"/>
              <a:ext cx="91" cy="91"/>
            </a:xfrm>
            <a:prstGeom prst="ellipse">
              <a:avLst/>
            </a:prstGeom>
            <a:solidFill>
              <a:srgbClr val="FF9900"/>
            </a:solidFill>
            <a:ln w="9525">
              <a:solidFill>
                <a:schemeClr val="tx1"/>
              </a:solidFill>
              <a:round/>
              <a:headEnd/>
              <a:tailEnd/>
            </a:ln>
            <a:effectLst/>
          </p:spPr>
          <p:txBody>
            <a:bodyPr wrap="none" anchor="ctr"/>
            <a:lstStyle/>
            <a:p>
              <a:endParaRPr lang="en-US" sz="2000"/>
            </a:p>
          </p:txBody>
        </p:sp>
        <p:sp>
          <p:nvSpPr>
            <p:cNvPr id="72" name="Oval 151"/>
            <p:cNvSpPr>
              <a:spLocks noChangeArrowheads="1"/>
            </p:cNvSpPr>
            <p:nvPr/>
          </p:nvSpPr>
          <p:spPr bwMode="auto">
            <a:xfrm>
              <a:off x="3649" y="2477"/>
              <a:ext cx="91" cy="91"/>
            </a:xfrm>
            <a:prstGeom prst="ellipse">
              <a:avLst/>
            </a:prstGeom>
            <a:solidFill>
              <a:srgbClr val="FF9900"/>
            </a:solidFill>
            <a:ln w="9525">
              <a:solidFill>
                <a:schemeClr val="tx1"/>
              </a:solidFill>
              <a:round/>
              <a:headEnd/>
              <a:tailEnd/>
            </a:ln>
            <a:effectLst/>
          </p:spPr>
          <p:txBody>
            <a:bodyPr wrap="none" anchor="ctr"/>
            <a:lstStyle/>
            <a:p>
              <a:endParaRPr lang="en-US" sz="2000"/>
            </a:p>
          </p:txBody>
        </p:sp>
      </p:grpSp>
      <p:grpSp>
        <p:nvGrpSpPr>
          <p:cNvPr id="171" name="Group 152"/>
          <p:cNvGrpSpPr>
            <a:grpSpLocks/>
          </p:cNvGrpSpPr>
          <p:nvPr/>
        </p:nvGrpSpPr>
        <p:grpSpPr bwMode="auto">
          <a:xfrm>
            <a:off x="5292080" y="1987099"/>
            <a:ext cx="649288" cy="2374900"/>
            <a:chOff x="3406" y="1162"/>
            <a:chExt cx="409" cy="1496"/>
          </a:xfrm>
        </p:grpSpPr>
        <p:sp>
          <p:nvSpPr>
            <p:cNvPr id="172" name="AutoShape 153"/>
            <p:cNvSpPr>
              <a:spLocks noChangeArrowheads="1"/>
            </p:cNvSpPr>
            <p:nvPr/>
          </p:nvSpPr>
          <p:spPr bwMode="auto">
            <a:xfrm rot="10800000">
              <a:off x="3406" y="2268"/>
              <a:ext cx="399" cy="390"/>
            </a:xfrm>
            <a:prstGeom prst="triangle">
              <a:avLst>
                <a:gd name="adj" fmla="val 50000"/>
              </a:avLst>
            </a:prstGeom>
            <a:solidFill>
              <a:schemeClr val="accent1"/>
            </a:solidFill>
            <a:ln w="9525">
              <a:noFill/>
              <a:miter lim="800000"/>
              <a:headEnd/>
              <a:tailEnd/>
            </a:ln>
            <a:effectLst/>
          </p:spPr>
          <p:txBody>
            <a:bodyPr wrap="none" anchor="ctr"/>
            <a:lstStyle/>
            <a:p>
              <a:endParaRPr lang="en-US" sz="2000"/>
            </a:p>
          </p:txBody>
        </p:sp>
        <p:sp>
          <p:nvSpPr>
            <p:cNvPr id="173" name="Rectangle 154"/>
            <p:cNvSpPr>
              <a:spLocks noChangeArrowheads="1"/>
            </p:cNvSpPr>
            <p:nvPr/>
          </p:nvSpPr>
          <p:spPr bwMode="auto">
            <a:xfrm>
              <a:off x="3406" y="1391"/>
              <a:ext cx="399" cy="888"/>
            </a:xfrm>
            <a:prstGeom prst="rect">
              <a:avLst/>
            </a:prstGeom>
            <a:solidFill>
              <a:schemeClr val="accent1"/>
            </a:solidFill>
            <a:ln w="9525">
              <a:noFill/>
              <a:miter lim="800000"/>
              <a:headEnd/>
              <a:tailEnd/>
            </a:ln>
            <a:effectLst/>
          </p:spPr>
          <p:txBody>
            <a:bodyPr wrap="none" anchor="ctr"/>
            <a:lstStyle/>
            <a:p>
              <a:endParaRPr lang="en-US" sz="2000"/>
            </a:p>
          </p:txBody>
        </p:sp>
        <p:sp>
          <p:nvSpPr>
            <p:cNvPr id="174" name="AutoShape 155"/>
            <p:cNvSpPr>
              <a:spLocks noChangeArrowheads="1"/>
            </p:cNvSpPr>
            <p:nvPr/>
          </p:nvSpPr>
          <p:spPr bwMode="auto">
            <a:xfrm rot="10800000">
              <a:off x="3487" y="2397"/>
              <a:ext cx="254" cy="251"/>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sz="2000"/>
            </a:p>
          </p:txBody>
        </p:sp>
        <p:sp>
          <p:nvSpPr>
            <p:cNvPr id="175" name="Line 156"/>
            <p:cNvSpPr>
              <a:spLocks noChangeShapeType="1"/>
            </p:cNvSpPr>
            <p:nvPr/>
          </p:nvSpPr>
          <p:spPr bwMode="auto">
            <a:xfrm flipV="1">
              <a:off x="3415" y="1162"/>
              <a:ext cx="1" cy="1105"/>
            </a:xfrm>
            <a:prstGeom prst="line">
              <a:avLst/>
            </a:prstGeom>
            <a:noFill/>
            <a:ln w="28575">
              <a:solidFill>
                <a:schemeClr val="tx1"/>
              </a:solidFill>
              <a:round/>
              <a:headEnd/>
              <a:tailEnd/>
            </a:ln>
            <a:effectLst/>
          </p:spPr>
          <p:txBody>
            <a:bodyPr/>
            <a:lstStyle/>
            <a:p>
              <a:endParaRPr lang="en-US" sz="2000"/>
            </a:p>
          </p:txBody>
        </p:sp>
        <p:sp>
          <p:nvSpPr>
            <p:cNvPr id="176" name="Line 157"/>
            <p:cNvSpPr>
              <a:spLocks noChangeShapeType="1"/>
            </p:cNvSpPr>
            <p:nvPr/>
          </p:nvSpPr>
          <p:spPr bwMode="auto">
            <a:xfrm flipV="1">
              <a:off x="3814" y="1162"/>
              <a:ext cx="1" cy="1105"/>
            </a:xfrm>
            <a:prstGeom prst="line">
              <a:avLst/>
            </a:prstGeom>
            <a:noFill/>
            <a:ln w="28575">
              <a:solidFill>
                <a:schemeClr val="tx1"/>
              </a:solidFill>
              <a:round/>
              <a:headEnd/>
              <a:tailEnd/>
            </a:ln>
            <a:effectLst/>
          </p:spPr>
          <p:txBody>
            <a:bodyPr/>
            <a:lstStyle/>
            <a:p>
              <a:endParaRPr lang="en-US" sz="2000"/>
            </a:p>
          </p:txBody>
        </p:sp>
        <p:sp>
          <p:nvSpPr>
            <p:cNvPr id="177" name="Line 158"/>
            <p:cNvSpPr>
              <a:spLocks noChangeShapeType="1"/>
            </p:cNvSpPr>
            <p:nvPr/>
          </p:nvSpPr>
          <p:spPr bwMode="auto">
            <a:xfrm>
              <a:off x="3414" y="1162"/>
              <a:ext cx="400" cy="1"/>
            </a:xfrm>
            <a:prstGeom prst="line">
              <a:avLst/>
            </a:prstGeom>
            <a:noFill/>
            <a:ln w="28575">
              <a:solidFill>
                <a:schemeClr val="tx1"/>
              </a:solidFill>
              <a:round/>
              <a:headEnd/>
              <a:tailEnd/>
            </a:ln>
            <a:effectLst/>
          </p:spPr>
          <p:txBody>
            <a:bodyPr/>
            <a:lstStyle/>
            <a:p>
              <a:endParaRPr lang="en-US" sz="2000"/>
            </a:p>
          </p:txBody>
        </p:sp>
        <p:sp>
          <p:nvSpPr>
            <p:cNvPr id="178" name="Line 159"/>
            <p:cNvSpPr>
              <a:spLocks noChangeShapeType="1"/>
            </p:cNvSpPr>
            <p:nvPr/>
          </p:nvSpPr>
          <p:spPr bwMode="auto">
            <a:xfrm flipH="1" flipV="1">
              <a:off x="3415" y="2268"/>
              <a:ext cx="209" cy="381"/>
            </a:xfrm>
            <a:prstGeom prst="line">
              <a:avLst/>
            </a:prstGeom>
            <a:noFill/>
            <a:ln w="28575">
              <a:solidFill>
                <a:schemeClr val="tx1"/>
              </a:solidFill>
              <a:round/>
              <a:headEnd/>
              <a:tailEnd/>
            </a:ln>
            <a:effectLst/>
          </p:spPr>
          <p:txBody>
            <a:bodyPr/>
            <a:lstStyle/>
            <a:p>
              <a:endParaRPr lang="en-US" sz="2000"/>
            </a:p>
          </p:txBody>
        </p:sp>
        <p:sp>
          <p:nvSpPr>
            <p:cNvPr id="179" name="Line 160"/>
            <p:cNvSpPr>
              <a:spLocks noChangeShapeType="1"/>
            </p:cNvSpPr>
            <p:nvPr/>
          </p:nvSpPr>
          <p:spPr bwMode="auto">
            <a:xfrm flipV="1">
              <a:off x="3625" y="2268"/>
              <a:ext cx="189" cy="381"/>
            </a:xfrm>
            <a:prstGeom prst="line">
              <a:avLst/>
            </a:prstGeom>
            <a:noFill/>
            <a:ln w="28575">
              <a:solidFill>
                <a:schemeClr val="tx1"/>
              </a:solidFill>
              <a:round/>
              <a:headEnd/>
              <a:tailEnd/>
            </a:ln>
            <a:effectLst/>
          </p:spPr>
          <p:txBody>
            <a:bodyPr/>
            <a:lstStyle/>
            <a:p>
              <a:endParaRPr lang="en-US" sz="2000"/>
            </a:p>
          </p:txBody>
        </p:sp>
        <p:sp>
          <p:nvSpPr>
            <p:cNvPr id="180" name="Oval 161"/>
            <p:cNvSpPr>
              <a:spLocks noChangeArrowheads="1"/>
            </p:cNvSpPr>
            <p:nvPr/>
          </p:nvSpPr>
          <p:spPr bwMode="auto">
            <a:xfrm>
              <a:off x="3624" y="2430"/>
              <a:ext cx="73" cy="66"/>
            </a:xfrm>
            <a:prstGeom prst="ellipse">
              <a:avLst/>
            </a:prstGeom>
            <a:solidFill>
              <a:srgbClr val="FF9900"/>
            </a:solidFill>
            <a:ln w="9525">
              <a:solidFill>
                <a:schemeClr val="tx1"/>
              </a:solidFill>
              <a:round/>
              <a:headEnd/>
              <a:tailEnd/>
            </a:ln>
            <a:effectLst/>
          </p:spPr>
          <p:txBody>
            <a:bodyPr wrap="none" anchor="ctr"/>
            <a:lstStyle/>
            <a:p>
              <a:endParaRPr lang="en-US" sz="2000"/>
            </a:p>
          </p:txBody>
        </p:sp>
        <p:sp>
          <p:nvSpPr>
            <p:cNvPr id="181" name="Oval 162"/>
            <p:cNvSpPr>
              <a:spLocks noChangeArrowheads="1"/>
            </p:cNvSpPr>
            <p:nvPr/>
          </p:nvSpPr>
          <p:spPr bwMode="auto">
            <a:xfrm>
              <a:off x="3530" y="2417"/>
              <a:ext cx="73" cy="65"/>
            </a:xfrm>
            <a:prstGeom prst="ellipse">
              <a:avLst/>
            </a:prstGeom>
            <a:solidFill>
              <a:srgbClr val="FF9900"/>
            </a:solidFill>
            <a:ln w="9525">
              <a:solidFill>
                <a:schemeClr val="tx1"/>
              </a:solidFill>
              <a:round/>
              <a:headEnd/>
              <a:tailEnd/>
            </a:ln>
            <a:effectLst/>
          </p:spPr>
          <p:txBody>
            <a:bodyPr wrap="none" anchor="ctr"/>
            <a:lstStyle/>
            <a:p>
              <a:endParaRPr lang="en-US" sz="2000"/>
            </a:p>
          </p:txBody>
        </p:sp>
        <p:sp>
          <p:nvSpPr>
            <p:cNvPr id="182" name="Oval 163"/>
            <p:cNvSpPr>
              <a:spLocks noChangeArrowheads="1"/>
            </p:cNvSpPr>
            <p:nvPr/>
          </p:nvSpPr>
          <p:spPr bwMode="auto">
            <a:xfrm>
              <a:off x="3574" y="2502"/>
              <a:ext cx="73" cy="65"/>
            </a:xfrm>
            <a:prstGeom prst="ellipse">
              <a:avLst/>
            </a:prstGeom>
            <a:solidFill>
              <a:srgbClr val="FF9900"/>
            </a:solidFill>
            <a:ln w="9525">
              <a:solidFill>
                <a:schemeClr val="tx1"/>
              </a:solidFill>
              <a:round/>
              <a:headEnd/>
              <a:tailEnd/>
            </a:ln>
            <a:effectLst/>
          </p:spPr>
          <p:txBody>
            <a:bodyPr wrap="none" anchor="ctr"/>
            <a:lstStyle/>
            <a:p>
              <a:endParaRPr lang="en-US" sz="2000"/>
            </a:p>
          </p:txBody>
        </p:sp>
        <p:sp>
          <p:nvSpPr>
            <p:cNvPr id="183" name="Line 164"/>
            <p:cNvSpPr>
              <a:spLocks noChangeShapeType="1"/>
            </p:cNvSpPr>
            <p:nvPr/>
          </p:nvSpPr>
          <p:spPr bwMode="auto">
            <a:xfrm>
              <a:off x="3406" y="1391"/>
              <a:ext cx="399" cy="0"/>
            </a:xfrm>
            <a:prstGeom prst="line">
              <a:avLst/>
            </a:prstGeom>
            <a:noFill/>
            <a:ln w="9525">
              <a:solidFill>
                <a:schemeClr val="tx1"/>
              </a:solidFill>
              <a:round/>
              <a:headEnd/>
              <a:tailEnd/>
            </a:ln>
            <a:effectLst/>
          </p:spPr>
          <p:txBody>
            <a:bodyPr/>
            <a:lstStyle/>
            <a:p>
              <a:endParaRPr lang="en-US" sz="2000"/>
            </a:p>
          </p:txBody>
        </p:sp>
      </p:grpSp>
      <p:grpSp>
        <p:nvGrpSpPr>
          <p:cNvPr id="184" name="Group 165"/>
          <p:cNvGrpSpPr>
            <a:grpSpLocks/>
          </p:cNvGrpSpPr>
          <p:nvPr/>
        </p:nvGrpSpPr>
        <p:grpSpPr bwMode="auto">
          <a:xfrm>
            <a:off x="7668344" y="1987099"/>
            <a:ext cx="635000" cy="2374900"/>
            <a:chOff x="4566" y="1163"/>
            <a:chExt cx="400" cy="1496"/>
          </a:xfrm>
        </p:grpSpPr>
        <p:sp>
          <p:nvSpPr>
            <p:cNvPr id="185" name="AutoShape 166"/>
            <p:cNvSpPr>
              <a:spLocks noChangeArrowheads="1"/>
            </p:cNvSpPr>
            <p:nvPr/>
          </p:nvSpPr>
          <p:spPr bwMode="auto">
            <a:xfrm rot="10800000">
              <a:off x="4576" y="2269"/>
              <a:ext cx="380" cy="390"/>
            </a:xfrm>
            <a:prstGeom prst="triangle">
              <a:avLst>
                <a:gd name="adj" fmla="val 50000"/>
              </a:avLst>
            </a:prstGeom>
            <a:solidFill>
              <a:srgbClr val="C0C0C0">
                <a:alpha val="50000"/>
              </a:srgbClr>
            </a:solidFill>
            <a:ln w="9525">
              <a:solidFill>
                <a:schemeClr val="tx1"/>
              </a:solidFill>
              <a:miter lim="800000"/>
              <a:headEnd/>
              <a:tailEnd/>
            </a:ln>
            <a:effectLst/>
          </p:spPr>
          <p:txBody>
            <a:bodyPr wrap="none" anchor="ctr"/>
            <a:lstStyle/>
            <a:p>
              <a:endParaRPr lang="en-US" sz="2000"/>
            </a:p>
          </p:txBody>
        </p:sp>
        <p:sp>
          <p:nvSpPr>
            <p:cNvPr id="186" name="Line 167"/>
            <p:cNvSpPr>
              <a:spLocks noChangeShapeType="1"/>
            </p:cNvSpPr>
            <p:nvPr/>
          </p:nvSpPr>
          <p:spPr bwMode="auto">
            <a:xfrm flipV="1">
              <a:off x="4567" y="1163"/>
              <a:ext cx="0" cy="1105"/>
            </a:xfrm>
            <a:prstGeom prst="line">
              <a:avLst/>
            </a:prstGeom>
            <a:noFill/>
            <a:ln w="28575">
              <a:solidFill>
                <a:schemeClr val="tx1"/>
              </a:solidFill>
              <a:round/>
              <a:headEnd/>
              <a:tailEnd/>
            </a:ln>
            <a:effectLst/>
          </p:spPr>
          <p:txBody>
            <a:bodyPr/>
            <a:lstStyle/>
            <a:p>
              <a:endParaRPr lang="en-US" sz="2000"/>
            </a:p>
          </p:txBody>
        </p:sp>
        <p:sp>
          <p:nvSpPr>
            <p:cNvPr id="187" name="Line 168"/>
            <p:cNvSpPr>
              <a:spLocks noChangeShapeType="1"/>
            </p:cNvSpPr>
            <p:nvPr/>
          </p:nvSpPr>
          <p:spPr bwMode="auto">
            <a:xfrm flipV="1">
              <a:off x="4966" y="1163"/>
              <a:ext cx="0" cy="1105"/>
            </a:xfrm>
            <a:prstGeom prst="line">
              <a:avLst/>
            </a:prstGeom>
            <a:noFill/>
            <a:ln w="28575">
              <a:solidFill>
                <a:schemeClr val="tx1"/>
              </a:solidFill>
              <a:round/>
              <a:headEnd/>
              <a:tailEnd/>
            </a:ln>
            <a:effectLst/>
          </p:spPr>
          <p:txBody>
            <a:bodyPr/>
            <a:lstStyle/>
            <a:p>
              <a:endParaRPr lang="en-US" sz="2000"/>
            </a:p>
          </p:txBody>
        </p:sp>
        <p:sp>
          <p:nvSpPr>
            <p:cNvPr id="188" name="Line 169"/>
            <p:cNvSpPr>
              <a:spLocks noChangeShapeType="1"/>
            </p:cNvSpPr>
            <p:nvPr/>
          </p:nvSpPr>
          <p:spPr bwMode="auto">
            <a:xfrm>
              <a:off x="4566" y="1163"/>
              <a:ext cx="400" cy="0"/>
            </a:xfrm>
            <a:prstGeom prst="line">
              <a:avLst/>
            </a:prstGeom>
            <a:noFill/>
            <a:ln w="28575">
              <a:solidFill>
                <a:schemeClr val="tx1"/>
              </a:solidFill>
              <a:round/>
              <a:headEnd/>
              <a:tailEnd/>
            </a:ln>
            <a:effectLst/>
          </p:spPr>
          <p:txBody>
            <a:bodyPr/>
            <a:lstStyle/>
            <a:p>
              <a:endParaRPr lang="en-US" sz="2000"/>
            </a:p>
          </p:txBody>
        </p:sp>
        <p:sp>
          <p:nvSpPr>
            <p:cNvPr id="189" name="Line 170"/>
            <p:cNvSpPr>
              <a:spLocks noChangeShapeType="1"/>
            </p:cNvSpPr>
            <p:nvPr/>
          </p:nvSpPr>
          <p:spPr bwMode="auto">
            <a:xfrm flipH="1" flipV="1">
              <a:off x="4567" y="2269"/>
              <a:ext cx="209" cy="381"/>
            </a:xfrm>
            <a:prstGeom prst="line">
              <a:avLst/>
            </a:prstGeom>
            <a:noFill/>
            <a:ln w="28575">
              <a:solidFill>
                <a:schemeClr val="tx1"/>
              </a:solidFill>
              <a:round/>
              <a:headEnd/>
              <a:tailEnd/>
            </a:ln>
            <a:effectLst/>
          </p:spPr>
          <p:txBody>
            <a:bodyPr/>
            <a:lstStyle/>
            <a:p>
              <a:endParaRPr lang="en-US" sz="2000"/>
            </a:p>
          </p:txBody>
        </p:sp>
        <p:sp>
          <p:nvSpPr>
            <p:cNvPr id="190" name="Line 171"/>
            <p:cNvSpPr>
              <a:spLocks noChangeShapeType="1"/>
            </p:cNvSpPr>
            <p:nvPr/>
          </p:nvSpPr>
          <p:spPr bwMode="auto">
            <a:xfrm flipV="1">
              <a:off x="4777" y="2269"/>
              <a:ext cx="189" cy="381"/>
            </a:xfrm>
            <a:prstGeom prst="line">
              <a:avLst/>
            </a:prstGeom>
            <a:noFill/>
            <a:ln w="28575">
              <a:solidFill>
                <a:schemeClr val="tx1"/>
              </a:solidFill>
              <a:round/>
              <a:headEnd/>
              <a:tailEnd/>
            </a:ln>
            <a:effectLst/>
          </p:spPr>
          <p:txBody>
            <a:bodyPr/>
            <a:lstStyle/>
            <a:p>
              <a:endParaRPr lang="en-US" sz="2000"/>
            </a:p>
          </p:txBody>
        </p:sp>
      </p:grpSp>
      <p:grpSp>
        <p:nvGrpSpPr>
          <p:cNvPr id="191" name="Group 172"/>
          <p:cNvGrpSpPr>
            <a:grpSpLocks/>
          </p:cNvGrpSpPr>
          <p:nvPr/>
        </p:nvGrpSpPr>
        <p:grpSpPr bwMode="auto">
          <a:xfrm>
            <a:off x="6503516" y="1987099"/>
            <a:ext cx="635000" cy="2360612"/>
            <a:chOff x="3986" y="1163"/>
            <a:chExt cx="400" cy="1487"/>
          </a:xfrm>
        </p:grpSpPr>
        <p:sp>
          <p:nvSpPr>
            <p:cNvPr id="192" name="AutoShape 173"/>
            <p:cNvSpPr>
              <a:spLocks noChangeArrowheads="1"/>
            </p:cNvSpPr>
            <p:nvPr/>
          </p:nvSpPr>
          <p:spPr bwMode="auto">
            <a:xfrm rot="10800000">
              <a:off x="4059" y="2399"/>
              <a:ext cx="254" cy="250"/>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sz="2000"/>
            </a:p>
          </p:txBody>
        </p:sp>
        <p:sp>
          <p:nvSpPr>
            <p:cNvPr id="193" name="Line 174"/>
            <p:cNvSpPr>
              <a:spLocks noChangeShapeType="1"/>
            </p:cNvSpPr>
            <p:nvPr/>
          </p:nvSpPr>
          <p:spPr bwMode="auto">
            <a:xfrm flipV="1">
              <a:off x="3987" y="1163"/>
              <a:ext cx="0" cy="1105"/>
            </a:xfrm>
            <a:prstGeom prst="line">
              <a:avLst/>
            </a:prstGeom>
            <a:noFill/>
            <a:ln w="28575">
              <a:solidFill>
                <a:schemeClr val="tx1"/>
              </a:solidFill>
              <a:round/>
              <a:headEnd/>
              <a:tailEnd/>
            </a:ln>
            <a:effectLst/>
          </p:spPr>
          <p:txBody>
            <a:bodyPr/>
            <a:lstStyle/>
            <a:p>
              <a:endParaRPr lang="en-US" sz="2000"/>
            </a:p>
          </p:txBody>
        </p:sp>
        <p:sp>
          <p:nvSpPr>
            <p:cNvPr id="194" name="Line 175"/>
            <p:cNvSpPr>
              <a:spLocks noChangeShapeType="1"/>
            </p:cNvSpPr>
            <p:nvPr/>
          </p:nvSpPr>
          <p:spPr bwMode="auto">
            <a:xfrm flipV="1">
              <a:off x="4386" y="1163"/>
              <a:ext cx="0" cy="1105"/>
            </a:xfrm>
            <a:prstGeom prst="line">
              <a:avLst/>
            </a:prstGeom>
            <a:noFill/>
            <a:ln w="28575">
              <a:solidFill>
                <a:schemeClr val="tx1"/>
              </a:solidFill>
              <a:round/>
              <a:headEnd/>
              <a:tailEnd/>
            </a:ln>
            <a:effectLst/>
          </p:spPr>
          <p:txBody>
            <a:bodyPr/>
            <a:lstStyle/>
            <a:p>
              <a:endParaRPr lang="en-US" sz="2000"/>
            </a:p>
          </p:txBody>
        </p:sp>
        <p:sp>
          <p:nvSpPr>
            <p:cNvPr id="195" name="Line 176"/>
            <p:cNvSpPr>
              <a:spLocks noChangeShapeType="1"/>
            </p:cNvSpPr>
            <p:nvPr/>
          </p:nvSpPr>
          <p:spPr bwMode="auto">
            <a:xfrm>
              <a:off x="3986" y="1163"/>
              <a:ext cx="400" cy="0"/>
            </a:xfrm>
            <a:prstGeom prst="line">
              <a:avLst/>
            </a:prstGeom>
            <a:noFill/>
            <a:ln w="28575">
              <a:solidFill>
                <a:schemeClr val="tx1"/>
              </a:solidFill>
              <a:round/>
              <a:headEnd/>
              <a:tailEnd/>
            </a:ln>
            <a:effectLst/>
          </p:spPr>
          <p:txBody>
            <a:bodyPr/>
            <a:lstStyle/>
            <a:p>
              <a:endParaRPr lang="en-US" sz="2000"/>
            </a:p>
          </p:txBody>
        </p:sp>
        <p:sp>
          <p:nvSpPr>
            <p:cNvPr id="196" name="Line 177"/>
            <p:cNvSpPr>
              <a:spLocks noChangeShapeType="1"/>
            </p:cNvSpPr>
            <p:nvPr/>
          </p:nvSpPr>
          <p:spPr bwMode="auto">
            <a:xfrm flipH="1" flipV="1">
              <a:off x="3987" y="2269"/>
              <a:ext cx="209" cy="381"/>
            </a:xfrm>
            <a:prstGeom prst="line">
              <a:avLst/>
            </a:prstGeom>
            <a:noFill/>
            <a:ln w="28575">
              <a:solidFill>
                <a:schemeClr val="tx1"/>
              </a:solidFill>
              <a:round/>
              <a:headEnd/>
              <a:tailEnd/>
            </a:ln>
            <a:effectLst/>
          </p:spPr>
          <p:txBody>
            <a:bodyPr/>
            <a:lstStyle/>
            <a:p>
              <a:endParaRPr lang="en-US" sz="2000"/>
            </a:p>
          </p:txBody>
        </p:sp>
        <p:sp>
          <p:nvSpPr>
            <p:cNvPr id="197" name="Line 178"/>
            <p:cNvSpPr>
              <a:spLocks noChangeShapeType="1"/>
            </p:cNvSpPr>
            <p:nvPr/>
          </p:nvSpPr>
          <p:spPr bwMode="auto">
            <a:xfrm flipV="1">
              <a:off x="4197" y="2269"/>
              <a:ext cx="189" cy="381"/>
            </a:xfrm>
            <a:prstGeom prst="line">
              <a:avLst/>
            </a:prstGeom>
            <a:noFill/>
            <a:ln w="28575">
              <a:solidFill>
                <a:schemeClr val="tx1"/>
              </a:solidFill>
              <a:round/>
              <a:headEnd/>
              <a:tailEnd/>
            </a:ln>
            <a:effectLst/>
          </p:spPr>
          <p:txBody>
            <a:bodyPr/>
            <a:lstStyle/>
            <a:p>
              <a:endParaRPr lang="en-US" sz="2000"/>
            </a:p>
          </p:txBody>
        </p:sp>
        <p:sp>
          <p:nvSpPr>
            <p:cNvPr id="198" name="Oval 179"/>
            <p:cNvSpPr>
              <a:spLocks noChangeArrowheads="1"/>
            </p:cNvSpPr>
            <p:nvPr/>
          </p:nvSpPr>
          <p:spPr bwMode="auto">
            <a:xfrm>
              <a:off x="4196" y="2432"/>
              <a:ext cx="73" cy="65"/>
            </a:xfrm>
            <a:prstGeom prst="ellipse">
              <a:avLst/>
            </a:prstGeom>
            <a:solidFill>
              <a:srgbClr val="FF9900"/>
            </a:solidFill>
            <a:ln w="9525">
              <a:solidFill>
                <a:schemeClr val="tx1"/>
              </a:solidFill>
              <a:round/>
              <a:headEnd/>
              <a:tailEnd/>
            </a:ln>
            <a:effectLst/>
          </p:spPr>
          <p:txBody>
            <a:bodyPr wrap="none" anchor="ctr"/>
            <a:lstStyle/>
            <a:p>
              <a:endParaRPr lang="en-US" sz="2000"/>
            </a:p>
          </p:txBody>
        </p:sp>
        <p:sp>
          <p:nvSpPr>
            <p:cNvPr id="199" name="Oval 180"/>
            <p:cNvSpPr>
              <a:spLocks noChangeArrowheads="1"/>
            </p:cNvSpPr>
            <p:nvPr/>
          </p:nvSpPr>
          <p:spPr bwMode="auto">
            <a:xfrm>
              <a:off x="4102" y="2418"/>
              <a:ext cx="73" cy="65"/>
            </a:xfrm>
            <a:prstGeom prst="ellipse">
              <a:avLst/>
            </a:prstGeom>
            <a:solidFill>
              <a:srgbClr val="FF9900"/>
            </a:solidFill>
            <a:ln w="9525">
              <a:solidFill>
                <a:schemeClr val="tx1"/>
              </a:solidFill>
              <a:round/>
              <a:headEnd/>
              <a:tailEnd/>
            </a:ln>
            <a:effectLst/>
          </p:spPr>
          <p:txBody>
            <a:bodyPr wrap="none" anchor="ctr"/>
            <a:lstStyle/>
            <a:p>
              <a:endParaRPr lang="en-US" sz="2000"/>
            </a:p>
          </p:txBody>
        </p:sp>
        <p:sp>
          <p:nvSpPr>
            <p:cNvPr id="200" name="Oval 181"/>
            <p:cNvSpPr>
              <a:spLocks noChangeArrowheads="1"/>
            </p:cNvSpPr>
            <p:nvPr/>
          </p:nvSpPr>
          <p:spPr bwMode="auto">
            <a:xfrm>
              <a:off x="4146" y="2503"/>
              <a:ext cx="73" cy="66"/>
            </a:xfrm>
            <a:prstGeom prst="ellipse">
              <a:avLst/>
            </a:prstGeom>
            <a:solidFill>
              <a:srgbClr val="FF9900"/>
            </a:solidFill>
            <a:ln w="9525">
              <a:solidFill>
                <a:schemeClr val="tx1"/>
              </a:solidFill>
              <a:round/>
              <a:headEnd/>
              <a:tailEnd/>
            </a:ln>
            <a:effectLst/>
          </p:spPr>
          <p:txBody>
            <a:bodyPr wrap="none" anchor="ctr"/>
            <a:lstStyle/>
            <a:p>
              <a:endParaRPr lang="en-US" sz="2000"/>
            </a:p>
          </p:txBody>
        </p:sp>
      </p:grpSp>
      <p:sp>
        <p:nvSpPr>
          <p:cNvPr id="201" name="AutoShape 182"/>
          <p:cNvSpPr>
            <a:spLocks noChangeArrowheads="1"/>
          </p:cNvSpPr>
          <p:nvPr/>
        </p:nvSpPr>
        <p:spPr bwMode="auto">
          <a:xfrm>
            <a:off x="2411760" y="2939425"/>
            <a:ext cx="503238" cy="142875"/>
          </a:xfrm>
          <a:prstGeom prst="rightArrow">
            <a:avLst>
              <a:gd name="adj1" fmla="val 50000"/>
              <a:gd name="adj2" fmla="val 88056"/>
            </a:avLst>
          </a:prstGeom>
          <a:noFill/>
          <a:ln w="22225">
            <a:solidFill>
              <a:srgbClr val="CC0000"/>
            </a:solidFill>
            <a:miter lim="800000"/>
            <a:headEnd/>
            <a:tailEnd/>
          </a:ln>
          <a:effectLst/>
        </p:spPr>
        <p:txBody>
          <a:bodyPr wrap="none" anchor="ctr"/>
          <a:lstStyle/>
          <a:p>
            <a:endParaRPr lang="en-US" sz="2000"/>
          </a:p>
        </p:txBody>
      </p:sp>
      <p:sp>
        <p:nvSpPr>
          <p:cNvPr id="202" name="AutoShape 183"/>
          <p:cNvSpPr>
            <a:spLocks noChangeArrowheads="1"/>
          </p:cNvSpPr>
          <p:nvPr/>
        </p:nvSpPr>
        <p:spPr bwMode="auto">
          <a:xfrm>
            <a:off x="4788024" y="2937837"/>
            <a:ext cx="503238" cy="142875"/>
          </a:xfrm>
          <a:prstGeom prst="rightArrow">
            <a:avLst>
              <a:gd name="adj1" fmla="val 50000"/>
              <a:gd name="adj2" fmla="val 88056"/>
            </a:avLst>
          </a:prstGeom>
          <a:noFill/>
          <a:ln w="22225">
            <a:solidFill>
              <a:srgbClr val="CC0000"/>
            </a:solidFill>
            <a:miter lim="800000"/>
            <a:headEnd/>
            <a:tailEnd/>
          </a:ln>
          <a:effectLst/>
        </p:spPr>
        <p:txBody>
          <a:bodyPr wrap="none" anchor="ctr"/>
          <a:lstStyle/>
          <a:p>
            <a:endParaRPr lang="en-US" sz="2000"/>
          </a:p>
        </p:txBody>
      </p:sp>
      <p:sp>
        <p:nvSpPr>
          <p:cNvPr id="203" name="AutoShape 184"/>
          <p:cNvSpPr>
            <a:spLocks noChangeArrowheads="1"/>
          </p:cNvSpPr>
          <p:nvPr/>
        </p:nvSpPr>
        <p:spPr bwMode="auto">
          <a:xfrm>
            <a:off x="5961360" y="2937837"/>
            <a:ext cx="503237" cy="142875"/>
          </a:xfrm>
          <a:prstGeom prst="rightArrow">
            <a:avLst>
              <a:gd name="adj1" fmla="val 50000"/>
              <a:gd name="adj2" fmla="val 88055"/>
            </a:avLst>
          </a:prstGeom>
          <a:noFill/>
          <a:ln w="22225">
            <a:solidFill>
              <a:srgbClr val="CC0000"/>
            </a:solidFill>
            <a:miter lim="800000"/>
            <a:headEnd/>
            <a:tailEnd/>
          </a:ln>
          <a:effectLst/>
        </p:spPr>
        <p:txBody>
          <a:bodyPr wrap="none" anchor="ctr"/>
          <a:lstStyle/>
          <a:p>
            <a:endParaRPr lang="en-US" sz="2000"/>
          </a:p>
        </p:txBody>
      </p:sp>
      <p:sp>
        <p:nvSpPr>
          <p:cNvPr id="204" name="AutoShape 185"/>
          <p:cNvSpPr>
            <a:spLocks noChangeArrowheads="1"/>
          </p:cNvSpPr>
          <p:nvPr/>
        </p:nvSpPr>
        <p:spPr bwMode="auto">
          <a:xfrm>
            <a:off x="7164288" y="2937837"/>
            <a:ext cx="503237" cy="142875"/>
          </a:xfrm>
          <a:prstGeom prst="rightArrow">
            <a:avLst>
              <a:gd name="adj1" fmla="val 50000"/>
              <a:gd name="adj2" fmla="val 88055"/>
            </a:avLst>
          </a:prstGeom>
          <a:noFill/>
          <a:ln w="22225">
            <a:solidFill>
              <a:srgbClr val="CC0000"/>
            </a:solidFill>
            <a:miter lim="800000"/>
            <a:headEnd/>
            <a:tailEnd/>
          </a:ln>
          <a:effectLst/>
        </p:spPr>
        <p:txBody>
          <a:bodyPr wrap="none" anchor="ctr"/>
          <a:lstStyle/>
          <a:p>
            <a:endParaRPr lang="en-US" sz="2000"/>
          </a:p>
        </p:txBody>
      </p:sp>
      <p:sp>
        <p:nvSpPr>
          <p:cNvPr id="205" name="AutoShape 186"/>
          <p:cNvSpPr>
            <a:spLocks noChangeArrowheads="1"/>
          </p:cNvSpPr>
          <p:nvPr/>
        </p:nvSpPr>
        <p:spPr bwMode="auto">
          <a:xfrm>
            <a:off x="3601988" y="2922807"/>
            <a:ext cx="503237" cy="142875"/>
          </a:xfrm>
          <a:prstGeom prst="rightArrow">
            <a:avLst>
              <a:gd name="adj1" fmla="val 50000"/>
              <a:gd name="adj2" fmla="val 88055"/>
            </a:avLst>
          </a:prstGeom>
          <a:noFill/>
          <a:ln w="22225">
            <a:solidFill>
              <a:srgbClr val="CC0000"/>
            </a:solidFill>
            <a:miter lim="800000"/>
            <a:headEnd/>
            <a:tailEnd/>
          </a:ln>
          <a:effectLst/>
        </p:spPr>
        <p:txBody>
          <a:bodyPr wrap="none" anchor="ctr"/>
          <a:lstStyle/>
          <a:p>
            <a:endParaRPr lang="en-US" sz="2000"/>
          </a:p>
        </p:txBody>
      </p:sp>
      <p:sp>
        <p:nvSpPr>
          <p:cNvPr id="206" name="Text Box 187"/>
          <p:cNvSpPr txBox="1">
            <a:spLocks noChangeArrowheads="1"/>
          </p:cNvSpPr>
          <p:nvPr/>
        </p:nvSpPr>
        <p:spPr bwMode="auto">
          <a:xfrm>
            <a:off x="7164288" y="1268760"/>
            <a:ext cx="1728192" cy="646331"/>
          </a:xfrm>
          <a:prstGeom prst="rect">
            <a:avLst/>
          </a:prstGeom>
          <a:noFill/>
          <a:ln w="9525">
            <a:noFill/>
            <a:miter lim="800000"/>
            <a:headEnd/>
            <a:tailEnd/>
          </a:ln>
          <a:effectLst/>
        </p:spPr>
        <p:txBody>
          <a:bodyPr wrap="square">
            <a:spAutoFit/>
          </a:bodyPr>
          <a:lstStyle/>
          <a:p>
            <a:pPr algn="ctr">
              <a:spcBef>
                <a:spcPct val="50000"/>
              </a:spcBef>
            </a:pPr>
            <a:r>
              <a:rPr lang="en-GB" sz="1200" b="1" dirty="0"/>
              <a:t>Dissolution of the surfactant-rich phase</a:t>
            </a:r>
            <a:endParaRPr lang="en-US" sz="1200" b="1" dirty="0"/>
          </a:p>
        </p:txBody>
      </p:sp>
      <p:sp>
        <p:nvSpPr>
          <p:cNvPr id="207" name="Text Box 188"/>
          <p:cNvSpPr txBox="1">
            <a:spLocks noChangeArrowheads="1"/>
          </p:cNvSpPr>
          <p:nvPr/>
        </p:nvSpPr>
        <p:spPr bwMode="auto">
          <a:xfrm>
            <a:off x="3852664" y="1453426"/>
            <a:ext cx="1295400" cy="461665"/>
          </a:xfrm>
          <a:prstGeom prst="rect">
            <a:avLst/>
          </a:prstGeom>
          <a:noFill/>
          <a:ln w="9525">
            <a:noFill/>
            <a:miter lim="800000"/>
            <a:headEnd/>
            <a:tailEnd/>
          </a:ln>
          <a:effectLst/>
        </p:spPr>
        <p:txBody>
          <a:bodyPr>
            <a:spAutoFit/>
          </a:bodyPr>
          <a:lstStyle/>
          <a:p>
            <a:pPr algn="ctr">
              <a:spcBef>
                <a:spcPct val="50000"/>
              </a:spcBef>
            </a:pPr>
            <a:r>
              <a:rPr lang="en-GB" sz="1200" b="1" dirty="0"/>
              <a:t>Heating </a:t>
            </a:r>
            <a:r>
              <a:rPr lang="en-GB" sz="1200" b="1" dirty="0" smtClean="0"/>
              <a:t/>
            </a:r>
            <a:br>
              <a:rPr lang="en-GB" sz="1200" b="1" dirty="0" smtClean="0"/>
            </a:br>
            <a:r>
              <a:rPr lang="en-GB" sz="1200" b="1" dirty="0" smtClean="0"/>
              <a:t>above </a:t>
            </a:r>
            <a:r>
              <a:rPr lang="en-GB" sz="1200" b="1" dirty="0"/>
              <a:t>CP</a:t>
            </a:r>
            <a:endParaRPr lang="en-US" sz="1200" b="1" dirty="0"/>
          </a:p>
        </p:txBody>
      </p:sp>
      <p:sp>
        <p:nvSpPr>
          <p:cNvPr id="208" name="Text Box 190"/>
          <p:cNvSpPr txBox="1">
            <a:spLocks noChangeArrowheads="1"/>
          </p:cNvSpPr>
          <p:nvPr/>
        </p:nvSpPr>
        <p:spPr bwMode="auto">
          <a:xfrm>
            <a:off x="6013028" y="1453426"/>
            <a:ext cx="1511300" cy="461665"/>
          </a:xfrm>
          <a:prstGeom prst="rect">
            <a:avLst/>
          </a:prstGeom>
          <a:noFill/>
          <a:ln w="9525">
            <a:noFill/>
            <a:miter lim="800000"/>
            <a:headEnd/>
            <a:tailEnd/>
          </a:ln>
          <a:effectLst/>
        </p:spPr>
        <p:txBody>
          <a:bodyPr>
            <a:spAutoFit/>
          </a:bodyPr>
          <a:lstStyle/>
          <a:p>
            <a:pPr algn="ctr">
              <a:spcBef>
                <a:spcPct val="50000"/>
              </a:spcBef>
            </a:pPr>
            <a:r>
              <a:rPr lang="en-GB" sz="1200" b="1" dirty="0"/>
              <a:t>Water phase separation</a:t>
            </a:r>
            <a:endParaRPr lang="en-US" sz="1200" b="1" dirty="0"/>
          </a:p>
        </p:txBody>
      </p:sp>
      <p:sp>
        <p:nvSpPr>
          <p:cNvPr id="209" name="Text Box 191"/>
          <p:cNvSpPr txBox="1">
            <a:spLocks noChangeArrowheads="1"/>
          </p:cNvSpPr>
          <p:nvPr/>
        </p:nvSpPr>
        <p:spPr bwMode="auto">
          <a:xfrm>
            <a:off x="4859313" y="1490359"/>
            <a:ext cx="1512887" cy="258532"/>
          </a:xfrm>
          <a:prstGeom prst="rect">
            <a:avLst/>
          </a:prstGeom>
          <a:noFill/>
          <a:ln w="9525">
            <a:noFill/>
            <a:miter lim="800000"/>
            <a:headEnd/>
            <a:tailEnd/>
          </a:ln>
          <a:effectLst/>
        </p:spPr>
        <p:txBody>
          <a:bodyPr>
            <a:spAutoFit/>
          </a:bodyPr>
          <a:lstStyle/>
          <a:p>
            <a:pPr algn="ctr">
              <a:lnSpc>
                <a:spcPct val="90000"/>
              </a:lnSpc>
              <a:spcBef>
                <a:spcPct val="50000"/>
              </a:spcBef>
            </a:pPr>
            <a:r>
              <a:rPr lang="en-GB" sz="1200" b="1" dirty="0" smtClean="0"/>
              <a:t>sedimentation</a:t>
            </a:r>
            <a:endParaRPr lang="en-US" sz="1200" b="1" dirty="0"/>
          </a:p>
        </p:txBody>
      </p:sp>
      <p:sp>
        <p:nvSpPr>
          <p:cNvPr id="210" name="Text Box 193"/>
          <p:cNvSpPr txBox="1">
            <a:spLocks noChangeArrowheads="1"/>
          </p:cNvSpPr>
          <p:nvPr/>
        </p:nvSpPr>
        <p:spPr bwMode="auto">
          <a:xfrm>
            <a:off x="5580112" y="4221088"/>
            <a:ext cx="1440681" cy="461665"/>
          </a:xfrm>
          <a:prstGeom prst="rect">
            <a:avLst/>
          </a:prstGeom>
          <a:noFill/>
          <a:ln w="9525">
            <a:noFill/>
            <a:miter lim="800000"/>
            <a:headEnd/>
            <a:tailEnd/>
          </a:ln>
          <a:effectLst/>
        </p:spPr>
        <p:txBody>
          <a:bodyPr wrap="square">
            <a:spAutoFit/>
          </a:bodyPr>
          <a:lstStyle/>
          <a:p>
            <a:pPr>
              <a:spcBef>
                <a:spcPct val="50000"/>
              </a:spcBef>
            </a:pPr>
            <a:r>
              <a:rPr lang="en-GB" sz="1200" b="1" dirty="0"/>
              <a:t>Surfactant-rich </a:t>
            </a:r>
            <a:r>
              <a:rPr lang="en-GB" sz="1200" b="1" dirty="0" smtClean="0"/>
              <a:t/>
            </a:r>
            <a:br>
              <a:rPr lang="en-GB" sz="1200" b="1" dirty="0" smtClean="0"/>
            </a:br>
            <a:r>
              <a:rPr lang="en-GB" sz="1200" b="1" dirty="0" smtClean="0"/>
              <a:t>phase</a:t>
            </a:r>
            <a:endParaRPr lang="en-US" sz="1200" b="1" dirty="0"/>
          </a:p>
        </p:txBody>
      </p:sp>
      <p:grpSp>
        <p:nvGrpSpPr>
          <p:cNvPr id="211" name="Group 207"/>
          <p:cNvGrpSpPr>
            <a:grpSpLocks/>
          </p:cNvGrpSpPr>
          <p:nvPr/>
        </p:nvGrpSpPr>
        <p:grpSpPr bwMode="auto">
          <a:xfrm>
            <a:off x="2699792" y="4293099"/>
            <a:ext cx="2088232" cy="461963"/>
            <a:chOff x="753" y="2691"/>
            <a:chExt cx="1118" cy="291"/>
          </a:xfrm>
        </p:grpSpPr>
        <p:sp>
          <p:nvSpPr>
            <p:cNvPr id="212" name="Text Box 195"/>
            <p:cNvSpPr txBox="1">
              <a:spLocks noChangeArrowheads="1"/>
            </p:cNvSpPr>
            <p:nvPr/>
          </p:nvSpPr>
          <p:spPr bwMode="auto">
            <a:xfrm>
              <a:off x="753" y="2691"/>
              <a:ext cx="1118" cy="291"/>
            </a:xfrm>
            <a:prstGeom prst="rect">
              <a:avLst/>
            </a:prstGeom>
            <a:noFill/>
            <a:ln w="9525">
              <a:noFill/>
              <a:miter lim="800000"/>
              <a:headEnd/>
              <a:tailEnd/>
            </a:ln>
            <a:effectLst/>
          </p:spPr>
          <p:txBody>
            <a:bodyPr wrap="square">
              <a:spAutoFit/>
            </a:bodyPr>
            <a:lstStyle/>
            <a:p>
              <a:r>
                <a:rPr lang="en-GB" sz="1200" b="1" dirty="0" smtClean="0"/>
                <a:t>complexes</a:t>
              </a:r>
              <a:r>
                <a:rPr lang="bg-BG" sz="1200" b="1" dirty="0" smtClean="0"/>
                <a:t> </a:t>
              </a:r>
              <a:r>
                <a:rPr lang="en-GB" sz="1200" b="1" dirty="0" smtClean="0"/>
                <a:t>Inclusion </a:t>
              </a:r>
              <a:r>
                <a:rPr lang="bg-BG" sz="1200" b="1" dirty="0" smtClean="0"/>
                <a:t>(    </a:t>
              </a:r>
              <a:r>
                <a:rPr lang="bg-BG" sz="1200" b="1" dirty="0"/>
                <a:t>) </a:t>
              </a:r>
              <a:r>
                <a:rPr lang="en-GB" sz="1200" b="1" dirty="0"/>
                <a:t>into the micelles</a:t>
              </a:r>
              <a:endParaRPr lang="en-US" sz="1200" b="1" dirty="0"/>
            </a:p>
          </p:txBody>
        </p:sp>
        <p:sp>
          <p:nvSpPr>
            <p:cNvPr id="213" name="Oval 196"/>
            <p:cNvSpPr>
              <a:spLocks noChangeArrowheads="1"/>
            </p:cNvSpPr>
            <p:nvPr/>
          </p:nvSpPr>
          <p:spPr bwMode="auto">
            <a:xfrm>
              <a:off x="1662" y="2762"/>
              <a:ext cx="73" cy="65"/>
            </a:xfrm>
            <a:prstGeom prst="ellipse">
              <a:avLst/>
            </a:prstGeom>
            <a:solidFill>
              <a:srgbClr val="FF9900"/>
            </a:solidFill>
            <a:ln w="9525">
              <a:solidFill>
                <a:schemeClr val="tx1"/>
              </a:solidFill>
              <a:round/>
              <a:headEnd/>
              <a:tailEnd/>
            </a:ln>
            <a:effectLst/>
          </p:spPr>
          <p:txBody>
            <a:bodyPr wrap="none" anchor="ctr"/>
            <a:lstStyle/>
            <a:p>
              <a:endParaRPr lang="en-US" sz="2000"/>
            </a:p>
          </p:txBody>
        </p:sp>
      </p:grpSp>
      <p:grpSp>
        <p:nvGrpSpPr>
          <p:cNvPr id="214" name="Group 206"/>
          <p:cNvGrpSpPr>
            <a:grpSpLocks/>
          </p:cNvGrpSpPr>
          <p:nvPr/>
        </p:nvGrpSpPr>
        <p:grpSpPr bwMode="auto">
          <a:xfrm>
            <a:off x="1460797" y="4593627"/>
            <a:ext cx="1512888" cy="461963"/>
            <a:chOff x="385" y="2750"/>
            <a:chExt cx="953" cy="291"/>
          </a:xfrm>
        </p:grpSpPr>
        <p:sp>
          <p:nvSpPr>
            <p:cNvPr id="215" name="Text Box 198"/>
            <p:cNvSpPr txBox="1">
              <a:spLocks noChangeArrowheads="1"/>
            </p:cNvSpPr>
            <p:nvPr/>
          </p:nvSpPr>
          <p:spPr bwMode="auto">
            <a:xfrm>
              <a:off x="385" y="2750"/>
              <a:ext cx="953" cy="291"/>
            </a:xfrm>
            <a:prstGeom prst="rect">
              <a:avLst/>
            </a:prstGeom>
            <a:noFill/>
            <a:ln w="9525">
              <a:noFill/>
              <a:miter lim="800000"/>
              <a:headEnd/>
              <a:tailEnd/>
            </a:ln>
            <a:effectLst/>
          </p:spPr>
          <p:txBody>
            <a:bodyPr>
              <a:spAutoFit/>
            </a:bodyPr>
            <a:lstStyle/>
            <a:p>
              <a:pPr>
                <a:spcBef>
                  <a:spcPct val="50000"/>
                </a:spcBef>
              </a:pPr>
              <a:r>
                <a:rPr lang="en-GB" sz="1200" b="1" dirty="0" smtClean="0"/>
                <a:t>Sample solution metal ion </a:t>
              </a:r>
              <a:r>
                <a:rPr lang="bg-BG" sz="1200" b="1" dirty="0"/>
                <a:t>(   )</a:t>
              </a:r>
              <a:endParaRPr lang="en-US" sz="1200" b="1" dirty="0"/>
            </a:p>
          </p:txBody>
        </p:sp>
        <p:sp>
          <p:nvSpPr>
            <p:cNvPr id="216" name="Oval 199"/>
            <p:cNvSpPr>
              <a:spLocks noChangeArrowheads="1"/>
            </p:cNvSpPr>
            <p:nvPr/>
          </p:nvSpPr>
          <p:spPr bwMode="auto">
            <a:xfrm>
              <a:off x="931" y="2928"/>
              <a:ext cx="45" cy="45"/>
            </a:xfrm>
            <a:prstGeom prst="ellipse">
              <a:avLst/>
            </a:prstGeom>
            <a:solidFill>
              <a:srgbClr val="003399"/>
            </a:solidFill>
            <a:ln w="9525">
              <a:solidFill>
                <a:schemeClr val="tx1"/>
              </a:solidFill>
              <a:round/>
              <a:headEnd/>
              <a:tailEnd/>
            </a:ln>
            <a:effectLst/>
          </p:spPr>
          <p:txBody>
            <a:bodyPr wrap="none" anchor="ctr"/>
            <a:lstStyle/>
            <a:p>
              <a:endParaRPr lang="en-US" sz="2000"/>
            </a:p>
          </p:txBody>
        </p:sp>
      </p:grpSp>
      <p:sp>
        <p:nvSpPr>
          <p:cNvPr id="217"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218"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219"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220"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221"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222"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223"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224"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225"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226"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227"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228"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sp>
        <p:nvSpPr>
          <p:cNvPr id="229" name="TextBox 228"/>
          <p:cNvSpPr txBox="1"/>
          <p:nvPr/>
        </p:nvSpPr>
        <p:spPr>
          <a:xfrm>
            <a:off x="7221236" y="4348344"/>
            <a:ext cx="2103292" cy="307777"/>
          </a:xfrm>
          <a:prstGeom prst="rect">
            <a:avLst/>
          </a:prstGeom>
          <a:noFill/>
        </p:spPr>
        <p:txBody>
          <a:bodyPr wrap="square" rtlCol="0">
            <a:spAutoFit/>
          </a:bodyPr>
          <a:lstStyle/>
          <a:p>
            <a:r>
              <a:rPr lang="en-US" sz="1400" dirty="0" smtClean="0"/>
              <a:t>SRP – diluted to 2.5 g</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p:cBhvr override="childStyle">
                                        <p:cTn id="6" dur="500" fill="hold"/>
                                        <p:tgtEl>
                                          <p:spTgt spid="220"/>
                                        </p:tgtEl>
                                        <p:attrNameLst>
                                          <p:attrName>style.color</p:attrName>
                                        </p:attrNameLst>
                                      </p:cBhvr>
                                      <p:by>
                                        <p:hsl h="0" s="-12549" l="-25098"/>
                                      </p:by>
                                    </p:animClr>
                                    <p:animClr clrSpc="hsl">
                                      <p:cBhvr>
                                        <p:cTn id="7" dur="500" fill="hold"/>
                                        <p:tgtEl>
                                          <p:spTgt spid="220"/>
                                        </p:tgtEl>
                                        <p:attrNameLst>
                                          <p:attrName>fillcolor</p:attrName>
                                        </p:attrNameLst>
                                      </p:cBhvr>
                                      <p:by>
                                        <p:hsl h="0" s="-12549" l="-25098"/>
                                      </p:by>
                                    </p:animClr>
                                    <p:animClr clrSpc="hsl">
                                      <p:cBhvr>
                                        <p:cTn id="8" dur="500" fill="hold"/>
                                        <p:tgtEl>
                                          <p:spTgt spid="220"/>
                                        </p:tgtEl>
                                        <p:attrNameLst>
                                          <p:attrName>stroke.color</p:attrName>
                                        </p:attrNameLst>
                                      </p:cBhvr>
                                      <p:by>
                                        <p:hsl h="0" s="-12549" l="-25098"/>
                                      </p:by>
                                    </p:animClr>
                                    <p:set>
                                      <p:cBhvr>
                                        <p:cTn id="9" dur="500" fill="hold"/>
                                        <p:tgtEl>
                                          <p:spTgt spid="220"/>
                                        </p:tgtEl>
                                        <p:attrNameLst>
                                          <p:attrName>fill.type</p:attrName>
                                        </p:attrNameLst>
                                      </p:cBhvr>
                                      <p:to>
                                        <p:strVal val="solid"/>
                                      </p:to>
                                    </p:set>
                                  </p:childTnLst>
                                </p:cTn>
                              </p:par>
                              <p:par>
                                <p:cTn id="10" presetID="9" presetClass="emph" presetSubtype="0" grpId="0" nodeType="withEffect">
                                  <p:stCondLst>
                                    <p:cond delay="0"/>
                                  </p:stCondLst>
                                  <p:childTnLst>
                                    <p:set>
                                      <p:cBhvr rctx="PPT">
                                        <p:cTn id="11" dur="indefinite"/>
                                        <p:tgtEl>
                                          <p:spTgt spid="222"/>
                                        </p:tgtEl>
                                        <p:attrNameLst>
                                          <p:attrName>style.opacity</p:attrName>
                                        </p:attrNameLst>
                                      </p:cBhvr>
                                      <p:to>
                                        <p:strVal val="0.25"/>
                                      </p:to>
                                    </p:set>
                                    <p:animEffect filter="image" prLst="opacity: 0.25">
                                      <p:cBhvr rctx="IE">
                                        <p:cTn id="12" dur="indefinite"/>
                                        <p:tgtEl>
                                          <p:spTgt spid="222"/>
                                        </p:tgtEl>
                                      </p:cBhvr>
                                    </p:animEffect>
                                  </p:childTnLst>
                                </p:cTn>
                              </p:par>
                              <p:par>
                                <p:cTn id="13" presetID="24" presetClass="emph" presetSubtype="0" fill="hold" grpId="0" nodeType="withEffect">
                                  <p:stCondLst>
                                    <p:cond delay="0"/>
                                  </p:stCondLst>
                                  <p:childTnLst>
                                    <p:animClr clrSpc="hsl">
                                      <p:cBhvr override="childStyle">
                                        <p:cTn id="14" dur="500" fill="hold"/>
                                        <p:tgtEl>
                                          <p:spTgt spid="218"/>
                                        </p:tgtEl>
                                        <p:attrNameLst>
                                          <p:attrName>style.color</p:attrName>
                                        </p:attrNameLst>
                                      </p:cBhvr>
                                      <p:by>
                                        <p:hsl h="0" s="-12549" l="-25098"/>
                                      </p:by>
                                    </p:animClr>
                                    <p:animClr clrSpc="hsl">
                                      <p:cBhvr>
                                        <p:cTn id="15" dur="500" fill="hold"/>
                                        <p:tgtEl>
                                          <p:spTgt spid="218"/>
                                        </p:tgtEl>
                                        <p:attrNameLst>
                                          <p:attrName>fillcolor</p:attrName>
                                        </p:attrNameLst>
                                      </p:cBhvr>
                                      <p:by>
                                        <p:hsl h="0" s="-12549" l="-25098"/>
                                      </p:by>
                                    </p:animClr>
                                    <p:animClr clrSpc="hsl">
                                      <p:cBhvr>
                                        <p:cTn id="16" dur="500" fill="hold"/>
                                        <p:tgtEl>
                                          <p:spTgt spid="218"/>
                                        </p:tgtEl>
                                        <p:attrNameLst>
                                          <p:attrName>stroke.color</p:attrName>
                                        </p:attrNameLst>
                                      </p:cBhvr>
                                      <p:by>
                                        <p:hsl h="0" s="-12549" l="-25098"/>
                                      </p:by>
                                    </p:animClr>
                                    <p:set>
                                      <p:cBhvr>
                                        <p:cTn id="17" dur="500" fill="hold"/>
                                        <p:tgtEl>
                                          <p:spTgt spid="218"/>
                                        </p:tgtEl>
                                        <p:attrNameLst>
                                          <p:attrName>fill.type</p:attrName>
                                        </p:attrNameLst>
                                      </p:cBhvr>
                                      <p:to>
                                        <p:strVal val="solid"/>
                                      </p:to>
                                    </p:set>
                                  </p:childTnLst>
                                </p:cTn>
                              </p:par>
                              <p:par>
                                <p:cTn id="18" presetID="24" presetClass="emph" presetSubtype="0" fill="hold" grpId="0" nodeType="withEffect">
                                  <p:stCondLst>
                                    <p:cond delay="0"/>
                                  </p:stCondLst>
                                  <p:childTnLst>
                                    <p:animClr clrSpc="hsl">
                                      <p:cBhvr override="childStyle">
                                        <p:cTn id="19" dur="500" fill="hold"/>
                                        <p:tgtEl>
                                          <p:spTgt spid="227"/>
                                        </p:tgtEl>
                                        <p:attrNameLst>
                                          <p:attrName>style.color</p:attrName>
                                        </p:attrNameLst>
                                      </p:cBhvr>
                                      <p:by>
                                        <p:hsl h="0" s="-12549" l="-25098"/>
                                      </p:by>
                                    </p:animClr>
                                    <p:animClr clrSpc="hsl">
                                      <p:cBhvr>
                                        <p:cTn id="20" dur="500" fill="hold"/>
                                        <p:tgtEl>
                                          <p:spTgt spid="227"/>
                                        </p:tgtEl>
                                        <p:attrNameLst>
                                          <p:attrName>fillcolor</p:attrName>
                                        </p:attrNameLst>
                                      </p:cBhvr>
                                      <p:by>
                                        <p:hsl h="0" s="-12549" l="-25098"/>
                                      </p:by>
                                    </p:animClr>
                                    <p:animClr clrSpc="hsl">
                                      <p:cBhvr>
                                        <p:cTn id="21" dur="500" fill="hold"/>
                                        <p:tgtEl>
                                          <p:spTgt spid="227"/>
                                        </p:tgtEl>
                                        <p:attrNameLst>
                                          <p:attrName>stroke.color</p:attrName>
                                        </p:attrNameLst>
                                      </p:cBhvr>
                                      <p:by>
                                        <p:hsl h="0" s="-12549" l="-25098"/>
                                      </p:by>
                                    </p:animClr>
                                    <p:set>
                                      <p:cBhvr>
                                        <p:cTn id="22" dur="500" fill="hold"/>
                                        <p:tgtEl>
                                          <p:spTgt spid="227"/>
                                        </p:tgtEl>
                                        <p:attrNameLst>
                                          <p:attrName>fill.type</p:attrName>
                                        </p:attrNameLst>
                                      </p:cBhvr>
                                      <p:to>
                                        <p:strVal val="solid"/>
                                      </p:to>
                                    </p:set>
                                  </p:childTnLst>
                                </p:cTn>
                              </p:par>
                              <p:par>
                                <p:cTn id="23" presetID="9" presetClass="emph" presetSubtype="0" grpId="0" nodeType="withEffect">
                                  <p:stCondLst>
                                    <p:cond delay="0"/>
                                  </p:stCondLst>
                                  <p:childTnLst>
                                    <p:set>
                                      <p:cBhvr rctx="PPT">
                                        <p:cTn id="24" dur="indefinite"/>
                                        <p:tgtEl>
                                          <p:spTgt spid="221"/>
                                        </p:tgtEl>
                                        <p:attrNameLst>
                                          <p:attrName>style.opacity</p:attrName>
                                        </p:attrNameLst>
                                      </p:cBhvr>
                                      <p:to>
                                        <p:strVal val="0.25"/>
                                      </p:to>
                                    </p:set>
                                    <p:animEffect filter="image" prLst="opacity: 0.25">
                                      <p:cBhvr rctx="IE">
                                        <p:cTn id="25" dur="indefinite"/>
                                        <p:tgtEl>
                                          <p:spTgt spid="221"/>
                                        </p:tgtEl>
                                      </p:cBhvr>
                                    </p:animEffect>
                                  </p:childTnLst>
                                </p:cTn>
                              </p:par>
                              <p:par>
                                <p:cTn id="26" presetID="9" presetClass="emph" presetSubtype="0" grpId="0" nodeType="withEffect">
                                  <p:stCondLst>
                                    <p:cond delay="0"/>
                                  </p:stCondLst>
                                  <p:childTnLst>
                                    <p:set>
                                      <p:cBhvr rctx="PPT">
                                        <p:cTn id="27" dur="indefinite"/>
                                        <p:tgtEl>
                                          <p:spTgt spid="223"/>
                                        </p:tgtEl>
                                        <p:attrNameLst>
                                          <p:attrName>style.opacity</p:attrName>
                                        </p:attrNameLst>
                                      </p:cBhvr>
                                      <p:to>
                                        <p:strVal val="0.25"/>
                                      </p:to>
                                    </p:set>
                                    <p:animEffect filter="image" prLst="opacity: 0.25">
                                      <p:cBhvr rctx="IE">
                                        <p:cTn id="28" dur="indefinite"/>
                                        <p:tgtEl>
                                          <p:spTgt spid="223"/>
                                        </p:tgtEl>
                                      </p:cBhvr>
                                    </p:animEffect>
                                  </p:childTnLst>
                                </p:cTn>
                              </p:par>
                              <p:par>
                                <p:cTn id="29" presetID="9" presetClass="emph" presetSubtype="0" grpId="0" nodeType="withEffect">
                                  <p:stCondLst>
                                    <p:cond delay="0"/>
                                  </p:stCondLst>
                                  <p:childTnLst>
                                    <p:set>
                                      <p:cBhvr rctx="PPT">
                                        <p:cTn id="30" dur="indefinite"/>
                                        <p:tgtEl>
                                          <p:spTgt spid="224"/>
                                        </p:tgtEl>
                                        <p:attrNameLst>
                                          <p:attrName>style.opacity</p:attrName>
                                        </p:attrNameLst>
                                      </p:cBhvr>
                                      <p:to>
                                        <p:strVal val="0.25"/>
                                      </p:to>
                                    </p:set>
                                    <p:animEffect filter="image" prLst="opacity: 0.25">
                                      <p:cBhvr rctx="IE">
                                        <p:cTn id="31" dur="indefinite"/>
                                        <p:tgtEl>
                                          <p:spTgt spid="224"/>
                                        </p:tgtEl>
                                      </p:cBhvr>
                                    </p:animEffect>
                                  </p:childTnLst>
                                </p:cTn>
                              </p:par>
                              <p:par>
                                <p:cTn id="32" presetID="9" presetClass="emph" presetSubtype="0" grpId="0" nodeType="withEffect">
                                  <p:stCondLst>
                                    <p:cond delay="0"/>
                                  </p:stCondLst>
                                  <p:childTnLst>
                                    <p:set>
                                      <p:cBhvr rctx="PPT">
                                        <p:cTn id="33" dur="indefinite"/>
                                        <p:tgtEl>
                                          <p:spTgt spid="225"/>
                                        </p:tgtEl>
                                        <p:attrNameLst>
                                          <p:attrName>style.opacity</p:attrName>
                                        </p:attrNameLst>
                                      </p:cBhvr>
                                      <p:to>
                                        <p:strVal val="0.25"/>
                                      </p:to>
                                    </p:set>
                                    <p:animEffect filter="image" prLst="opacity: 0.25">
                                      <p:cBhvr rctx="IE">
                                        <p:cTn id="34" dur="indefinite"/>
                                        <p:tgtEl>
                                          <p:spTgt spid="225"/>
                                        </p:tgtEl>
                                      </p:cBhvr>
                                    </p:animEffect>
                                  </p:childTnLst>
                                </p:cTn>
                              </p:par>
                              <p:par>
                                <p:cTn id="35" presetID="9" presetClass="emph" presetSubtype="0" grpId="0" nodeType="withEffect">
                                  <p:stCondLst>
                                    <p:cond delay="0"/>
                                  </p:stCondLst>
                                  <p:childTnLst>
                                    <p:set>
                                      <p:cBhvr rctx="PPT">
                                        <p:cTn id="36" dur="indefinite"/>
                                        <p:tgtEl>
                                          <p:spTgt spid="226"/>
                                        </p:tgtEl>
                                        <p:attrNameLst>
                                          <p:attrName>style.opacity</p:attrName>
                                        </p:attrNameLst>
                                      </p:cBhvr>
                                      <p:to>
                                        <p:strVal val="0.25"/>
                                      </p:to>
                                    </p:set>
                                    <p:animEffect filter="image" prLst="opacity: 0.25">
                                      <p:cBhvr rctx="IE">
                                        <p:cTn id="37" dur="indefinite"/>
                                        <p:tgtEl>
                                          <p:spTgt spid="226"/>
                                        </p:tgtEl>
                                      </p:cBhvr>
                                    </p:animEffect>
                                  </p:childTnLst>
                                </p:cTn>
                              </p:par>
                              <p:par>
                                <p:cTn id="38" presetID="9" presetClass="emph" presetSubtype="0" grpId="0" nodeType="withEffect">
                                  <p:stCondLst>
                                    <p:cond delay="0"/>
                                  </p:stCondLst>
                                  <p:childTnLst>
                                    <p:set>
                                      <p:cBhvr rctx="PPT">
                                        <p:cTn id="39" dur="indefinite"/>
                                        <p:tgtEl>
                                          <p:spTgt spid="228"/>
                                        </p:tgtEl>
                                        <p:attrNameLst>
                                          <p:attrName>style.opacity</p:attrName>
                                        </p:attrNameLst>
                                      </p:cBhvr>
                                      <p:to>
                                        <p:strVal val="0.25"/>
                                      </p:to>
                                    </p:set>
                                    <p:animEffect filter="image" prLst="opacity: 0.25">
                                      <p:cBhvr rctx="IE">
                                        <p:cTn id="40" dur="indefinite"/>
                                        <p:tgtEl>
                                          <p:spTgt spid="228"/>
                                        </p:tgtEl>
                                      </p:cBhvr>
                                    </p:animEffect>
                                  </p:childTnLst>
                                </p:cTn>
                              </p:par>
                              <p:par>
                                <p:cTn id="41" presetID="9" presetClass="emph" presetSubtype="0" grpId="0" nodeType="withEffect">
                                  <p:stCondLst>
                                    <p:cond delay="0"/>
                                  </p:stCondLst>
                                  <p:childTnLst>
                                    <p:set>
                                      <p:cBhvr rctx="PPT">
                                        <p:cTn id="42" dur="indefinite"/>
                                        <p:tgtEl>
                                          <p:spTgt spid="219"/>
                                        </p:tgtEl>
                                        <p:attrNameLst>
                                          <p:attrName>style.opacity</p:attrName>
                                        </p:attrNameLst>
                                      </p:cBhvr>
                                      <p:to>
                                        <p:strVal val="0.25"/>
                                      </p:to>
                                    </p:set>
                                    <p:animEffect filter="image" prLst="opacity: 0.25">
                                      <p:cBhvr rctx="IE">
                                        <p:cTn id="43" dur="indefinite"/>
                                        <p:tgtEl>
                                          <p:spTgt spid="219"/>
                                        </p:tgtEl>
                                      </p:cBhvr>
                                    </p:animEffect>
                                  </p:childTnLst>
                                </p:cTn>
                              </p:par>
                              <p:par>
                                <p:cTn id="44" presetID="9" presetClass="emph" presetSubtype="0" grpId="0" nodeType="withEffect">
                                  <p:stCondLst>
                                    <p:cond delay="0"/>
                                  </p:stCondLst>
                                  <p:childTnLst>
                                    <p:set>
                                      <p:cBhvr rctx="PPT">
                                        <p:cTn id="45" dur="indefinite"/>
                                        <p:tgtEl>
                                          <p:spTgt spid="7"/>
                                        </p:tgtEl>
                                        <p:attrNameLst>
                                          <p:attrName>style.opacity</p:attrName>
                                        </p:attrNameLst>
                                      </p:cBhvr>
                                      <p:to>
                                        <p:strVal val="0.25"/>
                                      </p:to>
                                    </p:set>
                                    <p:animEffect filter="image" prLst="opacity: 0.25">
                                      <p:cBhvr rctx="IE">
                                        <p:cTn id="46" dur="indefinite"/>
                                        <p:tgtEl>
                                          <p:spTgt spid="7"/>
                                        </p:tgtEl>
                                      </p:cBhvr>
                                    </p:animEffect>
                                  </p:childTnLst>
                                </p:cTn>
                              </p:par>
                              <p:par>
                                <p:cTn id="47" presetID="24" presetClass="emph" presetSubtype="0" fill="hold" grpId="0" nodeType="withEffect">
                                  <p:stCondLst>
                                    <p:cond delay="0"/>
                                  </p:stCondLst>
                                  <p:childTnLst>
                                    <p:animClr clrSpc="hsl">
                                      <p:cBhvr override="childStyle">
                                        <p:cTn id="48" dur="500" fill="hold"/>
                                        <p:tgtEl>
                                          <p:spTgt spid="3"/>
                                        </p:tgtEl>
                                        <p:attrNameLst>
                                          <p:attrName>style.color</p:attrName>
                                        </p:attrNameLst>
                                      </p:cBhvr>
                                      <p:by>
                                        <p:hsl h="0" s="-12549" l="-25098"/>
                                      </p:by>
                                    </p:animClr>
                                    <p:animClr clrSpc="hsl">
                                      <p:cBhvr>
                                        <p:cTn id="49" dur="500" fill="hold"/>
                                        <p:tgtEl>
                                          <p:spTgt spid="3"/>
                                        </p:tgtEl>
                                        <p:attrNameLst>
                                          <p:attrName>fillcolor</p:attrName>
                                        </p:attrNameLst>
                                      </p:cBhvr>
                                      <p:by>
                                        <p:hsl h="0" s="-12549" l="-25098"/>
                                      </p:by>
                                    </p:animClr>
                                    <p:animClr clrSpc="hsl">
                                      <p:cBhvr>
                                        <p:cTn id="50" dur="500" fill="hold"/>
                                        <p:tgtEl>
                                          <p:spTgt spid="3"/>
                                        </p:tgtEl>
                                        <p:attrNameLst>
                                          <p:attrName>stroke.color</p:attrName>
                                        </p:attrNameLst>
                                      </p:cBhvr>
                                      <p:by>
                                        <p:hsl h="0" s="-12549" l="-25098"/>
                                      </p:by>
                                    </p:animClr>
                                    <p:set>
                                      <p:cBhvr>
                                        <p:cTn id="51" dur="500" fill="hold"/>
                                        <p:tgtEl>
                                          <p:spTgt spid="3"/>
                                        </p:tgtEl>
                                        <p:attrNameLst>
                                          <p:attrName>fill.type</p:attrName>
                                        </p:attrNameLst>
                                      </p:cBhvr>
                                      <p:to>
                                        <p:strVal val="solid"/>
                                      </p:to>
                                    </p:set>
                                  </p:childTnLst>
                                </p:cTn>
                              </p:par>
                              <p:par>
                                <p:cTn id="52" presetID="9" presetClass="emph" presetSubtype="0" grpId="0" nodeType="withEffect">
                                  <p:stCondLst>
                                    <p:cond delay="0"/>
                                  </p:stCondLst>
                                  <p:childTnLst>
                                    <p:set>
                                      <p:cBhvr rctx="PPT">
                                        <p:cTn id="53" dur="indefinite"/>
                                        <p:tgtEl>
                                          <p:spTgt spid="6"/>
                                        </p:tgtEl>
                                        <p:attrNameLst>
                                          <p:attrName>style.opacity</p:attrName>
                                        </p:attrNameLst>
                                      </p:cBhvr>
                                      <p:to>
                                        <p:strVal val="0.5"/>
                                      </p:to>
                                    </p:set>
                                    <p:animEffect filter="image" prLst="opacity: 0.5">
                                      <p:cBhvr rctx="IE">
                                        <p:cTn id="54" dur="indefinite"/>
                                        <p:tgtEl>
                                          <p:spTgt spid="6"/>
                                        </p:tgtEl>
                                      </p:cBhvr>
                                    </p:animEffect>
                                  </p:childTnLst>
                                </p:cTn>
                              </p:par>
                              <p:par>
                                <p:cTn id="55" presetID="9" presetClass="emph" presetSubtype="0" grpId="1" nodeType="withEffect">
                                  <p:stCondLst>
                                    <p:cond delay="0"/>
                                  </p:stCondLst>
                                  <p:childTnLst>
                                    <p:set>
                                      <p:cBhvr rctx="PPT">
                                        <p:cTn id="56" dur="indefinite"/>
                                        <p:tgtEl>
                                          <p:spTgt spid="7"/>
                                        </p:tgtEl>
                                        <p:attrNameLst>
                                          <p:attrName>style.opacity</p:attrName>
                                        </p:attrNameLst>
                                      </p:cBhvr>
                                      <p:to>
                                        <p:strVal val="0.5"/>
                                      </p:to>
                                    </p:set>
                                    <p:animEffect filter="image" prLst="opacity: 0.5">
                                      <p:cBhvr rctx="IE">
                                        <p:cTn id="57" dur="indefinite"/>
                                        <p:tgtEl>
                                          <p:spTgt spid="7"/>
                                        </p:tgtEl>
                                      </p:cBhvr>
                                    </p:animEffect>
                                  </p:childTnLst>
                                </p:cTn>
                              </p:par>
                              <p:par>
                                <p:cTn id="58" presetID="9" presetClass="emph" presetSubtype="0" grpId="1" nodeType="withEffect">
                                  <p:stCondLst>
                                    <p:cond delay="0"/>
                                  </p:stCondLst>
                                  <p:childTnLst>
                                    <p:set>
                                      <p:cBhvr rctx="PPT">
                                        <p:cTn id="59" dur="indefinite"/>
                                        <p:tgtEl>
                                          <p:spTgt spid="4"/>
                                        </p:tgtEl>
                                        <p:attrNameLst>
                                          <p:attrName>style.opacity</p:attrName>
                                        </p:attrNameLst>
                                      </p:cBhvr>
                                      <p:to>
                                        <p:strVal val="0.5"/>
                                      </p:to>
                                    </p:set>
                                    <p:animEffect filter="image" prLst="opacity: 0.5">
                                      <p:cBhvr rctx="IE">
                                        <p:cTn id="60" dur="indefinite"/>
                                        <p:tgtEl>
                                          <p:spTgt spid="4"/>
                                        </p:tgtEl>
                                      </p:cBhvr>
                                    </p:animEffect>
                                  </p:childTnLst>
                                </p:cTn>
                              </p:par>
                              <p:par>
                                <p:cTn id="61" presetID="9" presetClass="emph" presetSubtype="0" grpId="0" nodeType="withEffect">
                                  <p:stCondLst>
                                    <p:cond delay="0"/>
                                  </p:stCondLst>
                                  <p:childTnLst>
                                    <p:set>
                                      <p:cBhvr rctx="PPT">
                                        <p:cTn id="62" dur="indefinite"/>
                                        <p:tgtEl>
                                          <p:spTgt spid="217"/>
                                        </p:tgtEl>
                                        <p:attrNameLst>
                                          <p:attrName>style.opacity</p:attrName>
                                        </p:attrNameLst>
                                      </p:cBhvr>
                                      <p:to>
                                        <p:strVal val="0.25"/>
                                      </p:to>
                                    </p:set>
                                    <p:animEffect filter="image" prLst="opacity: 0.25">
                                      <p:cBhvr rctx="IE">
                                        <p:cTn id="63" dur="indefinite"/>
                                        <p:tgtEl>
                                          <p:spTgt spid="217"/>
                                        </p:tgtEl>
                                      </p:cBhvr>
                                    </p:animEffect>
                                  </p:childTnLst>
                                </p:cTn>
                              </p:par>
                              <p:par>
                                <p:cTn id="64" presetID="24" presetClass="emph" presetSubtype="0" fill="hold" grpId="0" nodeType="withEffect">
                                  <p:stCondLst>
                                    <p:cond delay="0"/>
                                  </p:stCondLst>
                                  <p:childTnLst>
                                    <p:animClr clrSpc="hsl">
                                      <p:cBhvr override="childStyle">
                                        <p:cTn id="65" dur="500" fill="hold"/>
                                        <p:tgtEl>
                                          <p:spTgt spid="5"/>
                                        </p:tgtEl>
                                        <p:attrNameLst>
                                          <p:attrName>style.color</p:attrName>
                                        </p:attrNameLst>
                                      </p:cBhvr>
                                      <p:by>
                                        <p:hsl h="0" s="-12549" l="-25098"/>
                                      </p:by>
                                    </p:animClr>
                                    <p:animClr clrSpc="hsl">
                                      <p:cBhvr>
                                        <p:cTn id="66" dur="500" fill="hold"/>
                                        <p:tgtEl>
                                          <p:spTgt spid="5"/>
                                        </p:tgtEl>
                                        <p:attrNameLst>
                                          <p:attrName>fillcolor</p:attrName>
                                        </p:attrNameLst>
                                      </p:cBhvr>
                                      <p:by>
                                        <p:hsl h="0" s="-12549" l="-25098"/>
                                      </p:by>
                                    </p:animClr>
                                    <p:animClr clrSpc="hsl">
                                      <p:cBhvr>
                                        <p:cTn id="67" dur="500" fill="hold"/>
                                        <p:tgtEl>
                                          <p:spTgt spid="5"/>
                                        </p:tgtEl>
                                        <p:attrNameLst>
                                          <p:attrName>stroke.color</p:attrName>
                                        </p:attrNameLst>
                                      </p:cBhvr>
                                      <p:by>
                                        <p:hsl h="0" s="-12549" l="-25098"/>
                                      </p:by>
                                    </p:animClr>
                                    <p:set>
                                      <p:cBhvr>
                                        <p:cTn id="68" dur="500" fill="hold"/>
                                        <p:tgtEl>
                                          <p:spTgt spid="5"/>
                                        </p:tgtEl>
                                        <p:attrNameLst>
                                          <p:attrName>fill.type</p:attrName>
                                        </p:attrNameLst>
                                      </p:cBhvr>
                                      <p:to>
                                        <p:strVal val="solid"/>
                                      </p:to>
                                    </p:set>
                                  </p:childTnLst>
                                </p:cTn>
                              </p:par>
                              <p:par>
                                <p:cTn id="69" presetID="9" presetClass="emph" presetSubtype="0" grpId="0" nodeType="withEffect">
                                  <p:stCondLst>
                                    <p:cond delay="0"/>
                                  </p:stCondLst>
                                  <p:childTnLst>
                                    <p:set>
                                      <p:cBhvr rctx="PPT">
                                        <p:cTn id="70" dur="indefinite"/>
                                        <p:tgtEl>
                                          <p:spTgt spid="4"/>
                                        </p:tgtEl>
                                        <p:attrNameLst>
                                          <p:attrName>style.opacity</p:attrName>
                                        </p:attrNameLst>
                                      </p:cBhvr>
                                      <p:to>
                                        <p:strVal val="0.25"/>
                                      </p:to>
                                    </p:set>
                                    <p:animEffect filter="image" prLst="opacity: 0.25">
                                      <p:cBhvr rctx="IE">
                                        <p:cTn id="71" dur="indefinite"/>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1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201"/>
                                        </p:tgtEl>
                                        <p:attrNameLst>
                                          <p:attrName>style.visibility</p:attrName>
                                        </p:attrNameLst>
                                      </p:cBhvr>
                                      <p:to>
                                        <p:strVal val="visible"/>
                                      </p:to>
                                    </p:set>
                                    <p:animEffect transition="in" filter="checkerboard(across)">
                                      <p:cBhvr>
                                        <p:cTn id="84" dur="500"/>
                                        <p:tgtEl>
                                          <p:spTgt spid="201"/>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1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05"/>
                                        </p:tgtEl>
                                        <p:attrNameLst>
                                          <p:attrName>style.visibility</p:attrName>
                                        </p:attrNameLst>
                                      </p:cBhvr>
                                      <p:to>
                                        <p:strVal val="visible"/>
                                      </p:to>
                                    </p:set>
                                    <p:animEffect transition="in" filter="checkerboard(across)">
                                      <p:cBhvr>
                                        <p:cTn id="97" dur="500"/>
                                        <p:tgtEl>
                                          <p:spTgt spid="205"/>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0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2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5" presetClass="entr" presetSubtype="10" fill="hold" grpId="0" nodeType="clickEffect">
                                  <p:stCondLst>
                                    <p:cond delay="0"/>
                                  </p:stCondLst>
                                  <p:childTnLst>
                                    <p:set>
                                      <p:cBhvr>
                                        <p:cTn id="109" dur="1" fill="hold">
                                          <p:stCondLst>
                                            <p:cond delay="0"/>
                                          </p:stCondLst>
                                        </p:cTn>
                                        <p:tgtEl>
                                          <p:spTgt spid="202"/>
                                        </p:tgtEl>
                                        <p:attrNameLst>
                                          <p:attrName>style.visibility</p:attrName>
                                        </p:attrNameLst>
                                      </p:cBhvr>
                                      <p:to>
                                        <p:strVal val="visible"/>
                                      </p:to>
                                    </p:set>
                                    <p:animEffect transition="in" filter="checkerboard(across)">
                                      <p:cBhvr>
                                        <p:cTn id="110" dur="500"/>
                                        <p:tgtEl>
                                          <p:spTgt spid="202"/>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7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0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1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grpId="0" nodeType="clickEffect">
                                  <p:stCondLst>
                                    <p:cond delay="0"/>
                                  </p:stCondLst>
                                  <p:childTnLst>
                                    <p:set>
                                      <p:cBhvr>
                                        <p:cTn id="126" dur="1" fill="hold">
                                          <p:stCondLst>
                                            <p:cond delay="0"/>
                                          </p:stCondLst>
                                        </p:cTn>
                                        <p:tgtEl>
                                          <p:spTgt spid="203"/>
                                        </p:tgtEl>
                                        <p:attrNameLst>
                                          <p:attrName>style.visibility</p:attrName>
                                        </p:attrNameLst>
                                      </p:cBhvr>
                                      <p:to>
                                        <p:strVal val="visible"/>
                                      </p:to>
                                    </p:set>
                                    <p:animEffect transition="in" filter="checkerboard(across)">
                                      <p:cBhvr>
                                        <p:cTn id="127" dur="500"/>
                                        <p:tgtEl>
                                          <p:spTgt spid="203"/>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191"/>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08"/>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5" presetClass="entr" presetSubtype="10" fill="hold" grpId="0" nodeType="clickEffect">
                                  <p:stCondLst>
                                    <p:cond delay="0"/>
                                  </p:stCondLst>
                                  <p:childTnLst>
                                    <p:set>
                                      <p:cBhvr>
                                        <p:cTn id="139" dur="1" fill="hold">
                                          <p:stCondLst>
                                            <p:cond delay="0"/>
                                          </p:stCondLst>
                                        </p:cTn>
                                        <p:tgtEl>
                                          <p:spTgt spid="204"/>
                                        </p:tgtEl>
                                        <p:attrNameLst>
                                          <p:attrName>style.visibility</p:attrName>
                                        </p:attrNameLst>
                                      </p:cBhvr>
                                      <p:to>
                                        <p:strVal val="visible"/>
                                      </p:to>
                                    </p:set>
                                    <p:animEffect transition="in" filter="checkerboard(across)">
                                      <p:cBhvr>
                                        <p:cTn id="140" dur="500"/>
                                        <p:tgtEl>
                                          <p:spTgt spid="204"/>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0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184"/>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2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4" presetClass="entr" presetSubtype="32" fill="hold" nodeType="clickEffect">
                                  <p:stCondLst>
                                    <p:cond delay="0"/>
                                  </p:stCondLst>
                                  <p:childTnLst>
                                    <p:set>
                                      <p:cBhvr>
                                        <p:cTn id="156" dur="1" fill="hold">
                                          <p:stCondLst>
                                            <p:cond delay="0"/>
                                          </p:stCondLst>
                                        </p:cTn>
                                        <p:tgtEl>
                                          <p:spTgt spid="21"/>
                                        </p:tgtEl>
                                        <p:attrNameLst>
                                          <p:attrName>style.visibility</p:attrName>
                                        </p:attrNameLst>
                                      </p:cBhvr>
                                      <p:to>
                                        <p:strVal val="visible"/>
                                      </p:to>
                                    </p:set>
                                    <p:animEffect transition="in" filter="box(out)">
                                      <p:cBhvr>
                                        <p:cTn id="1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7" grpId="0" animBg="1"/>
      <p:bldP spid="7" grpId="1" animBg="1"/>
      <p:bldP spid="201" grpId="0" animBg="1"/>
      <p:bldP spid="202" grpId="0" animBg="1"/>
      <p:bldP spid="203" grpId="0" animBg="1"/>
      <p:bldP spid="204" grpId="0" animBg="1"/>
      <p:bldP spid="205" grpId="0" animBg="1"/>
      <p:bldP spid="206" grpId="0"/>
      <p:bldP spid="207" grpId="0"/>
      <p:bldP spid="208" grpId="0"/>
      <p:bldP spid="209" grpId="0"/>
      <p:bldP spid="210" grpId="0"/>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Microwave- assisted Cloud Point Extraction</a:t>
            </a:r>
            <a:endParaRPr lang="en-US" sz="2200" dirty="0"/>
          </a:p>
        </p:txBody>
      </p:sp>
      <p:sp>
        <p:nvSpPr>
          <p:cNvPr id="3" name="AutoShape 8"/>
          <p:cNvSpPr>
            <a:spLocks noChangeArrowheads="1"/>
          </p:cNvSpPr>
          <p:nvPr/>
        </p:nvSpPr>
        <p:spPr bwMode="auto">
          <a:xfrm>
            <a:off x="4913647"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MW </a:t>
            </a:r>
            <a:endParaRPr lang="en-GB" sz="1800" b="1" dirty="0"/>
          </a:p>
        </p:txBody>
      </p:sp>
      <p:sp>
        <p:nvSpPr>
          <p:cNvPr id="4" name="AutoShape 8"/>
          <p:cNvSpPr>
            <a:spLocks noChangeArrowheads="1"/>
          </p:cNvSpPr>
          <p:nvPr/>
        </p:nvSpPr>
        <p:spPr bwMode="auto">
          <a:xfrm>
            <a:off x="5764635"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SPE</a:t>
            </a:r>
          </a:p>
        </p:txBody>
      </p:sp>
      <p:sp>
        <p:nvSpPr>
          <p:cNvPr id="5" name="AutoShape 8"/>
          <p:cNvSpPr>
            <a:spLocks noChangeArrowheads="1"/>
          </p:cNvSpPr>
          <p:nvPr/>
        </p:nvSpPr>
        <p:spPr bwMode="auto">
          <a:xfrm>
            <a:off x="6615623"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CPE</a:t>
            </a:r>
          </a:p>
        </p:txBody>
      </p:sp>
      <p:sp>
        <p:nvSpPr>
          <p:cNvPr id="6" name="AutoShape 8"/>
          <p:cNvSpPr>
            <a:spLocks noChangeArrowheads="1"/>
          </p:cNvSpPr>
          <p:nvPr/>
        </p:nvSpPr>
        <p:spPr bwMode="auto">
          <a:xfrm>
            <a:off x="7466611"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ASDI</a:t>
            </a:r>
          </a:p>
        </p:txBody>
      </p:sp>
      <p:sp>
        <p:nvSpPr>
          <p:cNvPr id="7" name="AutoShape 8"/>
          <p:cNvSpPr>
            <a:spLocks noChangeArrowheads="1"/>
          </p:cNvSpPr>
          <p:nvPr/>
        </p:nvSpPr>
        <p:spPr bwMode="auto">
          <a:xfrm>
            <a:off x="8317599" y="188640"/>
            <a:ext cx="738473" cy="432000"/>
          </a:xfrm>
          <a:prstGeom prst="flowChartAlternateProcess">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0" scaled="1"/>
            <a:tileRect/>
          </a:gradFill>
          <a:ln w="9525">
            <a:solidFill>
              <a:srgbClr val="234600"/>
            </a:solidFill>
            <a:miter lim="800000"/>
            <a:headEnd/>
            <a:tailEnd/>
          </a:ln>
          <a:effectLst/>
          <a:scene3d>
            <a:camera prst="orthographicFront"/>
            <a:lightRig rig="threePt" dir="t"/>
          </a:scene3d>
          <a:sp3d>
            <a:bevelT/>
          </a:sp3d>
        </p:spPr>
        <p:txBody>
          <a:bodyPr wrap="none" anchor="ctr"/>
          <a:lstStyle/>
          <a:p>
            <a:pPr algn="ctr" eaLnBrk="1" hangingPunct="1"/>
            <a:r>
              <a:rPr lang="en-US" sz="1800" b="1" dirty="0" smtClean="0"/>
              <a:t>MNPs </a:t>
            </a:r>
            <a:endParaRPr lang="en-GB" sz="1800" b="1" dirty="0"/>
          </a:p>
        </p:txBody>
      </p:sp>
      <p:graphicFrame>
        <p:nvGraphicFramePr>
          <p:cNvPr id="256" name="Diagram 255"/>
          <p:cNvGraphicFramePr/>
          <p:nvPr/>
        </p:nvGraphicFramePr>
        <p:xfrm>
          <a:off x="1835696" y="1700808"/>
          <a:ext cx="230425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7" name="Diagram 256"/>
          <p:cNvGraphicFramePr/>
          <p:nvPr/>
        </p:nvGraphicFramePr>
        <p:xfrm>
          <a:off x="6732240" y="1700808"/>
          <a:ext cx="1944216" cy="45788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Diagram 23"/>
          <p:cNvGraphicFramePr/>
          <p:nvPr/>
        </p:nvGraphicFramePr>
        <p:xfrm>
          <a:off x="4283968" y="1700808"/>
          <a:ext cx="2304256" cy="43924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3" name="AutoShape 8"/>
          <p:cNvSpPr>
            <a:spLocks noChangeArrowheads="1"/>
          </p:cNvSpPr>
          <p:nvPr/>
        </p:nvSpPr>
        <p:spPr bwMode="auto">
          <a:xfrm>
            <a:off x="52599" y="125626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Atom Economy</a:t>
            </a:r>
            <a:endParaRPr lang="en-GB" sz="1200" b="1" dirty="0"/>
          </a:p>
        </p:txBody>
      </p:sp>
      <p:sp>
        <p:nvSpPr>
          <p:cNvPr id="37" name="AutoShape 8"/>
          <p:cNvSpPr>
            <a:spLocks noChangeArrowheads="1"/>
          </p:cNvSpPr>
          <p:nvPr/>
        </p:nvSpPr>
        <p:spPr bwMode="auto">
          <a:xfrm>
            <a:off x="52599" y="176902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Less Hazardous</a:t>
            </a:r>
            <a:br>
              <a:rPr lang="en-US" sz="1200" b="1" dirty="0" smtClean="0"/>
            </a:br>
            <a:r>
              <a:rPr lang="en-US" sz="1200" b="1" dirty="0" smtClean="0"/>
              <a:t> Chemical</a:t>
            </a:r>
            <a:endParaRPr lang="en-GB" sz="1200" b="1" dirty="0"/>
          </a:p>
        </p:txBody>
      </p:sp>
      <p:sp>
        <p:nvSpPr>
          <p:cNvPr id="38" name="AutoShape 8"/>
          <p:cNvSpPr>
            <a:spLocks noChangeArrowheads="1"/>
          </p:cNvSpPr>
          <p:nvPr/>
        </p:nvSpPr>
        <p:spPr bwMode="auto">
          <a:xfrm>
            <a:off x="52599" y="228178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Designing Safer</a:t>
            </a:r>
            <a:br>
              <a:rPr lang="en-US" sz="1200" b="1" dirty="0" smtClean="0"/>
            </a:br>
            <a:r>
              <a:rPr lang="en-US" sz="1200" b="1" dirty="0" smtClean="0"/>
              <a:t> Chemicals</a:t>
            </a:r>
            <a:endParaRPr lang="en-GB" sz="1200" b="1" dirty="0"/>
          </a:p>
        </p:txBody>
      </p:sp>
      <p:sp>
        <p:nvSpPr>
          <p:cNvPr id="39" name="AutoShape 8"/>
          <p:cNvSpPr>
            <a:spLocks noChangeArrowheads="1"/>
          </p:cNvSpPr>
          <p:nvPr/>
        </p:nvSpPr>
        <p:spPr bwMode="auto">
          <a:xfrm>
            <a:off x="52599" y="330731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Energy </a:t>
            </a:r>
            <a:br>
              <a:rPr lang="en-US" sz="1200" b="1" dirty="0" smtClean="0"/>
            </a:br>
            <a:r>
              <a:rPr lang="en-US" sz="1200" b="1" dirty="0" smtClean="0"/>
              <a:t>Efficiency</a:t>
            </a:r>
            <a:endParaRPr lang="en-GB" sz="1200" b="1" dirty="0"/>
          </a:p>
        </p:txBody>
      </p:sp>
      <p:sp>
        <p:nvSpPr>
          <p:cNvPr id="40" name="AutoShape 8"/>
          <p:cNvSpPr>
            <a:spLocks noChangeArrowheads="1"/>
          </p:cNvSpPr>
          <p:nvPr/>
        </p:nvSpPr>
        <p:spPr bwMode="auto">
          <a:xfrm>
            <a:off x="52599" y="3820080"/>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Renewable</a:t>
            </a:r>
            <a:br>
              <a:rPr lang="en-US" sz="1200" b="1" dirty="0" smtClean="0"/>
            </a:br>
            <a:r>
              <a:rPr lang="en-US" sz="1200" b="1" dirty="0" smtClean="0"/>
              <a:t> </a:t>
            </a:r>
            <a:r>
              <a:rPr lang="en-US" sz="1200" b="1" dirty="0" err="1" smtClean="0"/>
              <a:t>Feedstocks</a:t>
            </a:r>
            <a:endParaRPr lang="en-GB" sz="1200" b="1" dirty="0"/>
          </a:p>
        </p:txBody>
      </p:sp>
      <p:sp>
        <p:nvSpPr>
          <p:cNvPr id="41" name="AutoShape 8"/>
          <p:cNvSpPr>
            <a:spLocks noChangeArrowheads="1"/>
          </p:cNvSpPr>
          <p:nvPr/>
        </p:nvSpPr>
        <p:spPr bwMode="auto">
          <a:xfrm>
            <a:off x="52599" y="7434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Prevention </a:t>
            </a:r>
            <a:endParaRPr lang="en-GB" sz="1200" b="1" dirty="0"/>
          </a:p>
        </p:txBody>
      </p:sp>
      <p:sp>
        <p:nvSpPr>
          <p:cNvPr id="42" name="AutoShape 8"/>
          <p:cNvSpPr>
            <a:spLocks noChangeArrowheads="1"/>
          </p:cNvSpPr>
          <p:nvPr/>
        </p:nvSpPr>
        <p:spPr bwMode="auto">
          <a:xfrm>
            <a:off x="52599" y="4332844"/>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Reduce </a:t>
            </a:r>
            <a:br>
              <a:rPr lang="en-US" sz="1200" b="1" dirty="0" smtClean="0"/>
            </a:br>
            <a:r>
              <a:rPr lang="en-US" sz="1200" b="1" dirty="0" smtClean="0"/>
              <a:t>Derivatives</a:t>
            </a:r>
            <a:endParaRPr lang="en-GB" sz="1200" b="1" dirty="0"/>
          </a:p>
        </p:txBody>
      </p:sp>
      <p:sp>
        <p:nvSpPr>
          <p:cNvPr id="43" name="AutoShape 8"/>
          <p:cNvSpPr>
            <a:spLocks noChangeArrowheads="1"/>
          </p:cNvSpPr>
          <p:nvPr/>
        </p:nvSpPr>
        <p:spPr bwMode="auto">
          <a:xfrm>
            <a:off x="52599" y="4845608"/>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Catalysis</a:t>
            </a:r>
            <a:endParaRPr lang="en-GB" sz="1200" b="1" dirty="0"/>
          </a:p>
        </p:txBody>
      </p:sp>
      <p:sp>
        <p:nvSpPr>
          <p:cNvPr id="44" name="AutoShape 8"/>
          <p:cNvSpPr>
            <a:spLocks noChangeArrowheads="1"/>
          </p:cNvSpPr>
          <p:nvPr/>
        </p:nvSpPr>
        <p:spPr bwMode="auto">
          <a:xfrm>
            <a:off x="52599" y="535837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Design for</a:t>
            </a:r>
            <a:br>
              <a:rPr lang="en-US" sz="1200" b="1" dirty="0" smtClean="0"/>
            </a:br>
            <a:r>
              <a:rPr lang="en-US" sz="1200" b="1" dirty="0" smtClean="0"/>
              <a:t> Degradation</a:t>
            </a:r>
            <a:endParaRPr lang="en-GB" sz="1200" b="1" dirty="0"/>
          </a:p>
        </p:txBody>
      </p:sp>
      <p:sp>
        <p:nvSpPr>
          <p:cNvPr id="45" name="AutoShape 8"/>
          <p:cNvSpPr>
            <a:spLocks noChangeArrowheads="1"/>
          </p:cNvSpPr>
          <p:nvPr/>
        </p:nvSpPr>
        <p:spPr bwMode="auto">
          <a:xfrm>
            <a:off x="52599" y="587113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smtClean="0"/>
              <a:t>Real-time</a:t>
            </a:r>
            <a:br>
              <a:rPr lang="en-US" sz="1200" b="1" smtClean="0"/>
            </a:br>
            <a:r>
              <a:rPr lang="en-US" sz="1200" b="1" smtClean="0"/>
              <a:t> analysis</a:t>
            </a:r>
            <a:endParaRPr lang="en-GB" sz="1200" b="1"/>
          </a:p>
        </p:txBody>
      </p:sp>
      <p:sp>
        <p:nvSpPr>
          <p:cNvPr id="46" name="AutoShape 8"/>
          <p:cNvSpPr>
            <a:spLocks noChangeArrowheads="1"/>
          </p:cNvSpPr>
          <p:nvPr/>
        </p:nvSpPr>
        <p:spPr bwMode="auto">
          <a:xfrm>
            <a:off x="52599" y="2794552"/>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Safer Solvents</a:t>
            </a:r>
            <a:endParaRPr lang="en-GB" sz="1200" b="1" dirty="0"/>
          </a:p>
        </p:txBody>
      </p:sp>
      <p:sp>
        <p:nvSpPr>
          <p:cNvPr id="47" name="AutoShape 8"/>
          <p:cNvSpPr>
            <a:spLocks noChangeArrowheads="1"/>
          </p:cNvSpPr>
          <p:nvPr/>
        </p:nvSpPr>
        <p:spPr bwMode="auto">
          <a:xfrm>
            <a:off x="35496" y="6383896"/>
            <a:ext cx="1208324" cy="396000"/>
          </a:xfrm>
          <a:prstGeom prst="flowChartAlternateProcess">
            <a:avLst/>
          </a:prstGeom>
          <a:solidFill>
            <a:schemeClr val="bg2">
              <a:lumMod val="40000"/>
              <a:lumOff val="60000"/>
            </a:schemeClr>
          </a:solidFill>
          <a:ln w="9525">
            <a:solidFill>
              <a:srgbClr val="234600"/>
            </a:solidFill>
            <a:miter lim="800000"/>
            <a:headEnd/>
            <a:tailEnd/>
          </a:ln>
          <a:effectLst>
            <a:softEdge rad="12700"/>
          </a:effectLst>
          <a:scene3d>
            <a:camera prst="orthographicFront"/>
            <a:lightRig rig="threePt" dir="t"/>
          </a:scene3d>
          <a:sp3d>
            <a:bevelT/>
          </a:sp3d>
        </p:spPr>
        <p:txBody>
          <a:bodyPr wrap="none" anchor="ctr"/>
          <a:lstStyle/>
          <a:p>
            <a:pPr algn="ctr" eaLnBrk="1" hangingPunct="1"/>
            <a:r>
              <a:rPr lang="en-US" sz="1200" b="1" dirty="0" smtClean="0"/>
              <a:t>Accident </a:t>
            </a:r>
            <a:br>
              <a:rPr lang="en-US" sz="1200" b="1" dirty="0" smtClean="0"/>
            </a:br>
            <a:r>
              <a:rPr lang="en-US" sz="1200" b="1" dirty="0" smtClean="0"/>
              <a:t>Prevention</a:t>
            </a:r>
            <a:endParaRPr lang="en-GB"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
                                        </p:tgtEl>
                                        <p:attrNameLst>
                                          <p:attrName>style.opacity</p:attrName>
                                        </p:attrNameLst>
                                      </p:cBhvr>
                                      <p:to>
                                        <p:strVal val="0.25"/>
                                      </p:to>
                                    </p:set>
                                    <p:animEffect filter="image" prLst="opacity: 0.25">
                                      <p:cBhvr rctx="IE">
                                        <p:cTn id="7" dur="indefinite"/>
                                        <p:tgtEl>
                                          <p:spTgt spid="7"/>
                                        </p:tgtEl>
                                      </p:cBhvr>
                                    </p:animEffect>
                                  </p:childTnLst>
                                </p:cTn>
                              </p:par>
                              <p:par>
                                <p:cTn id="8" presetID="24" presetClass="emph" presetSubtype="0" fill="hold" grpId="0" nodeType="withEffect">
                                  <p:stCondLst>
                                    <p:cond delay="0"/>
                                  </p:stCondLst>
                                  <p:childTnLst>
                                    <p:animClr clrSpc="hsl">
                                      <p:cBhvr override="childStyle">
                                        <p:cTn id="9" dur="500" fill="hold"/>
                                        <p:tgtEl>
                                          <p:spTgt spid="3"/>
                                        </p:tgtEl>
                                        <p:attrNameLst>
                                          <p:attrName>style.color</p:attrName>
                                        </p:attrNameLst>
                                      </p:cBhvr>
                                      <p:by>
                                        <p:hsl h="0" s="-12549" l="-25098"/>
                                      </p:by>
                                    </p:animClr>
                                    <p:animClr clrSpc="hsl">
                                      <p:cBhvr>
                                        <p:cTn id="10" dur="500" fill="hold"/>
                                        <p:tgtEl>
                                          <p:spTgt spid="3"/>
                                        </p:tgtEl>
                                        <p:attrNameLst>
                                          <p:attrName>fillcolor</p:attrName>
                                        </p:attrNameLst>
                                      </p:cBhvr>
                                      <p:by>
                                        <p:hsl h="0" s="-12549" l="-25098"/>
                                      </p:by>
                                    </p:animClr>
                                    <p:animClr clrSpc="hsl">
                                      <p:cBhvr>
                                        <p:cTn id="11" dur="500" fill="hold"/>
                                        <p:tgtEl>
                                          <p:spTgt spid="3"/>
                                        </p:tgtEl>
                                        <p:attrNameLst>
                                          <p:attrName>stroke.color</p:attrName>
                                        </p:attrNameLst>
                                      </p:cBhvr>
                                      <p:by>
                                        <p:hsl h="0" s="-12549" l="-25098"/>
                                      </p:by>
                                    </p:animClr>
                                    <p:set>
                                      <p:cBhvr>
                                        <p:cTn id="12" dur="500" fill="hold"/>
                                        <p:tgtEl>
                                          <p:spTgt spid="3"/>
                                        </p:tgtEl>
                                        <p:attrNameLst>
                                          <p:attrName>fill.type</p:attrName>
                                        </p:attrNameLst>
                                      </p:cBhvr>
                                      <p:to>
                                        <p:strVal val="solid"/>
                                      </p:to>
                                    </p:set>
                                  </p:childTnLst>
                                </p:cTn>
                              </p:par>
                              <p:par>
                                <p:cTn id="13" presetID="9" presetClass="emph" presetSubtype="0" grpId="1" nodeType="withEffect">
                                  <p:stCondLst>
                                    <p:cond delay="0"/>
                                  </p:stCondLst>
                                  <p:childTnLst>
                                    <p:set>
                                      <p:cBhvr rctx="PPT">
                                        <p:cTn id="14" dur="indefinite"/>
                                        <p:tgtEl>
                                          <p:spTgt spid="7"/>
                                        </p:tgtEl>
                                        <p:attrNameLst>
                                          <p:attrName>style.opacity</p:attrName>
                                        </p:attrNameLst>
                                      </p:cBhvr>
                                      <p:to>
                                        <p:strVal val="0.5"/>
                                      </p:to>
                                    </p:set>
                                    <p:animEffect filter="image" prLst="opacity: 0.5">
                                      <p:cBhvr rctx="IE">
                                        <p:cTn id="15" dur="indefinite"/>
                                        <p:tgtEl>
                                          <p:spTgt spid="7"/>
                                        </p:tgtEl>
                                      </p:cBhvr>
                                    </p:animEffect>
                                  </p:childTnLst>
                                </p:cTn>
                              </p:par>
                              <p:par>
                                <p:cTn id="16" presetID="9" presetClass="emph" presetSubtype="0" grpId="0" nodeType="withEffect">
                                  <p:stCondLst>
                                    <p:cond delay="0"/>
                                  </p:stCondLst>
                                  <p:childTnLst>
                                    <p:set>
                                      <p:cBhvr rctx="PPT">
                                        <p:cTn id="17" dur="indefinite"/>
                                        <p:tgtEl>
                                          <p:spTgt spid="4"/>
                                        </p:tgtEl>
                                        <p:attrNameLst>
                                          <p:attrName>style.opacity</p:attrName>
                                        </p:attrNameLst>
                                      </p:cBhvr>
                                      <p:to>
                                        <p:strVal val="0.5"/>
                                      </p:to>
                                    </p:set>
                                    <p:animEffect filter="image" prLst="opacity: 0.5">
                                      <p:cBhvr rctx="IE">
                                        <p:cTn id="18" dur="indefinite"/>
                                        <p:tgtEl>
                                          <p:spTgt spid="4"/>
                                        </p:tgtEl>
                                      </p:cBhvr>
                                    </p:animEffect>
                                  </p:childTnLst>
                                </p:cTn>
                              </p:par>
                              <p:par>
                                <p:cTn id="19" presetID="9" presetClass="emph" presetSubtype="0" grpId="0" nodeType="withEffect">
                                  <p:stCondLst>
                                    <p:cond delay="0"/>
                                  </p:stCondLst>
                                  <p:childTnLst>
                                    <p:set>
                                      <p:cBhvr rctx="PPT">
                                        <p:cTn id="20" dur="indefinite"/>
                                        <p:tgtEl>
                                          <p:spTgt spid="6"/>
                                        </p:tgtEl>
                                        <p:attrNameLst>
                                          <p:attrName>style.opacity</p:attrName>
                                        </p:attrNameLst>
                                      </p:cBhvr>
                                      <p:to>
                                        <p:strVal val="0.25"/>
                                      </p:to>
                                    </p:set>
                                    <p:animEffect filter="image" prLst="opacity: 0.25">
                                      <p:cBhvr rctx="IE">
                                        <p:cTn id="21" dur="indefinite"/>
                                        <p:tgtEl>
                                          <p:spTgt spid="6"/>
                                        </p:tgtEl>
                                      </p:cBhvr>
                                    </p:animEffect>
                                  </p:childTnLst>
                                </p:cTn>
                              </p:par>
                              <p:par>
                                <p:cTn id="22" presetID="24" presetClass="emph" presetSubtype="0" fill="hold" nodeType="withEffect">
                                  <p:stCondLst>
                                    <p:cond delay="0"/>
                                  </p:stCondLst>
                                  <p:childTnLst>
                                    <p:animClr clrSpc="hsl">
                                      <p:cBhvr override="childStyle">
                                        <p:cTn id="23" dur="500" fill="hold"/>
                                        <p:tgtEl>
                                          <p:spTgt spid="5"/>
                                        </p:tgtEl>
                                        <p:attrNameLst>
                                          <p:attrName>style.color</p:attrName>
                                        </p:attrNameLst>
                                      </p:cBhvr>
                                      <p:by>
                                        <p:hsl h="0" s="-12549" l="-25098"/>
                                      </p:by>
                                    </p:animClr>
                                    <p:animClr clrSpc="hsl">
                                      <p:cBhvr>
                                        <p:cTn id="24" dur="500" fill="hold"/>
                                        <p:tgtEl>
                                          <p:spTgt spid="5"/>
                                        </p:tgtEl>
                                        <p:attrNameLst>
                                          <p:attrName>fillcolor</p:attrName>
                                        </p:attrNameLst>
                                      </p:cBhvr>
                                      <p:by>
                                        <p:hsl h="0" s="-12549" l="-25098"/>
                                      </p:by>
                                    </p:animClr>
                                    <p:animClr clrSpc="hsl">
                                      <p:cBhvr>
                                        <p:cTn id="25" dur="500" fill="hold"/>
                                        <p:tgtEl>
                                          <p:spTgt spid="5"/>
                                        </p:tgtEl>
                                        <p:attrNameLst>
                                          <p:attrName>stroke.color</p:attrName>
                                        </p:attrNameLst>
                                      </p:cBhvr>
                                      <p:by>
                                        <p:hsl h="0" s="-12549" l="-25098"/>
                                      </p:by>
                                    </p:animClr>
                                    <p:set>
                                      <p:cBhvr>
                                        <p:cTn id="26" dur="500" fill="hold"/>
                                        <p:tgtEl>
                                          <p:spTgt spid="5"/>
                                        </p:tgtEl>
                                        <p:attrNameLst>
                                          <p:attrName>fill.type</p:attrName>
                                        </p:attrNameLst>
                                      </p:cBhvr>
                                      <p:to>
                                        <p:strVal val="solid"/>
                                      </p:to>
                                    </p:set>
                                  </p:childTnLst>
                                </p:cTn>
                              </p:par>
                              <p:par>
                                <p:cTn id="27" presetID="9" presetClass="emph" presetSubtype="0"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24" presetClass="emph" presetSubtype="0" fill="hold" grpId="0" nodeType="withEffect">
                                  <p:stCondLst>
                                    <p:cond delay="0"/>
                                  </p:stCondLst>
                                  <p:childTnLst>
                                    <p:animClr clrSpc="hsl">
                                      <p:cBhvr override="childStyle">
                                        <p:cTn id="31" dur="500" fill="hold"/>
                                        <p:tgtEl>
                                          <p:spTgt spid="39"/>
                                        </p:tgtEl>
                                        <p:attrNameLst>
                                          <p:attrName>style.color</p:attrName>
                                        </p:attrNameLst>
                                      </p:cBhvr>
                                      <p:by>
                                        <p:hsl h="0" s="-12549" l="-25098"/>
                                      </p:by>
                                    </p:animClr>
                                    <p:animClr clrSpc="hsl">
                                      <p:cBhvr>
                                        <p:cTn id="32" dur="500" fill="hold"/>
                                        <p:tgtEl>
                                          <p:spTgt spid="39"/>
                                        </p:tgtEl>
                                        <p:attrNameLst>
                                          <p:attrName>fillcolor</p:attrName>
                                        </p:attrNameLst>
                                      </p:cBhvr>
                                      <p:by>
                                        <p:hsl h="0" s="-12549" l="-25098"/>
                                      </p:by>
                                    </p:animClr>
                                    <p:animClr clrSpc="hsl">
                                      <p:cBhvr>
                                        <p:cTn id="33" dur="500" fill="hold"/>
                                        <p:tgtEl>
                                          <p:spTgt spid="39"/>
                                        </p:tgtEl>
                                        <p:attrNameLst>
                                          <p:attrName>stroke.color</p:attrName>
                                        </p:attrNameLst>
                                      </p:cBhvr>
                                      <p:by>
                                        <p:hsl h="0" s="-12549" l="-25098"/>
                                      </p:by>
                                    </p:animClr>
                                    <p:set>
                                      <p:cBhvr>
                                        <p:cTn id="34" dur="500" fill="hold"/>
                                        <p:tgtEl>
                                          <p:spTgt spid="39"/>
                                        </p:tgtEl>
                                        <p:attrNameLst>
                                          <p:attrName>fill.type</p:attrName>
                                        </p:attrNameLst>
                                      </p:cBhvr>
                                      <p:to>
                                        <p:strVal val="solid"/>
                                      </p:to>
                                    </p:set>
                                  </p:childTnLst>
                                </p:cTn>
                              </p:par>
                              <p:par>
                                <p:cTn id="35" presetID="9" presetClass="emph" presetSubtype="0" grpId="0" nodeType="withEffect">
                                  <p:stCondLst>
                                    <p:cond delay="0"/>
                                  </p:stCondLst>
                                  <p:childTnLst>
                                    <p:set>
                                      <p:cBhvr rctx="PPT">
                                        <p:cTn id="36" dur="indefinite"/>
                                        <p:tgtEl>
                                          <p:spTgt spid="41"/>
                                        </p:tgtEl>
                                        <p:attrNameLst>
                                          <p:attrName>style.opacity</p:attrName>
                                        </p:attrNameLst>
                                      </p:cBhvr>
                                      <p:to>
                                        <p:strVal val="0.25"/>
                                      </p:to>
                                    </p:set>
                                    <p:animEffect filter="image" prLst="opacity: 0.25">
                                      <p:cBhvr rctx="IE">
                                        <p:cTn id="37" dur="indefinite"/>
                                        <p:tgtEl>
                                          <p:spTgt spid="41"/>
                                        </p:tgtEl>
                                      </p:cBhvr>
                                    </p:animEffect>
                                  </p:childTnLst>
                                </p:cTn>
                              </p:par>
                              <p:par>
                                <p:cTn id="38" presetID="24" presetClass="emph" presetSubtype="0" fill="hold" grpId="0" nodeType="withEffect">
                                  <p:stCondLst>
                                    <p:cond delay="0"/>
                                  </p:stCondLst>
                                  <p:childTnLst>
                                    <p:animClr clrSpc="hsl">
                                      <p:cBhvr override="childStyle">
                                        <p:cTn id="39" dur="500" fill="hold"/>
                                        <p:tgtEl>
                                          <p:spTgt spid="37"/>
                                        </p:tgtEl>
                                        <p:attrNameLst>
                                          <p:attrName>style.color</p:attrName>
                                        </p:attrNameLst>
                                      </p:cBhvr>
                                      <p:by>
                                        <p:hsl h="0" s="-12549" l="-25098"/>
                                      </p:by>
                                    </p:animClr>
                                    <p:animClr clrSpc="hsl">
                                      <p:cBhvr>
                                        <p:cTn id="40" dur="500" fill="hold"/>
                                        <p:tgtEl>
                                          <p:spTgt spid="37"/>
                                        </p:tgtEl>
                                        <p:attrNameLst>
                                          <p:attrName>fillcolor</p:attrName>
                                        </p:attrNameLst>
                                      </p:cBhvr>
                                      <p:by>
                                        <p:hsl h="0" s="-12549" l="-25098"/>
                                      </p:by>
                                    </p:animClr>
                                    <p:animClr clrSpc="hsl">
                                      <p:cBhvr>
                                        <p:cTn id="41" dur="500" fill="hold"/>
                                        <p:tgtEl>
                                          <p:spTgt spid="37"/>
                                        </p:tgtEl>
                                        <p:attrNameLst>
                                          <p:attrName>stroke.color</p:attrName>
                                        </p:attrNameLst>
                                      </p:cBhvr>
                                      <p:by>
                                        <p:hsl h="0" s="-12549" l="-25098"/>
                                      </p:by>
                                    </p:animClr>
                                    <p:set>
                                      <p:cBhvr>
                                        <p:cTn id="42" dur="500" fill="hold"/>
                                        <p:tgtEl>
                                          <p:spTgt spid="37"/>
                                        </p:tgtEl>
                                        <p:attrNameLst>
                                          <p:attrName>fill.type</p:attrName>
                                        </p:attrNameLst>
                                      </p:cBhvr>
                                      <p:to>
                                        <p:strVal val="solid"/>
                                      </p:to>
                                    </p:set>
                                  </p:childTnLst>
                                </p:cTn>
                              </p:par>
                              <p:par>
                                <p:cTn id="43" presetID="24" presetClass="emph" presetSubtype="0" fill="hold" grpId="0" nodeType="withEffect">
                                  <p:stCondLst>
                                    <p:cond delay="0"/>
                                  </p:stCondLst>
                                  <p:childTnLst>
                                    <p:animClr clrSpc="hsl">
                                      <p:cBhvr override="childStyle">
                                        <p:cTn id="44" dur="500" fill="hold"/>
                                        <p:tgtEl>
                                          <p:spTgt spid="46"/>
                                        </p:tgtEl>
                                        <p:attrNameLst>
                                          <p:attrName>style.color</p:attrName>
                                        </p:attrNameLst>
                                      </p:cBhvr>
                                      <p:by>
                                        <p:hsl h="0" s="-12549" l="-25098"/>
                                      </p:by>
                                    </p:animClr>
                                    <p:animClr clrSpc="hsl">
                                      <p:cBhvr>
                                        <p:cTn id="45" dur="500" fill="hold"/>
                                        <p:tgtEl>
                                          <p:spTgt spid="46"/>
                                        </p:tgtEl>
                                        <p:attrNameLst>
                                          <p:attrName>fillcolor</p:attrName>
                                        </p:attrNameLst>
                                      </p:cBhvr>
                                      <p:by>
                                        <p:hsl h="0" s="-12549" l="-25098"/>
                                      </p:by>
                                    </p:animClr>
                                    <p:animClr clrSpc="hsl">
                                      <p:cBhvr>
                                        <p:cTn id="46" dur="500" fill="hold"/>
                                        <p:tgtEl>
                                          <p:spTgt spid="46"/>
                                        </p:tgtEl>
                                        <p:attrNameLst>
                                          <p:attrName>stroke.color</p:attrName>
                                        </p:attrNameLst>
                                      </p:cBhvr>
                                      <p:by>
                                        <p:hsl h="0" s="-12549" l="-25098"/>
                                      </p:by>
                                    </p:animClr>
                                    <p:set>
                                      <p:cBhvr>
                                        <p:cTn id="47" dur="500" fill="hold"/>
                                        <p:tgtEl>
                                          <p:spTgt spid="46"/>
                                        </p:tgtEl>
                                        <p:attrNameLst>
                                          <p:attrName>fill.type</p:attrName>
                                        </p:attrNameLst>
                                      </p:cBhvr>
                                      <p:to>
                                        <p:strVal val="solid"/>
                                      </p:to>
                                    </p:set>
                                  </p:childTnLst>
                                </p:cTn>
                              </p:par>
                              <p:par>
                                <p:cTn id="48" presetID="9" presetClass="emph" presetSubtype="0" grpId="0" nodeType="withEffect">
                                  <p:stCondLst>
                                    <p:cond delay="0"/>
                                  </p:stCondLst>
                                  <p:childTnLst>
                                    <p:set>
                                      <p:cBhvr rctx="PPT">
                                        <p:cTn id="49" dur="indefinite"/>
                                        <p:tgtEl>
                                          <p:spTgt spid="40"/>
                                        </p:tgtEl>
                                        <p:attrNameLst>
                                          <p:attrName>style.opacity</p:attrName>
                                        </p:attrNameLst>
                                      </p:cBhvr>
                                      <p:to>
                                        <p:strVal val="0.25"/>
                                      </p:to>
                                    </p:set>
                                    <p:animEffect filter="image" prLst="opacity: 0.25">
                                      <p:cBhvr rctx="IE">
                                        <p:cTn id="50" dur="indefinite"/>
                                        <p:tgtEl>
                                          <p:spTgt spid="40"/>
                                        </p:tgtEl>
                                      </p:cBhvr>
                                    </p:animEffect>
                                  </p:childTnLst>
                                </p:cTn>
                              </p:par>
                              <p:par>
                                <p:cTn id="51" presetID="9" presetClass="emph" presetSubtype="0" grpId="0" nodeType="withEffect">
                                  <p:stCondLst>
                                    <p:cond delay="0"/>
                                  </p:stCondLst>
                                  <p:childTnLst>
                                    <p:set>
                                      <p:cBhvr rctx="PPT">
                                        <p:cTn id="52" dur="indefinite"/>
                                        <p:tgtEl>
                                          <p:spTgt spid="42"/>
                                        </p:tgtEl>
                                        <p:attrNameLst>
                                          <p:attrName>style.opacity</p:attrName>
                                        </p:attrNameLst>
                                      </p:cBhvr>
                                      <p:to>
                                        <p:strVal val="0.25"/>
                                      </p:to>
                                    </p:set>
                                    <p:animEffect filter="image" prLst="opacity: 0.25">
                                      <p:cBhvr rctx="IE">
                                        <p:cTn id="53" dur="indefinite"/>
                                        <p:tgtEl>
                                          <p:spTgt spid="42"/>
                                        </p:tgtEl>
                                      </p:cBhvr>
                                    </p:animEffect>
                                  </p:childTnLst>
                                </p:cTn>
                              </p:par>
                              <p:par>
                                <p:cTn id="54" presetID="9" presetClass="emph" presetSubtype="0" grpId="0" nodeType="withEffect">
                                  <p:stCondLst>
                                    <p:cond delay="0"/>
                                  </p:stCondLst>
                                  <p:childTnLst>
                                    <p:set>
                                      <p:cBhvr rctx="PPT">
                                        <p:cTn id="55" dur="indefinite"/>
                                        <p:tgtEl>
                                          <p:spTgt spid="43"/>
                                        </p:tgtEl>
                                        <p:attrNameLst>
                                          <p:attrName>style.opacity</p:attrName>
                                        </p:attrNameLst>
                                      </p:cBhvr>
                                      <p:to>
                                        <p:strVal val="0.25"/>
                                      </p:to>
                                    </p:set>
                                    <p:animEffect filter="image" prLst="opacity: 0.25">
                                      <p:cBhvr rctx="IE">
                                        <p:cTn id="56" dur="indefinite"/>
                                        <p:tgtEl>
                                          <p:spTgt spid="43"/>
                                        </p:tgtEl>
                                      </p:cBhvr>
                                    </p:animEffect>
                                  </p:childTnLst>
                                </p:cTn>
                              </p:par>
                              <p:par>
                                <p:cTn id="57" presetID="9" presetClass="emph" presetSubtype="0" grpId="0" nodeType="withEffect">
                                  <p:stCondLst>
                                    <p:cond delay="0"/>
                                  </p:stCondLst>
                                  <p:childTnLst>
                                    <p:set>
                                      <p:cBhvr rctx="PPT">
                                        <p:cTn id="58" dur="indefinite"/>
                                        <p:tgtEl>
                                          <p:spTgt spid="44"/>
                                        </p:tgtEl>
                                        <p:attrNameLst>
                                          <p:attrName>style.opacity</p:attrName>
                                        </p:attrNameLst>
                                      </p:cBhvr>
                                      <p:to>
                                        <p:strVal val="0.25"/>
                                      </p:to>
                                    </p:set>
                                    <p:animEffect filter="image" prLst="opacity: 0.25">
                                      <p:cBhvr rctx="IE">
                                        <p:cTn id="59" dur="indefinite"/>
                                        <p:tgtEl>
                                          <p:spTgt spid="44"/>
                                        </p:tgtEl>
                                      </p:cBhvr>
                                    </p:animEffect>
                                  </p:childTnLst>
                                </p:cTn>
                              </p:par>
                              <p:par>
                                <p:cTn id="60" presetID="9" presetClass="emph" presetSubtype="0" grpId="0" nodeType="withEffect">
                                  <p:stCondLst>
                                    <p:cond delay="0"/>
                                  </p:stCondLst>
                                  <p:childTnLst>
                                    <p:set>
                                      <p:cBhvr rctx="PPT">
                                        <p:cTn id="61" dur="indefinite"/>
                                        <p:tgtEl>
                                          <p:spTgt spid="45"/>
                                        </p:tgtEl>
                                        <p:attrNameLst>
                                          <p:attrName>style.opacity</p:attrName>
                                        </p:attrNameLst>
                                      </p:cBhvr>
                                      <p:to>
                                        <p:strVal val="0.25"/>
                                      </p:to>
                                    </p:set>
                                    <p:animEffect filter="image" prLst="opacity: 0.25">
                                      <p:cBhvr rctx="IE">
                                        <p:cTn id="62" dur="indefinite"/>
                                        <p:tgtEl>
                                          <p:spTgt spid="45"/>
                                        </p:tgtEl>
                                      </p:cBhvr>
                                    </p:animEffect>
                                  </p:childTnLst>
                                </p:cTn>
                              </p:par>
                              <p:par>
                                <p:cTn id="63" presetID="9" presetClass="emph" presetSubtype="0" grpId="0" nodeType="withEffect">
                                  <p:stCondLst>
                                    <p:cond delay="0"/>
                                  </p:stCondLst>
                                  <p:childTnLst>
                                    <p:set>
                                      <p:cBhvr rctx="PPT">
                                        <p:cTn id="64" dur="indefinite"/>
                                        <p:tgtEl>
                                          <p:spTgt spid="47"/>
                                        </p:tgtEl>
                                        <p:attrNameLst>
                                          <p:attrName>style.opacity</p:attrName>
                                        </p:attrNameLst>
                                      </p:cBhvr>
                                      <p:to>
                                        <p:strVal val="0.25"/>
                                      </p:to>
                                    </p:set>
                                    <p:animEffect filter="image" prLst="opacity: 0.25">
                                      <p:cBhvr rctx="IE">
                                        <p:cTn id="65" dur="indefinite"/>
                                        <p:tgtEl>
                                          <p:spTgt spid="47"/>
                                        </p:tgtEl>
                                      </p:cBhvr>
                                    </p:animEffect>
                                  </p:childTnLst>
                                </p:cTn>
                              </p:par>
                              <p:par>
                                <p:cTn id="66" presetID="9" presetClass="emph" presetSubtype="0" grpId="0" nodeType="withEffect">
                                  <p:stCondLst>
                                    <p:cond delay="0"/>
                                  </p:stCondLst>
                                  <p:childTnLst>
                                    <p:set>
                                      <p:cBhvr rctx="PPT">
                                        <p:cTn id="67" dur="indefinite"/>
                                        <p:tgtEl>
                                          <p:spTgt spid="38"/>
                                        </p:tgtEl>
                                        <p:attrNameLst>
                                          <p:attrName>style.opacity</p:attrName>
                                        </p:attrNameLst>
                                      </p:cBhvr>
                                      <p:to>
                                        <p:strVal val="0.25"/>
                                      </p:to>
                                    </p:set>
                                    <p:animEffect filter="image" prLst="opacity: 0.25">
                                      <p:cBhvr rctx="IE">
                                        <p:cTn id="68" dur="indefinite"/>
                                        <p:tgtEl>
                                          <p:spTgt spid="38"/>
                                        </p:tgtEl>
                                      </p:cBhvr>
                                    </p:animEffect>
                                  </p:childTnLst>
                                </p:cTn>
                              </p:par>
                              <p:par>
                                <p:cTn id="69" presetID="9" presetClass="emph" presetSubtype="0" grpId="0" nodeType="withEffect">
                                  <p:stCondLst>
                                    <p:cond delay="0"/>
                                  </p:stCondLst>
                                  <p:childTnLst>
                                    <p:set>
                                      <p:cBhvr rctx="PPT">
                                        <p:cTn id="70" dur="indefinite"/>
                                        <p:tgtEl>
                                          <p:spTgt spid="23"/>
                                        </p:tgtEl>
                                        <p:attrNameLst>
                                          <p:attrName>style.opacity</p:attrName>
                                        </p:attrNameLst>
                                      </p:cBhvr>
                                      <p:to>
                                        <p:strVal val="0.25"/>
                                      </p:to>
                                    </p:set>
                                    <p:animEffect filter="image" prLst="opacity: 0.25">
                                      <p:cBhvr rctx="IE">
                                        <p:cTn id="71"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7" grpId="1" animBg="1"/>
      <p:bldP spid="23"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CCFF">
            <a:alpha val="62000"/>
          </a:srgbClr>
        </a:solidFill>
        <a:ln w="9525" cap="flat" cmpd="sng" algn="ctr">
          <a:solidFill>
            <a:srgbClr val="000099"/>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66CCFF">
            <a:alpha val="62000"/>
          </a:srgbClr>
        </a:solidFill>
        <a:ln w="9525" cap="flat" cmpd="sng" algn="ctr">
          <a:solidFill>
            <a:srgbClr val="000099"/>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17040</TotalTime>
  <Words>1540</Words>
  <Application>Microsoft Office PowerPoint</Application>
  <PresentationFormat>On-screen Show (4:3)</PresentationFormat>
  <Paragraphs>494</Paragraphs>
  <Slides>21</Slides>
  <Notes>11</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Cactus</vt:lpstr>
      <vt:lpstr>Document</vt:lpstr>
      <vt:lpstr>  Development of methods for  trace element determination  in accordance with  GREEN chemistry principles </vt:lpstr>
      <vt:lpstr>Slide 2</vt:lpstr>
      <vt:lpstr>G A M A   DO 02-70  Green Analytical Methods Academic Centre</vt:lpstr>
      <vt:lpstr>Microwave-assisted solid phase extraction  of Pd and Pt for their ICP-MS determination</vt:lpstr>
      <vt:lpstr>Microwave-assisted solid phase extraction  of Pd and Pt for their ICP-MS determination</vt:lpstr>
      <vt:lpstr>Microwave-assisted solid phase extraction  of Pd and Pt for their ICP-MS determination</vt:lpstr>
      <vt:lpstr>Microwave-assisted solid phase extraction  of Pd and Pt for their ICP-MS determination</vt:lpstr>
      <vt:lpstr>Microwave- assisted Cloud Point Extraction</vt:lpstr>
      <vt:lpstr>Microwave- assisted Cloud Point Extraction</vt:lpstr>
      <vt:lpstr>Microwave- assisted Cloud Point Extraction</vt:lpstr>
      <vt:lpstr>Microwave- assisted Cloud Point Extraction  and Air Segmented Discreet Introduction FAAS </vt:lpstr>
      <vt:lpstr>Microwave- assisted Cloud Point Extraction  and Air Segmented Discreet Introduction FAAS </vt:lpstr>
      <vt:lpstr>Microwave- assisted Cloud Point Extraction  and Air Segmented Discreet Introduction FAAS </vt:lpstr>
      <vt:lpstr>Air Segmented Discreet Introduction FAAS determination of Zn in blood serum </vt:lpstr>
      <vt:lpstr>Air Segmented Discreet Introduction FAAS determination of Zn in blood serum </vt:lpstr>
      <vt:lpstr>Solid Phase Extraction by Magnetic Nanoparticles </vt:lpstr>
      <vt:lpstr>Solid Phase Extraction by Magnetic Nanoparticles </vt:lpstr>
      <vt:lpstr>Solid Phase Extraction by Magnetic Nanoparticles </vt:lpstr>
      <vt:lpstr>Acknowledgement to  GAMA project DO 02-70, financed by NSF of Bulgaria  </vt:lpstr>
      <vt:lpstr>Microwave- assisted Cloud Point Extraction  and Air Segmented Discreet Introduction FAAS </vt:lpstr>
      <vt:lpstr>Microwave- assisted Cloud Point Extraction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Kmetov</dc:creator>
  <cp:lastModifiedBy>Veselin Kmetov</cp:lastModifiedBy>
  <cp:revision>342</cp:revision>
  <dcterms:created xsi:type="dcterms:W3CDTF">2005-01-21T07:22:29Z</dcterms:created>
  <dcterms:modified xsi:type="dcterms:W3CDTF">2011-05-26T09:44:40Z</dcterms:modified>
</cp:coreProperties>
</file>