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83" r:id="rId2"/>
    <p:sldId id="384" r:id="rId3"/>
    <p:sldId id="385" r:id="rId4"/>
    <p:sldId id="386" r:id="rId5"/>
    <p:sldId id="387" r:id="rId6"/>
    <p:sldId id="388"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335" r:id="rId47"/>
    <p:sldId id="380" r:id="rId48"/>
    <p:sldId id="381" r:id="rId49"/>
    <p:sldId id="382" r:id="rId50"/>
    <p:sldId id="379" r:id="rId51"/>
    <p:sldId id="334" r:id="rId52"/>
    <p:sldId id="328" r:id="rId53"/>
    <p:sldId id="370" r:id="rId54"/>
    <p:sldId id="368" r:id="rId55"/>
    <p:sldId id="371" r:id="rId56"/>
    <p:sldId id="372" r:id="rId57"/>
    <p:sldId id="373" r:id="rId58"/>
    <p:sldId id="369" r:id="rId59"/>
    <p:sldId id="374" r:id="rId60"/>
    <p:sldId id="375" r:id="rId61"/>
    <p:sldId id="376" r:id="rId62"/>
    <p:sldId id="378" r:id="rId63"/>
    <p:sldId id="37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3" autoAdjust="0"/>
    <p:restoredTop sz="94660"/>
  </p:normalViewPr>
  <p:slideViewPr>
    <p:cSldViewPr snapToGrid="0">
      <p:cViewPr varScale="1">
        <p:scale>
          <a:sx n="83" d="100"/>
          <a:sy n="83" d="100"/>
        </p:scale>
        <p:origin x="595" y="67"/>
      </p:cViewPr>
      <p:guideLst>
        <p:guide orient="horz" pos="2160"/>
        <p:guide pos="3840"/>
      </p:guideLst>
    </p:cSldViewPr>
  </p:slideViewPr>
  <p:notesTextViewPr>
    <p:cViewPr>
      <p:scale>
        <a:sx n="3" d="2"/>
        <a:sy n="3" d="2"/>
      </p:scale>
      <p:origin x="0" y="0"/>
    </p:cViewPr>
  </p:notesTextViewPr>
  <p:notesViewPr>
    <p:cSldViewPr snapToGrid="0">
      <p:cViewPr>
        <p:scale>
          <a:sx n="120" d="100"/>
          <a:sy n="120" d="100"/>
        </p:scale>
        <p:origin x="1968" y="-148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3EFAC-7935-4A06-9226-2DEECEC68C63}" type="datetimeFigureOut">
              <a:rPr lang="bg-BG" smtClean="0"/>
              <a:t>21.11.2023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bg-BG" dirty="0" smtClean="0"/>
              <a:t>л</a:t>
            </a:r>
            <a:endParaRPr lang="bg-BG"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7D16A-82A3-409B-8405-244F3D4201C9}" type="slidenum">
              <a:rPr lang="bg-BG" smtClean="0"/>
              <a:t>‹#›</a:t>
            </a:fld>
            <a:endParaRPr lang="bg-BG"/>
          </a:p>
        </p:txBody>
      </p:sp>
    </p:spTree>
    <p:extLst>
      <p:ext uri="{BB962C8B-B14F-4D97-AF65-F5344CB8AC3E}">
        <p14:creationId xmlns:p14="http://schemas.microsoft.com/office/powerpoint/2010/main" val="420438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ru-RU" b="1" dirty="0" smtClean="0">
                <a:solidFill>
                  <a:srgbClr val="C00000"/>
                </a:solidFill>
                <a:latin typeface="Arial,Bold"/>
              </a:rPr>
              <a:t>Слънчеви системи за топла вода</a:t>
            </a:r>
          </a:p>
          <a:p>
            <a:pPr algn="just">
              <a:lnSpc>
                <a:spcPct val="150000"/>
              </a:lnSpc>
            </a:pPr>
            <a:r>
              <a:rPr lang="ru-RU" b="1" dirty="0" smtClean="0">
                <a:solidFill>
                  <a:srgbClr val="C00000"/>
                </a:solidFill>
                <a:latin typeface="Arial,Bold"/>
              </a:rPr>
              <a:t>Системи за оползотворяване на слънчева енергия</a:t>
            </a:r>
          </a:p>
          <a:p>
            <a:pPr algn="just">
              <a:lnSpc>
                <a:spcPct val="150000"/>
              </a:lnSpc>
            </a:pPr>
            <a:r>
              <a:rPr lang="ru-RU" dirty="0" smtClean="0">
                <a:solidFill>
                  <a:schemeClr val="accent6">
                    <a:lumMod val="75000"/>
                  </a:schemeClr>
                </a:solidFill>
                <a:latin typeface="Arial" panose="020B0604020202020204" pitchFamily="34" charset="0"/>
              </a:rPr>
              <a:t>Съществуват няколко начина за директно улавяне и оползотворяване на</a:t>
            </a:r>
            <a:r>
              <a:rPr lang="en-US" dirty="0" smtClean="0">
                <a:solidFill>
                  <a:schemeClr val="accent6">
                    <a:lumMod val="75000"/>
                  </a:schemeClr>
                </a:solidFill>
                <a:latin typeface="Arial" panose="020B0604020202020204" pitchFamily="34" charset="0"/>
              </a:rPr>
              <a:t> </a:t>
            </a:r>
            <a:r>
              <a:rPr lang="ru-RU" dirty="0" smtClean="0">
                <a:solidFill>
                  <a:schemeClr val="accent6">
                    <a:lumMod val="75000"/>
                  </a:schemeClr>
                </a:solidFill>
                <a:latin typeface="Arial" panose="020B0604020202020204" pitchFamily="34" charset="0"/>
              </a:rPr>
              <a:t>слънчевата енергия. </a:t>
            </a:r>
            <a:r>
              <a:rPr lang="ru-RU" dirty="0" smtClean="0">
                <a:solidFill>
                  <a:srgbClr val="C00000"/>
                </a:solidFill>
                <a:latin typeface="Arial" panose="020B0604020202020204" pitchFamily="34" charset="0"/>
              </a:rPr>
              <a:t>Това може да се осъществи чрез термични абсорбиращи</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елементи (елементи, които поглъщат слънчева енергия и я преобразуват в</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топлина - </a:t>
            </a:r>
            <a:r>
              <a:rPr lang="ru-RU" dirty="0" smtClean="0">
                <a:solidFill>
                  <a:schemeClr val="accent6">
                    <a:lumMod val="75000"/>
                  </a:schemeClr>
                </a:solidFill>
                <a:latin typeface="Arial" panose="020B0604020202020204" pitchFamily="34" charset="0"/>
              </a:rPr>
              <a:t>активни</a:t>
            </a:r>
            <a:r>
              <a:rPr lang="ru-RU" dirty="0" smtClean="0">
                <a:solidFill>
                  <a:srgbClr val="C00000"/>
                </a:solidFill>
                <a:latin typeface="Arial" panose="020B0604020202020204" pitchFamily="34" charset="0"/>
              </a:rPr>
              <a:t>), </a:t>
            </a:r>
            <a:r>
              <a:rPr lang="ru-RU" dirty="0" smtClean="0">
                <a:solidFill>
                  <a:srgbClr val="00B0F0"/>
                </a:solidFill>
                <a:latin typeface="Arial" panose="020B0604020202020204" pitchFamily="34" charset="0"/>
              </a:rPr>
              <a:t>пасивни</a:t>
            </a:r>
            <a:r>
              <a:rPr lang="ru-RU" dirty="0" smtClean="0">
                <a:solidFill>
                  <a:srgbClr val="C00000"/>
                </a:solidFill>
                <a:latin typeface="Arial" panose="020B0604020202020204" pitchFamily="34" charset="0"/>
              </a:rPr>
              <a:t> слънчеви системи и </a:t>
            </a:r>
            <a:r>
              <a:rPr lang="ru-RU" dirty="0" smtClean="0">
                <a:solidFill>
                  <a:srgbClr val="7030A0"/>
                </a:solidFill>
                <a:latin typeface="Arial" panose="020B0604020202020204" pitchFamily="34" charset="0"/>
              </a:rPr>
              <a:t>фотоволтаични</a:t>
            </a:r>
            <a:r>
              <a:rPr lang="ru-RU" dirty="0" smtClean="0">
                <a:solidFill>
                  <a:srgbClr val="C00000"/>
                </a:solidFill>
                <a:latin typeface="Arial" panose="020B0604020202020204" pitchFamily="34" charset="0"/>
              </a:rPr>
              <a:t> системи.</a:t>
            </a:r>
          </a:p>
          <a:p>
            <a:pPr algn="just">
              <a:lnSpc>
                <a:spcPct val="150000"/>
              </a:lnSpc>
            </a:pPr>
            <a:r>
              <a:rPr lang="bg-BG" b="1" dirty="0" smtClean="0">
                <a:solidFill>
                  <a:srgbClr val="0070C0"/>
                </a:solidFill>
                <a:latin typeface="Arial,Bold"/>
              </a:rPr>
              <a:t>Термични слънчеви системи</a:t>
            </a:r>
          </a:p>
          <a:p>
            <a:pPr algn="just">
              <a:lnSpc>
                <a:spcPct val="150000"/>
              </a:lnSpc>
            </a:pPr>
            <a:r>
              <a:rPr lang="ru-RU" dirty="0" smtClean="0">
                <a:solidFill>
                  <a:srgbClr val="C00000"/>
                </a:solidFill>
                <a:latin typeface="Arial" panose="020B0604020202020204" pitchFamily="34" charset="0"/>
              </a:rPr>
              <a:t>Слънчевите инсталации за получаване на топлина преобразуват слънчевата</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енергия в топлинна енергия. Тези инсталации са добре разработен възобновяем</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енергиен източник и </a:t>
            </a:r>
            <a:r>
              <a:rPr lang="ru-RU" dirty="0" smtClean="0">
                <a:solidFill>
                  <a:schemeClr val="accent6">
                    <a:lumMod val="75000"/>
                  </a:schemeClr>
                </a:solidFill>
                <a:latin typeface="Arial" panose="020B0604020202020204" pitchFamily="34" charset="0"/>
              </a:rPr>
              <a:t>едни от икономически най-ефективните системи за</a:t>
            </a:r>
            <a:r>
              <a:rPr lang="en-US" dirty="0" smtClean="0">
                <a:solidFill>
                  <a:schemeClr val="accent6">
                    <a:lumMod val="75000"/>
                  </a:schemeClr>
                </a:solidFill>
                <a:latin typeface="Arial" panose="020B0604020202020204" pitchFamily="34" charset="0"/>
              </a:rPr>
              <a:t> </a:t>
            </a:r>
            <a:r>
              <a:rPr lang="ru-RU" dirty="0" smtClean="0">
                <a:solidFill>
                  <a:schemeClr val="accent6">
                    <a:lumMod val="75000"/>
                  </a:schemeClr>
                </a:solidFill>
                <a:latin typeface="Arial" panose="020B0604020202020204" pitchFamily="34" charset="0"/>
              </a:rPr>
              <a:t>възобновена енергия,</a:t>
            </a:r>
            <a:r>
              <a:rPr lang="ru-RU" dirty="0" smtClean="0">
                <a:solidFill>
                  <a:srgbClr val="C00000"/>
                </a:solidFill>
                <a:latin typeface="Arial" panose="020B0604020202020204" pitchFamily="34" charset="0"/>
              </a:rPr>
              <a:t> които могат да бъдат инсталирани в жилищни сгради. Те</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са широко използвани в много страни по света.Термичните слънчеви системи използват слънчевата енергия за нагряване</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на флуид (най-често вода или въздух). </a:t>
            </a:r>
            <a:r>
              <a:rPr lang="ru-RU" dirty="0" smtClean="0">
                <a:solidFill>
                  <a:srgbClr val="00B0F0"/>
                </a:solidFill>
                <a:latin typeface="Arial" panose="020B0604020202020204" pitchFamily="34" charset="0"/>
              </a:rPr>
              <a:t>Нагретият флуид се използва за миене,</a:t>
            </a:r>
            <a:r>
              <a:rPr lang="en-US" dirty="0" smtClean="0">
                <a:solidFill>
                  <a:srgbClr val="00B0F0"/>
                </a:solidFill>
                <a:latin typeface="Arial" panose="020B0604020202020204" pitchFamily="34" charset="0"/>
              </a:rPr>
              <a:t> </a:t>
            </a:r>
            <a:r>
              <a:rPr lang="ru-RU" dirty="0" smtClean="0">
                <a:solidFill>
                  <a:srgbClr val="00B0F0"/>
                </a:solidFill>
                <a:latin typeface="Arial" panose="020B0604020202020204" pitchFamily="34" charset="0"/>
              </a:rPr>
              <a:t>готвене, отопление на сгради или оранжерии, за технологични процеси и дори за</a:t>
            </a:r>
            <a:r>
              <a:rPr lang="en-US" dirty="0" smtClean="0">
                <a:solidFill>
                  <a:srgbClr val="00B0F0"/>
                </a:solidFill>
                <a:latin typeface="Arial" panose="020B0604020202020204" pitchFamily="34" charset="0"/>
              </a:rPr>
              <a:t> </a:t>
            </a:r>
            <a:r>
              <a:rPr lang="ru-RU" dirty="0" smtClean="0">
                <a:solidFill>
                  <a:srgbClr val="00B0F0"/>
                </a:solidFill>
                <a:latin typeface="Arial" panose="020B0604020202020204" pitchFamily="34" charset="0"/>
              </a:rPr>
              <a:t>производство на електрическа енергия.</a:t>
            </a:r>
            <a:r>
              <a:rPr lang="ru-RU" dirty="0" smtClean="0">
                <a:solidFill>
                  <a:srgbClr val="C00000"/>
                </a:solidFill>
                <a:latin typeface="Arial" panose="020B0604020202020204" pitchFamily="34" charset="0"/>
              </a:rPr>
              <a:t> Термичните слънчеви системи</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обикновено използват механически задвижващи устройства за пренасяне и</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разпределение на енергията от слънцето (помпи или вентилатори). Затова те</a:t>
            </a:r>
            <a:r>
              <a:rPr lang="en-US" dirty="0" smtClean="0">
                <a:solidFill>
                  <a:srgbClr val="C00000"/>
                </a:solidFill>
                <a:latin typeface="Arial" panose="020B0604020202020204" pitchFamily="34" charset="0"/>
              </a:rPr>
              <a:t> </a:t>
            </a:r>
            <a:r>
              <a:rPr lang="ru-RU" dirty="0" smtClean="0">
                <a:solidFill>
                  <a:srgbClr val="C00000"/>
                </a:solidFill>
                <a:latin typeface="Arial" panose="020B0604020202020204" pitchFamily="34" charset="0"/>
              </a:rPr>
              <a:t>често се наричат </a:t>
            </a:r>
            <a:r>
              <a:rPr lang="ru-RU" b="1" i="1" dirty="0" smtClean="0">
                <a:solidFill>
                  <a:srgbClr val="00B0F0"/>
                </a:solidFill>
                <a:latin typeface="Arial,BoldItalic"/>
              </a:rPr>
              <a:t>активни слънчеви </a:t>
            </a:r>
            <a:r>
              <a:rPr lang="ru-RU" dirty="0" smtClean="0">
                <a:solidFill>
                  <a:srgbClr val="C00000"/>
                </a:solidFill>
                <a:latin typeface="Arial" panose="020B0604020202020204" pitchFamily="34" charset="0"/>
              </a:rPr>
              <a:t>системи (за разлика от пасивните</a:t>
            </a:r>
            <a:r>
              <a:rPr lang="en-US" dirty="0" smtClean="0">
                <a:solidFill>
                  <a:srgbClr val="C00000"/>
                </a:solidFill>
                <a:latin typeface="Arial" panose="020B0604020202020204" pitchFamily="34" charset="0"/>
              </a:rPr>
              <a:t> </a:t>
            </a:r>
            <a:r>
              <a:rPr lang="bg-BG" dirty="0" smtClean="0">
                <a:solidFill>
                  <a:srgbClr val="C00000"/>
                </a:solidFill>
                <a:latin typeface="Arial" panose="020B0604020202020204" pitchFamily="34" charset="0"/>
              </a:rPr>
              <a:t>слънчеви системи).</a:t>
            </a:r>
            <a:endParaRPr lang="en-US" dirty="0" smtClean="0">
              <a:solidFill>
                <a:srgbClr val="C00000"/>
              </a:solidFill>
            </a:endParaRPr>
          </a:p>
          <a:p>
            <a:endParaRPr lang="bg-BG" dirty="0"/>
          </a:p>
        </p:txBody>
      </p:sp>
      <p:sp>
        <p:nvSpPr>
          <p:cNvPr id="4" name="Slide Number Placeholder 3"/>
          <p:cNvSpPr>
            <a:spLocks noGrp="1"/>
          </p:cNvSpPr>
          <p:nvPr>
            <p:ph type="sldNum" sz="quarter" idx="10"/>
          </p:nvPr>
        </p:nvSpPr>
        <p:spPr/>
        <p:txBody>
          <a:bodyPr/>
          <a:lstStyle/>
          <a:p>
            <a:fld id="{A1A2A335-09C8-4A1C-BF23-6F69DCD450C6}" type="slidenum">
              <a:rPr lang="bg-BG" smtClean="0"/>
              <a:t>1</a:t>
            </a:fld>
            <a:endParaRPr lang="bg-BG"/>
          </a:p>
        </p:txBody>
      </p:sp>
    </p:spTree>
    <p:extLst>
      <p:ext uri="{BB962C8B-B14F-4D97-AF65-F5344CB8AC3E}">
        <p14:creationId xmlns:p14="http://schemas.microsoft.com/office/powerpoint/2010/main" val="20706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ru-RU" sz="1200" dirty="0" smtClean="0">
                <a:solidFill>
                  <a:schemeClr val="accent6">
                    <a:lumMod val="50000"/>
                  </a:schemeClr>
                </a:solidFill>
                <a:latin typeface="Arial" panose="020B0604020202020204" pitchFamily="34" charset="0"/>
              </a:rPr>
              <a:t>В корпус, оформен като кутия и изработен от метални профили, обикновено алуминиеви, стоманени или от поцинкована ламарина, се монтират абсорберът, изолацията, покритието и тръбните връзки. Абсорберът се изработва от топлопроводими, корозионно устойчиви материали, като мед, стомана и др.</a:t>
            </a:r>
          </a:p>
          <a:p>
            <a:pPr algn="just">
              <a:lnSpc>
                <a:spcPct val="150000"/>
              </a:lnSpc>
            </a:pPr>
            <a:r>
              <a:rPr lang="ru-RU" sz="1200" dirty="0" smtClean="0">
                <a:solidFill>
                  <a:srgbClr val="0070C0"/>
                </a:solidFill>
                <a:latin typeface="Arial" panose="020B0604020202020204" pitchFamily="34" charset="0"/>
              </a:rPr>
              <a:t>Препоръчително е абсорберът да е със селективно покритие, за осигуряване на по- добра поглъщателна способност на енергията. </a:t>
            </a:r>
            <a:r>
              <a:rPr lang="ru-RU" sz="1200" dirty="0" smtClean="0">
                <a:solidFill>
                  <a:srgbClr val="C00000"/>
                </a:solidFill>
                <a:latin typeface="Arial" panose="020B0604020202020204" pitchFamily="34" charset="0"/>
              </a:rPr>
              <a:t>През последните години все по-широко се използва и покритие на абсорбера с кристали от титаниева сол, които увеличават топлообменната повърхност и съответно  топлопоглъщането.</a:t>
            </a:r>
            <a:endParaRPr lang="en-US" sz="1200" dirty="0" smtClean="0">
              <a:solidFill>
                <a:srgbClr val="C0000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11</a:t>
            </a:fld>
            <a:endParaRPr lang="bg-BG"/>
          </a:p>
        </p:txBody>
      </p:sp>
    </p:spTree>
    <p:extLst>
      <p:ext uri="{BB962C8B-B14F-4D97-AF65-F5344CB8AC3E}">
        <p14:creationId xmlns:p14="http://schemas.microsoft.com/office/powerpoint/2010/main" val="295719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chemeClr val="accent6">
                    <a:lumMod val="50000"/>
                  </a:schemeClr>
                </a:solidFill>
                <a:latin typeface="Arial" panose="020B0604020202020204" pitchFamily="34" charset="0"/>
              </a:rPr>
              <a:t>Прозрачното покритие най-често се изпълнява от обикновено стъкло или закалено стъкло. </a:t>
            </a:r>
            <a:r>
              <a:rPr lang="ru-RU" sz="1200" b="1" dirty="0" smtClean="0">
                <a:solidFill>
                  <a:srgbClr val="C00000"/>
                </a:solidFill>
                <a:latin typeface="Arial,Bold"/>
              </a:rPr>
              <a:t>Закаленото стъкло</a:t>
            </a:r>
            <a:r>
              <a:rPr lang="ru-RU" sz="1200" b="1" dirty="0" smtClean="0">
                <a:solidFill>
                  <a:schemeClr val="accent6">
                    <a:lumMod val="50000"/>
                  </a:schemeClr>
                </a:solidFill>
                <a:latin typeface="Arial,Bold"/>
              </a:rPr>
              <a:t> </a:t>
            </a:r>
            <a:r>
              <a:rPr lang="ru-RU" sz="1200" dirty="0" smtClean="0">
                <a:solidFill>
                  <a:schemeClr val="accent6">
                    <a:lumMod val="50000"/>
                  </a:schemeClr>
                </a:solidFill>
                <a:latin typeface="Arial" panose="020B0604020202020204" pitchFamily="34" charset="0"/>
              </a:rPr>
              <a:t>е с </a:t>
            </a:r>
            <a:r>
              <a:rPr lang="ru-RU" sz="1200" dirty="0" smtClean="0">
                <a:solidFill>
                  <a:srgbClr val="0070C0"/>
                </a:solidFill>
                <a:latin typeface="Arial" panose="020B0604020202020204" pitchFamily="34" charset="0"/>
              </a:rPr>
              <a:t>ниско съдържание на железни окиси </a:t>
            </a:r>
            <a:r>
              <a:rPr lang="ru-RU" sz="1200" dirty="0" smtClean="0">
                <a:solidFill>
                  <a:schemeClr val="accent6">
                    <a:lumMod val="50000"/>
                  </a:schemeClr>
                </a:solidFill>
                <a:latin typeface="Arial" panose="020B0604020202020204" pitchFamily="34" charset="0"/>
              </a:rPr>
              <a:t>и има </a:t>
            </a:r>
            <a:r>
              <a:rPr lang="ru-RU" sz="1200" dirty="0" smtClean="0">
                <a:solidFill>
                  <a:srgbClr val="FF0000"/>
                </a:solidFill>
                <a:latin typeface="Arial" panose="020B0604020202020204" pitchFamily="34" charset="0"/>
              </a:rPr>
              <a:t>по-висока проводимост </a:t>
            </a:r>
            <a:r>
              <a:rPr lang="ru-RU" sz="1200" dirty="0" smtClean="0">
                <a:solidFill>
                  <a:schemeClr val="accent6">
                    <a:lumMod val="50000"/>
                  </a:schemeClr>
                </a:solidFill>
                <a:latin typeface="Arial" panose="020B0604020202020204" pitchFamily="34" charset="0"/>
              </a:rPr>
              <a:t>на слънчева радиация в сравнение с обикновеното стъкло, като по този начин осигурява по-висока ефективност на работа на колектора. </a:t>
            </a:r>
          </a:p>
          <a:p>
            <a:pPr algn="just"/>
            <a:r>
              <a:rPr lang="ru-RU" sz="1200" dirty="0" smtClean="0">
                <a:solidFill>
                  <a:srgbClr val="0070C0"/>
                </a:solidFill>
                <a:latin typeface="Arial" panose="020B0604020202020204" pitchFamily="34" charset="0"/>
              </a:rPr>
              <a:t>Закаленото стъкло е също така много по-здраво от обикновеното стъкло и при него възможността от счупване е почти елиминирана. Нещо повече, в редките случаи на счупване то се разпада на много малки безвредни парченца стъкло (подобно на стъклата на колите), което води до по-голяма безопасност </a:t>
            </a:r>
            <a:r>
              <a:rPr lang="bg-BG" sz="1200" dirty="0" smtClean="0">
                <a:solidFill>
                  <a:srgbClr val="0070C0"/>
                </a:solidFill>
                <a:latin typeface="Arial" panose="020B0604020202020204" pitchFamily="34" charset="0"/>
              </a:rPr>
              <a:t>при работа с него.</a:t>
            </a:r>
            <a:endParaRPr lang="en-US" sz="1200" dirty="0" smtClean="0">
              <a:solidFill>
                <a:srgbClr val="0070C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12</a:t>
            </a:fld>
            <a:endParaRPr lang="bg-BG"/>
          </a:p>
        </p:txBody>
      </p:sp>
    </p:spTree>
    <p:extLst>
      <p:ext uri="{BB962C8B-B14F-4D97-AF65-F5344CB8AC3E}">
        <p14:creationId xmlns:p14="http://schemas.microsoft.com/office/powerpoint/2010/main" val="71109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rgbClr val="0070C0"/>
                </a:solidFill>
                <a:latin typeface="Arial" panose="020B0604020202020204" pitchFamily="34" charset="0"/>
              </a:rPr>
              <a:t>Когато върху слънчевия колектор попада слънчева радиация, част от нея прониква през прозрачното покритие (стъкло) и се поглъща от тъмно оцветената повърхност на абсорбера, която се загрява. Топлината се пренася чрез топлопроводност към течащия флуид в тръбния регистър на абсорбера. Посредством циркулационна помпа или чрез свободна конвекция течността се пренася към топлоакумулиращия обем на системата. При тези процеси част от енергията се губи. </a:t>
            </a:r>
          </a:p>
          <a:p>
            <a:pPr algn="just"/>
            <a:endParaRPr lang="ru-RU" sz="1200" dirty="0" smtClean="0">
              <a:solidFill>
                <a:srgbClr val="0070C0"/>
              </a:solidFill>
              <a:latin typeface="Arial" panose="020B0604020202020204" pitchFamily="34" charset="0"/>
            </a:endParaRPr>
          </a:p>
          <a:p>
            <a:pPr algn="just"/>
            <a:r>
              <a:rPr lang="ru-RU" sz="1200" dirty="0" smtClean="0">
                <a:solidFill>
                  <a:srgbClr val="0070C0"/>
                </a:solidFill>
                <a:latin typeface="Arial" panose="020B0604020202020204" pitchFamily="34" charset="0"/>
              </a:rPr>
              <a:t>Част от попадащата слънчева радиация се отразява от прозрачното покритие. В зависимост от характеристиките на прозрачното покритие този дял е от </a:t>
            </a:r>
            <a:r>
              <a:rPr lang="ru-RU" sz="1200" dirty="0" smtClean="0">
                <a:solidFill>
                  <a:srgbClr val="FF0000"/>
                </a:solidFill>
                <a:latin typeface="Arial" panose="020B0604020202020204" pitchFamily="34" charset="0"/>
              </a:rPr>
              <a:t>5 до 10% и </a:t>
            </a:r>
            <a:r>
              <a:rPr lang="ru-RU" sz="1200" dirty="0" smtClean="0">
                <a:solidFill>
                  <a:srgbClr val="0070C0"/>
                </a:solidFill>
                <a:latin typeface="Arial" panose="020B0604020202020204" pitchFamily="34" charset="0"/>
              </a:rPr>
              <a:t>зависи от ъгъла на падане на слънчевите лъчи спрямо приемната равнина. </a:t>
            </a:r>
            <a:r>
              <a:rPr lang="ru-RU" sz="1200" dirty="0" smtClean="0">
                <a:solidFill>
                  <a:srgbClr val="C00000"/>
                </a:solidFill>
                <a:latin typeface="Arial" panose="020B0604020202020204" pitchFamily="34" charset="0"/>
              </a:rPr>
              <a:t>Най-малък е коефициентът на отражение, когато слънчевите лъчи падат перпендикулярно на приемната повърхнина.</a:t>
            </a:r>
            <a:endParaRPr lang="en-US" sz="1200" dirty="0" smtClean="0">
              <a:solidFill>
                <a:srgbClr val="C0000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13</a:t>
            </a:fld>
            <a:endParaRPr lang="bg-BG"/>
          </a:p>
        </p:txBody>
      </p:sp>
    </p:spTree>
    <p:extLst>
      <p:ext uri="{BB962C8B-B14F-4D97-AF65-F5344CB8AC3E}">
        <p14:creationId xmlns:p14="http://schemas.microsoft.com/office/powerpoint/2010/main" val="2600598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rgbClr val="0070C0"/>
                </a:solidFill>
                <a:latin typeface="Arial" panose="020B0604020202020204" pitchFamily="34" charset="0"/>
              </a:rPr>
              <a:t>Малка част от слънчевата радиация се поглъща от прозрачния елемент и основната част (от 75 до 85%) преминава през прозрачното покритие (проникнала слънчева радиация). Тази радиация попада върху абсорбера на слънчевия колектор, където малка част от нея се отразява, а другата част се поглъща от абсорбиращата повърхнина. Отразената от абсорбера слънчева радиация достига прозрачното покритие, където част от нея преминава, а друга част се отразява обратно към абсорбера (получава се многократно отражение). </a:t>
            </a:r>
          </a:p>
          <a:p>
            <a:pPr algn="just"/>
            <a:endParaRPr lang="ru-RU" sz="1200" dirty="0" smtClean="0">
              <a:solidFill>
                <a:srgbClr val="0070C0"/>
              </a:solidFill>
              <a:latin typeface="Arial" panose="020B0604020202020204" pitchFamily="34" charset="0"/>
            </a:endParaRPr>
          </a:p>
          <a:p>
            <a:pPr algn="just"/>
            <a:r>
              <a:rPr lang="ru-RU" sz="1200" dirty="0" smtClean="0">
                <a:solidFill>
                  <a:srgbClr val="0070C0"/>
                </a:solidFill>
                <a:latin typeface="Arial" panose="020B0604020202020204" pitchFamily="34" charset="0"/>
              </a:rPr>
              <a:t>Разпределението на попадащата върху слънчевия колектор слънчева радиация се характеризира с </a:t>
            </a:r>
            <a:r>
              <a:rPr lang="ru-RU" sz="1200" dirty="0" smtClean="0">
                <a:solidFill>
                  <a:srgbClr val="00B050"/>
                </a:solidFill>
                <a:latin typeface="Arial" panose="020B0604020202020204" pitchFamily="34" charset="0"/>
              </a:rPr>
              <a:t>един обобщен оптически коефициент на прозрачното покритие и приемната повърхнина на абсорбера </a:t>
            </a:r>
            <a:r>
              <a:rPr lang="ru-RU" sz="1200" b="1" i="1" dirty="0" smtClean="0">
                <a:solidFill>
                  <a:srgbClr val="00B050"/>
                </a:solidFill>
                <a:latin typeface="Arial" panose="020B0604020202020204" pitchFamily="34" charset="0"/>
              </a:rPr>
              <a:t>(T</a:t>
            </a:r>
            <a:r>
              <a:rPr lang="ru-RU" sz="1200" b="1" i="1" dirty="0" smtClean="0">
                <a:solidFill>
                  <a:srgbClr val="00B050"/>
                </a:solidFill>
                <a:latin typeface="Arial,BoldItalic"/>
              </a:rPr>
              <a:t>а)еф</a:t>
            </a:r>
            <a:r>
              <a:rPr lang="ru-RU" sz="1200" b="1" i="1" dirty="0" smtClean="0">
                <a:solidFill>
                  <a:srgbClr val="00B050"/>
                </a:solidFill>
                <a:latin typeface="Arial" panose="020B0604020202020204" pitchFamily="34" charset="0"/>
              </a:rPr>
              <a:t>.</a:t>
            </a:r>
            <a:r>
              <a:rPr lang="ru-RU" sz="1200" b="1" i="1" dirty="0" smtClean="0">
                <a:solidFill>
                  <a:srgbClr val="0070C0"/>
                </a:solidFill>
                <a:latin typeface="Arial" panose="020B0604020202020204" pitchFamily="34" charset="0"/>
              </a:rPr>
              <a:t> </a:t>
            </a:r>
            <a:r>
              <a:rPr lang="ru-RU" sz="1200" dirty="0" smtClean="0">
                <a:solidFill>
                  <a:srgbClr val="C00000"/>
                </a:solidFill>
                <a:latin typeface="Arial" panose="020B0604020202020204" pitchFamily="34" charset="0"/>
              </a:rPr>
              <a:t>В него се отчита пропускателната възможност на прозрачния елемент и поглъщателната способност на абсорбиращата повърхнина.</a:t>
            </a:r>
            <a:r>
              <a:rPr lang="ru-RU" sz="1200" dirty="0" smtClean="0">
                <a:solidFill>
                  <a:srgbClr val="0070C0"/>
                </a:solidFill>
                <a:latin typeface="Arial" panose="020B0604020202020204" pitchFamily="34" charset="0"/>
              </a:rPr>
              <a:t> Ако приемната повърхнина е селективна, поглъщаната радиация ще бъде многократно по-голяма от топлинното излъчване и това ще се отрази на този обобщен оптически </a:t>
            </a:r>
            <a:r>
              <a:rPr lang="bg-BG" sz="1200" dirty="0" smtClean="0">
                <a:solidFill>
                  <a:srgbClr val="0070C0"/>
                </a:solidFill>
                <a:latin typeface="Arial" panose="020B0604020202020204" pitchFamily="34" charset="0"/>
              </a:rPr>
              <a:t>коефициент на слънчевия колектор.</a:t>
            </a:r>
            <a:endParaRPr lang="en-US" sz="1200" dirty="0" smtClean="0">
              <a:solidFill>
                <a:srgbClr val="0070C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14</a:t>
            </a:fld>
            <a:endParaRPr lang="bg-BG"/>
          </a:p>
        </p:txBody>
      </p:sp>
    </p:spTree>
    <p:extLst>
      <p:ext uri="{BB962C8B-B14F-4D97-AF65-F5344CB8AC3E}">
        <p14:creationId xmlns:p14="http://schemas.microsoft.com/office/powerpoint/2010/main" val="108071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Arial" panose="020B0604020202020204" pitchFamily="34" charset="0"/>
              </a:rPr>
              <a:t>При определени условия, например през лятото и когато колекторът не се използва (флуидът в тръбите не циркулира), повърхността на абсорбера може да достигне много високи температури (температури на застой) - 150</a:t>
            </a:r>
            <a:r>
              <a:rPr lang="ru-RU" sz="1200" baseline="30000" dirty="0" smtClean="0">
                <a:solidFill>
                  <a:srgbClr val="C00000"/>
                </a:solidFill>
                <a:latin typeface="Arial" panose="020B0604020202020204" pitchFamily="34" charset="0"/>
              </a:rPr>
              <a:t>o</a:t>
            </a:r>
            <a:r>
              <a:rPr lang="ru-RU" sz="1200" dirty="0" smtClean="0">
                <a:solidFill>
                  <a:srgbClr val="C00000"/>
                </a:solidFill>
                <a:latin typeface="Arial" panose="020B0604020202020204" pitchFamily="34" charset="0"/>
              </a:rPr>
              <a:t>C или даже 200</a:t>
            </a:r>
            <a:r>
              <a:rPr lang="ru-RU" sz="1200" baseline="30000" dirty="0" smtClean="0">
                <a:solidFill>
                  <a:srgbClr val="C00000"/>
                </a:solidFill>
                <a:latin typeface="Arial" panose="020B0604020202020204" pitchFamily="34" charset="0"/>
              </a:rPr>
              <a:t>o</a:t>
            </a:r>
            <a:r>
              <a:rPr lang="ru-RU" sz="1200" dirty="0" smtClean="0">
                <a:solidFill>
                  <a:srgbClr val="C00000"/>
                </a:solidFill>
                <a:latin typeface="Arial" panose="020B0604020202020204" pitchFamily="34" charset="0"/>
              </a:rPr>
              <a:t>C при колектори със селективно покритие. По тази причина изолацията в близост до абсорбера трябва да издържа високи температури.</a:t>
            </a:r>
            <a:endParaRPr lang="en-US" sz="12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accent6">
                    <a:lumMod val="50000"/>
                  </a:schemeClr>
                </a:solidFill>
                <a:latin typeface="Arial" panose="020B0604020202020204" pitchFamily="34" charset="0"/>
              </a:rPr>
              <a:t>Топлинните загуби за слънчевия колектор се характеризират посредством обобщен коефициент на топлинни загуби </a:t>
            </a:r>
            <a:r>
              <a:rPr lang="ru-RU" sz="1200" b="1" i="1" dirty="0" smtClean="0">
                <a:solidFill>
                  <a:srgbClr val="FF0000"/>
                </a:solidFill>
                <a:latin typeface="Arial" panose="020B0604020202020204" pitchFamily="34" charset="0"/>
              </a:rPr>
              <a:t>U</a:t>
            </a:r>
            <a:r>
              <a:rPr lang="ru-RU" sz="1200" b="1" i="1" baseline="-25000" dirty="0" smtClean="0">
                <a:solidFill>
                  <a:srgbClr val="FF0000"/>
                </a:solidFill>
                <a:latin typeface="Arial" panose="020B0604020202020204" pitchFamily="34" charset="0"/>
              </a:rPr>
              <a:t>L</a:t>
            </a:r>
            <a:r>
              <a:rPr lang="ru-RU" sz="1200" b="1" i="1"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В него се отразяват изолационните качества на конструкцията на слънчевия колектор и ефективността на абсорбера (ефективност на системата тръба - ребро).</a:t>
            </a:r>
            <a:endParaRPr lang="en-US" sz="1200" dirty="0" smtClean="0">
              <a:solidFill>
                <a:schemeClr val="accent6">
                  <a:lumMod val="50000"/>
                </a:schemeClr>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15</a:t>
            </a:fld>
            <a:endParaRPr lang="bg-BG"/>
          </a:p>
        </p:txBody>
      </p:sp>
    </p:spTree>
    <p:extLst>
      <p:ext uri="{BB962C8B-B14F-4D97-AF65-F5344CB8AC3E}">
        <p14:creationId xmlns:p14="http://schemas.microsoft.com/office/powerpoint/2010/main" val="325151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accent6">
                    <a:lumMod val="50000"/>
                  </a:schemeClr>
                </a:solidFill>
                <a:latin typeface="Arial" panose="020B0604020202020204" pitchFamily="34" charset="0"/>
              </a:rPr>
              <a:t>В сравнение с плоските колектори, моделите с вакуумни тръби са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по-сложни в конструктивно отношение. Те се характеризират с по-висока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ефективност, но и по- висока себестойност. </a:t>
            </a:r>
            <a:r>
              <a:rPr lang="ru-RU" sz="1200" dirty="0" smtClean="0">
                <a:solidFill>
                  <a:srgbClr val="FF0000"/>
                </a:solidFill>
                <a:latin typeface="Arial" panose="020B0604020202020204" pitchFamily="34" charset="0"/>
              </a:rPr>
              <a:t>Изградени са от стъклени тръби, в които се поставя абсорберът, който обикновено е със селективно покритие</a:t>
            </a:r>
            <a:r>
              <a:rPr lang="ru-RU" sz="1200" dirty="0" smtClean="0">
                <a:solidFill>
                  <a:schemeClr val="accent6">
                    <a:lumMod val="50000"/>
                  </a:schemeClr>
                </a:solidFill>
                <a:latin typeface="Arial" panose="020B0604020202020204" pitchFamily="34" charset="0"/>
              </a:rPr>
              <a:t>.</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Конструктивно абсорберът е оформен като двустранно оребрена тръба, през</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която преминава загряваният топлоносител. В стъклените тръби се поддържат</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условия на дълбок вакуум, приблизително около 100 Pa. По този начин се</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осигурява изключително добра изолация на абсорбера и защита от корозия.</a:t>
            </a:r>
            <a:r>
              <a:rPr lang="en-US" sz="1200" dirty="0" smtClean="0">
                <a:solidFill>
                  <a:schemeClr val="accent6">
                    <a:lumMod val="50000"/>
                  </a:schemeClr>
                </a:solidFill>
                <a:latin typeface="Arial" panose="020B0604020202020204" pitchFamily="34" charset="0"/>
              </a:rPr>
              <a:t> </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16</a:t>
            </a:fld>
            <a:endParaRPr lang="bg-BG"/>
          </a:p>
        </p:txBody>
      </p:sp>
    </p:spTree>
    <p:extLst>
      <p:ext uri="{BB962C8B-B14F-4D97-AF65-F5344CB8AC3E}">
        <p14:creationId xmlns:p14="http://schemas.microsoft.com/office/powerpoint/2010/main" val="103903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Вакуумно-тръбните слънчеви колектори могат да съдържат вътре във</a:t>
            </a:r>
          </a:p>
          <a:p>
            <a:r>
              <a:rPr lang="ru-RU" sz="1200" b="0" i="0" u="none" strike="noStrike" kern="1200" baseline="0" dirty="0" smtClean="0">
                <a:solidFill>
                  <a:schemeClr val="tx1"/>
                </a:solidFill>
                <a:latin typeface="+mn-lt"/>
                <a:ea typeface="+mn-ea"/>
                <a:cs typeface="+mn-cs"/>
              </a:rPr>
              <a:t>вакуумираната тръба или извън нея линейно параболично огледало</a:t>
            </a:r>
          </a:p>
          <a:p>
            <a:r>
              <a:rPr lang="ru-RU" sz="1200" b="0" i="0" u="none" strike="noStrike" kern="1200" baseline="0" dirty="0" smtClean="0">
                <a:solidFill>
                  <a:schemeClr val="tx1"/>
                </a:solidFill>
                <a:latin typeface="+mn-lt"/>
                <a:ea typeface="+mn-ea"/>
                <a:cs typeface="+mn-cs"/>
              </a:rPr>
              <a:t>(рефлектор), което фокусира част от слънчевите лъчи върху абсорбера</a:t>
            </a:r>
            <a:endParaRPr lang="en-US" sz="1200" b="0" i="0" u="none" strike="noStrike" kern="1200" baseline="0" dirty="0" smtClean="0">
              <a:solidFill>
                <a:schemeClr val="tx1"/>
              </a:solidFill>
              <a:latin typeface="+mn-lt"/>
              <a:ea typeface="+mn-ea"/>
              <a:cs typeface="+mn-cs"/>
            </a:endParaRPr>
          </a:p>
          <a:p>
            <a:r>
              <a:rPr lang="ru-RU" sz="1200" b="0" i="0" u="none" strike="noStrike" kern="1200" baseline="0" dirty="0" smtClean="0">
                <a:solidFill>
                  <a:schemeClr val="tx1"/>
                </a:solidFill>
                <a:latin typeface="+mn-lt"/>
                <a:ea typeface="+mn-ea"/>
                <a:cs typeface="+mn-cs"/>
              </a:rPr>
              <a:t>Нормалната температура, до която се загрява работния флуид във плоските</a:t>
            </a:r>
          </a:p>
          <a:p>
            <a:r>
              <a:rPr lang="ru-RU" sz="1200" b="0" i="0" u="none" strike="noStrike" kern="1200" baseline="0" dirty="0" smtClean="0">
                <a:solidFill>
                  <a:schemeClr val="tx1"/>
                </a:solidFill>
                <a:latin typeface="+mn-lt"/>
                <a:ea typeface="+mn-ea"/>
                <a:cs typeface="+mn-cs"/>
              </a:rPr>
              <a:t>слънчеви колектори е от 40 до 70оС (по-висока при използване на селективно</a:t>
            </a:r>
          </a:p>
          <a:p>
            <a:r>
              <a:rPr lang="ru-RU" sz="1200" b="0" i="0" u="none" strike="noStrike" kern="1200" baseline="0" dirty="0" smtClean="0">
                <a:solidFill>
                  <a:schemeClr val="tx1"/>
                </a:solidFill>
                <a:latin typeface="+mn-lt"/>
                <a:ea typeface="+mn-ea"/>
                <a:cs typeface="+mn-cs"/>
              </a:rPr>
              <a:t>покритие на абсорбиращия елемент на колектора).</a:t>
            </a:r>
          </a:p>
          <a:p>
            <a:r>
              <a:rPr lang="ru-RU" sz="1200" b="0" i="0" u="none" strike="noStrike" kern="1200" baseline="0" dirty="0" smtClean="0">
                <a:solidFill>
                  <a:schemeClr val="tx1"/>
                </a:solidFill>
                <a:latin typeface="+mn-lt"/>
                <a:ea typeface="+mn-ea"/>
                <a:cs typeface="+mn-cs"/>
              </a:rPr>
              <a:t>Въвеждането на вакуумиран елемент във вакуумо-тръбните слънчеви</a:t>
            </a:r>
          </a:p>
          <a:p>
            <a:r>
              <a:rPr lang="ru-RU" sz="1200" b="0" i="0" u="none" strike="noStrike" kern="1200" baseline="0" dirty="0" smtClean="0">
                <a:solidFill>
                  <a:schemeClr val="tx1"/>
                </a:solidFill>
                <a:latin typeface="+mn-lt"/>
                <a:ea typeface="+mn-ea"/>
                <a:cs typeface="+mn-cs"/>
              </a:rPr>
              <a:t>колектори обуславя значително по-ниски топлинни загуби на колектора, тъй като</a:t>
            </a:r>
          </a:p>
          <a:p>
            <a:r>
              <a:rPr lang="ru-RU" sz="1200" b="0" i="0" u="none" strike="noStrike" kern="1200" baseline="0" dirty="0" smtClean="0">
                <a:solidFill>
                  <a:schemeClr val="tx1"/>
                </a:solidFill>
                <a:latin typeface="+mn-lt"/>
                <a:ea typeface="+mn-ea"/>
                <a:cs typeface="+mn-cs"/>
              </a:rPr>
              <a:t>се елиминира конвективната компонента на топлинния поток към околната</a:t>
            </a:r>
          </a:p>
          <a:p>
            <a:r>
              <a:rPr lang="ru-RU" sz="1200" b="0" i="0" u="none" strike="noStrike" kern="1200" baseline="0" dirty="0" smtClean="0">
                <a:solidFill>
                  <a:schemeClr val="tx1"/>
                </a:solidFill>
                <a:latin typeface="+mn-lt"/>
                <a:ea typeface="+mn-ea"/>
                <a:cs typeface="+mn-cs"/>
              </a:rPr>
              <a:t>среда. В комбинация със селективно покритие на абсорбиращия елемент и</a:t>
            </a:r>
          </a:p>
          <a:p>
            <a:r>
              <a:rPr lang="ru-RU" sz="1200" b="0" i="0" u="none" strike="noStrike" kern="1200" baseline="0" dirty="0" smtClean="0">
                <a:solidFill>
                  <a:schemeClr val="tx1"/>
                </a:solidFill>
                <a:latin typeface="+mn-lt"/>
                <a:ea typeface="+mn-ea"/>
                <a:cs typeface="+mn-cs"/>
              </a:rPr>
              <a:t>рефлектираща повърхност, интензивността на преобразуваната в топлина</a:t>
            </a:r>
          </a:p>
          <a:p>
            <a:r>
              <a:rPr lang="ru-RU" sz="1200" b="0" i="0" u="none" strike="noStrike" kern="1200" baseline="0" dirty="0" smtClean="0">
                <a:solidFill>
                  <a:schemeClr val="tx1"/>
                </a:solidFill>
                <a:latin typeface="+mn-lt"/>
                <a:ea typeface="+mn-ea"/>
                <a:cs typeface="+mn-cs"/>
              </a:rPr>
              <a:t>слънчева енергия за единица абсорбираща площ при вакуумно-тръбните</a:t>
            </a:r>
          </a:p>
          <a:p>
            <a:r>
              <a:rPr lang="ru-RU" sz="1200" b="0" i="0" u="none" strike="noStrike" kern="1200" baseline="0" dirty="0" smtClean="0">
                <a:solidFill>
                  <a:schemeClr val="tx1"/>
                </a:solidFill>
                <a:latin typeface="+mn-lt"/>
                <a:ea typeface="+mn-ea"/>
                <a:cs typeface="+mn-cs"/>
              </a:rPr>
              <a:t>слънчеви колектори се увеличава значително. Това обуславя възможността за</a:t>
            </a:r>
          </a:p>
          <a:p>
            <a:r>
              <a:rPr lang="ru-RU" sz="1200" b="0" i="0" u="none" strike="noStrike" kern="1200" baseline="0" dirty="0" smtClean="0">
                <a:solidFill>
                  <a:schemeClr val="tx1"/>
                </a:solidFill>
                <a:latin typeface="+mn-lt"/>
                <a:ea typeface="+mn-ea"/>
                <a:cs typeface="+mn-cs"/>
              </a:rPr>
              <a:t>получаване на по-висока температура на флуида в слънчевия колектор при</a:t>
            </a:r>
          </a:p>
          <a:p>
            <a:r>
              <a:rPr lang="bg-BG" sz="1200" b="0" i="0" u="none" strike="noStrike" kern="1200" baseline="0" dirty="0" smtClean="0">
                <a:solidFill>
                  <a:schemeClr val="tx1"/>
                </a:solidFill>
                <a:latin typeface="+mn-lt"/>
                <a:ea typeface="+mn-ea"/>
                <a:cs typeface="+mn-cs"/>
              </a:rPr>
              <a:t>по-ниски топлинни загуби.</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17</a:t>
            </a:fld>
            <a:endParaRPr lang="bg-BG"/>
          </a:p>
        </p:txBody>
      </p:sp>
    </p:spTree>
    <p:extLst>
      <p:ext uri="{BB962C8B-B14F-4D97-AF65-F5344CB8AC3E}">
        <p14:creationId xmlns:p14="http://schemas.microsoft.com/office/powerpoint/2010/main" val="3353500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1" i="0" u="sng" kern="1200" dirty="0" smtClean="0">
                <a:solidFill>
                  <a:schemeClr val="tx1"/>
                </a:solidFill>
                <a:effectLst/>
                <a:latin typeface="+mn-lt"/>
                <a:ea typeface="+mn-ea"/>
                <a:cs typeface="+mn-cs"/>
              </a:rPr>
              <a:t>Обозначения на площите</a:t>
            </a:r>
            <a:endParaRPr lang="ru-RU" sz="1200" b="0" i="0" kern="1200" dirty="0" smtClean="0">
              <a:solidFill>
                <a:schemeClr val="tx1"/>
              </a:solidFill>
              <a:effectLst/>
              <a:latin typeface="+mn-lt"/>
              <a:ea typeface="+mn-ea"/>
              <a:cs typeface="+mn-cs"/>
            </a:endParaRPr>
          </a:p>
          <a:p>
            <a:pPr fontAlgn="base"/>
            <a:r>
              <a:rPr lang="ru-RU" sz="1200" b="1" i="0" kern="1200" dirty="0" smtClean="0">
                <a:solidFill>
                  <a:schemeClr val="tx1"/>
                </a:solidFill>
                <a:effectLst/>
                <a:latin typeface="+mn-lt"/>
                <a:ea typeface="+mn-ea"/>
                <a:cs typeface="+mn-cs"/>
              </a:rPr>
              <a:t>Брутна площ (A)</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Oписва външните размери (дължина х ширина) на един колектор. Тя е от решаващо значение при планирането на монтажа и на необходимата площ на покрива, както и при повечето програми за субсидиране, за заявяване на субсидии.</a:t>
            </a:r>
          </a:p>
          <a:p>
            <a:pPr fontAlgn="base"/>
            <a:r>
              <a:rPr lang="ru-RU" sz="1200" b="1" i="0" kern="1200" dirty="0" smtClean="0">
                <a:solidFill>
                  <a:schemeClr val="tx1"/>
                </a:solidFill>
                <a:effectLst/>
                <a:latin typeface="+mn-lt"/>
                <a:ea typeface="+mn-ea"/>
                <a:cs typeface="+mn-cs"/>
              </a:rPr>
              <a:t>Абсорбираща площ (B)</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Mетална площ със селективно покритие, която е монтирана в колектора.</a:t>
            </a:r>
          </a:p>
          <a:p>
            <a:pPr fontAlgn="base"/>
            <a:r>
              <a:rPr lang="ru-RU" sz="1200" b="1" i="0" kern="1200" dirty="0" smtClean="0">
                <a:solidFill>
                  <a:schemeClr val="tx1"/>
                </a:solidFill>
                <a:effectLst/>
                <a:latin typeface="+mn-lt"/>
                <a:ea typeface="+mn-ea"/>
                <a:cs typeface="+mn-cs"/>
              </a:rPr>
              <a:t>Апертурна площ (C)</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Апертурната площ са технически релевантни данни за планиране на една соларна инсталация и за използване на програмите за изчисляване на оразмеряването.</a:t>
            </a:r>
          </a:p>
          <a:p>
            <a:pPr fontAlgn="base"/>
            <a:r>
              <a:rPr lang="ru-RU" sz="1200" b="0" i="0" u="sng" kern="1200" dirty="0" smtClean="0">
                <a:solidFill>
                  <a:schemeClr val="tx1"/>
                </a:solidFill>
                <a:effectLst/>
                <a:latin typeface="+mn-lt"/>
                <a:ea typeface="+mn-ea"/>
                <a:cs typeface="+mn-cs"/>
              </a:rPr>
              <a:t>При плосък колектор:</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Площ на покритието на колектора, през която могат да влизат</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слънчевите лъчи.</a:t>
            </a:r>
          </a:p>
          <a:p>
            <a:pPr fontAlgn="base"/>
            <a:r>
              <a:rPr lang="ru-RU" sz="1200" b="0" i="0" u="sng" kern="1200" dirty="0" smtClean="0">
                <a:solidFill>
                  <a:schemeClr val="tx1"/>
                </a:solidFill>
                <a:effectLst/>
                <a:latin typeface="+mn-lt"/>
                <a:ea typeface="+mn-ea"/>
                <a:cs typeface="+mn-cs"/>
              </a:rPr>
              <a:t>При вакуумно-тръбен колектор:</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Сума на надлъжните разрези на отделните тръби. Тъй като горе и долу в тръбите се намират малки области без абсорбираща площ, апертурната площ при тези уреди е малко по-голяма от абсорбиращата площ.</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18</a:t>
            </a:fld>
            <a:endParaRPr lang="bg-BG"/>
          </a:p>
        </p:txBody>
      </p:sp>
    </p:spTree>
    <p:extLst>
      <p:ext uri="{BB962C8B-B14F-4D97-AF65-F5344CB8AC3E}">
        <p14:creationId xmlns:p14="http://schemas.microsoft.com/office/powerpoint/2010/main" val="3904864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КПД на един колектор, посочва каква част от попадащите върху апертурната площ слънчеви лъчи може да бъде превърната в използваема топлинна енергия. КПД между другото зависи от експлоатационното състояние на колектора. Начинът на определяне е еднакъв за всички типове колектори.</a:t>
            </a:r>
          </a:p>
          <a:p>
            <a:pPr fontAlgn="base"/>
            <a:r>
              <a:rPr lang="ru-RU" sz="1200" b="0" i="0" kern="1200" dirty="0" smtClean="0">
                <a:solidFill>
                  <a:schemeClr val="tx1"/>
                </a:solidFill>
                <a:effectLst/>
                <a:latin typeface="+mn-lt"/>
                <a:ea typeface="+mn-ea"/>
                <a:cs typeface="+mn-cs"/>
              </a:rPr>
              <a:t>Една част от попадащите върху колектора слънчеви лъчи „се губят“ поради рефлектиране и абсорбция на стъклото и рефлектиране в абсорбера (Фиг.3). От съотношението между слънчевите лъчи върху колектора и излъчваната мощност, която може да се превърне в топлина върху абсорбера, може да се изчисли </a:t>
            </a:r>
            <a:r>
              <a:rPr lang="ru-RU" sz="1200" b="1" i="0" kern="1200" dirty="0" smtClean="0">
                <a:solidFill>
                  <a:schemeClr val="tx1"/>
                </a:solidFill>
                <a:effectLst/>
                <a:latin typeface="+mn-lt"/>
                <a:ea typeface="+mn-ea"/>
                <a:cs typeface="+mn-cs"/>
              </a:rPr>
              <a:t>оптичният коефициент на ефективност η</a:t>
            </a:r>
            <a:r>
              <a:rPr lang="ru-RU" sz="1200" b="1" i="0" kern="1200" baseline="-25000" dirty="0" smtClean="0">
                <a:solidFill>
                  <a:schemeClr val="tx1"/>
                </a:solidFill>
                <a:effectLst/>
                <a:latin typeface="+mn-lt"/>
                <a:ea typeface="+mn-ea"/>
                <a:cs typeface="+mn-cs"/>
              </a:rPr>
              <a:t>О</a:t>
            </a:r>
            <a:r>
              <a:rPr lang="ru-RU" sz="1200" b="0" i="0" kern="1200" dirty="0" smtClean="0">
                <a:solidFill>
                  <a:schemeClr val="tx1"/>
                </a:solidFill>
                <a:effectLst/>
                <a:latin typeface="+mn-lt"/>
                <a:ea typeface="+mn-ea"/>
                <a:cs typeface="+mn-cs"/>
              </a:rPr>
              <a:t>.</a:t>
            </a:r>
          </a:p>
          <a:p>
            <a:pPr fontAlgn="base"/>
            <a:r>
              <a:rPr lang="ru-RU" sz="1200" b="0" i="0" kern="1200" dirty="0" smtClean="0">
                <a:solidFill>
                  <a:schemeClr val="tx1"/>
                </a:solidFill>
                <a:effectLst/>
                <a:latin typeface="+mn-lt"/>
                <a:ea typeface="+mn-ea"/>
                <a:cs typeface="+mn-cs"/>
              </a:rPr>
              <a:t>При загряване на колектора, чрез топлопредаването на материала на колектора, топлинно излъчване и конвекция, той отдава една част от топлината на околната среда. Тези загуби се изчисляват чрез коефициентите на топлинни загуби К1 и К2 и температурната разлика ΔT (данни в K) между абсорбера и околната среда:</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19</a:t>
            </a:fld>
            <a:endParaRPr lang="bg-BG"/>
          </a:p>
        </p:txBody>
      </p:sp>
    </p:spTree>
    <p:extLst>
      <p:ext uri="{BB962C8B-B14F-4D97-AF65-F5344CB8AC3E}">
        <p14:creationId xmlns:p14="http://schemas.microsoft.com/office/powerpoint/2010/main" val="670250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1" i="0" kern="1200" dirty="0" smtClean="0">
                <a:solidFill>
                  <a:schemeClr val="tx1"/>
                </a:solidFill>
                <a:effectLst/>
                <a:latin typeface="+mn-lt"/>
                <a:ea typeface="+mn-ea"/>
                <a:cs typeface="+mn-cs"/>
              </a:rPr>
              <a:t>Характеристики на КПД</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Оптичният коефициент на ефективност η</a:t>
            </a:r>
            <a:r>
              <a:rPr lang="ru-RU" sz="1200" b="0" i="0" kern="1200" baseline="-25000" dirty="0" smtClean="0">
                <a:solidFill>
                  <a:schemeClr val="tx1"/>
                </a:solidFill>
                <a:effectLst/>
                <a:latin typeface="+mn-lt"/>
                <a:ea typeface="+mn-ea"/>
                <a:cs typeface="+mn-cs"/>
              </a:rPr>
              <a:t>О</a:t>
            </a:r>
            <a:r>
              <a:rPr lang="ru-RU" sz="1200" b="0" i="0" kern="1200" dirty="0" smtClean="0">
                <a:solidFill>
                  <a:schemeClr val="tx1"/>
                </a:solidFill>
                <a:effectLst/>
                <a:latin typeface="+mn-lt"/>
                <a:ea typeface="+mn-ea"/>
                <a:cs typeface="+mn-cs"/>
              </a:rPr>
              <a:t> и коефициентите на топлинни загуби К</a:t>
            </a:r>
            <a:r>
              <a:rPr lang="ru-RU" sz="1200" b="0" i="0" kern="1200" baseline="-25000" dirty="0" smtClean="0">
                <a:solidFill>
                  <a:schemeClr val="tx1"/>
                </a:solidFill>
                <a:effectLst/>
                <a:latin typeface="+mn-lt"/>
                <a:ea typeface="+mn-ea"/>
                <a:cs typeface="+mn-cs"/>
              </a:rPr>
              <a:t>1</a:t>
            </a:r>
            <a:r>
              <a:rPr lang="ru-RU" sz="1200" b="0" i="0" kern="1200" dirty="0" smtClean="0">
                <a:solidFill>
                  <a:schemeClr val="tx1"/>
                </a:solidFill>
                <a:effectLst/>
                <a:latin typeface="+mn-lt"/>
                <a:ea typeface="+mn-ea"/>
                <a:cs typeface="+mn-cs"/>
              </a:rPr>
              <a:t> и К</a:t>
            </a:r>
            <a:r>
              <a:rPr lang="ru-RU" sz="1200" b="0" i="0" kern="1200" baseline="-25000" dirty="0" smtClean="0">
                <a:solidFill>
                  <a:schemeClr val="tx1"/>
                </a:solidFill>
                <a:effectLst/>
                <a:latin typeface="+mn-lt"/>
                <a:ea typeface="+mn-ea"/>
                <a:cs typeface="+mn-cs"/>
              </a:rPr>
              <a:t>2</a:t>
            </a:r>
            <a:r>
              <a:rPr lang="ru-RU" sz="1200" b="0" i="0" kern="1200" dirty="0" smtClean="0">
                <a:solidFill>
                  <a:schemeClr val="tx1"/>
                </a:solidFill>
                <a:effectLst/>
                <a:latin typeface="+mn-lt"/>
                <a:ea typeface="+mn-ea"/>
                <a:cs typeface="+mn-cs"/>
              </a:rPr>
              <a:t> заедно с температурната разлика ΔT и силата на слънчевите лъчи E</a:t>
            </a:r>
            <a:r>
              <a:rPr lang="ru-RU" sz="1200" b="0" i="0" kern="1200" baseline="-25000" dirty="0" smtClean="0">
                <a:solidFill>
                  <a:schemeClr val="tx1"/>
                </a:solidFill>
                <a:effectLst/>
                <a:latin typeface="+mn-lt"/>
                <a:ea typeface="+mn-ea"/>
                <a:cs typeface="+mn-cs"/>
              </a:rPr>
              <a:t>g</a:t>
            </a:r>
            <a:r>
              <a:rPr lang="ru-RU" sz="1200" b="0" i="0" kern="1200" dirty="0" smtClean="0">
                <a:solidFill>
                  <a:schemeClr val="tx1"/>
                </a:solidFill>
                <a:effectLst/>
                <a:latin typeface="+mn-lt"/>
                <a:ea typeface="+mn-ea"/>
                <a:cs typeface="+mn-cs"/>
              </a:rPr>
              <a:t> са достатъчни, за да се установи характеристиката на КПД. Максималният КПД се постига, когато разликата между температурата на абсорбера и околната температура ΔT и термичните загуби е нула. Колкото повече се покачва температурата на колектора, толкова по-високи са топлинните загуби, толкова по-малък е коефициентът на ефективност.</a:t>
            </a:r>
          </a:p>
          <a:p>
            <a:pPr fontAlgn="base"/>
            <a:r>
              <a:rPr lang="ru-RU" sz="1200" b="0" i="0" kern="1200" dirty="0" smtClean="0">
                <a:solidFill>
                  <a:schemeClr val="tx1"/>
                </a:solidFill>
                <a:effectLst/>
                <a:latin typeface="+mn-lt"/>
                <a:ea typeface="+mn-ea"/>
                <a:cs typeface="+mn-cs"/>
              </a:rPr>
              <a:t>От характеристиките на коефициента на ефективност, могат да се отчетат типичните работни диапазони на колекторите. От това се получават възможностите за използване на колекторите</a:t>
            </a:r>
          </a:p>
          <a:p>
            <a:r>
              <a:rPr lang="ru-RU" sz="1200" b="0" i="0" u="none" strike="noStrike" kern="1200" baseline="0" dirty="0" smtClean="0">
                <a:solidFill>
                  <a:schemeClr val="tx1"/>
                </a:solidFill>
                <a:latin typeface="+mn-lt"/>
                <a:ea typeface="+mn-ea"/>
                <a:cs typeface="+mn-cs"/>
              </a:rPr>
              <a:t>На </a:t>
            </a:r>
            <a:r>
              <a:rPr lang="ru-RU" sz="1200" b="1" i="0" u="none" strike="noStrike" kern="1200" baseline="0" dirty="0" smtClean="0">
                <a:solidFill>
                  <a:schemeClr val="tx1"/>
                </a:solidFill>
                <a:latin typeface="+mn-lt"/>
                <a:ea typeface="+mn-ea"/>
                <a:cs typeface="+mn-cs"/>
              </a:rPr>
              <a:t>фиг </a:t>
            </a:r>
            <a:r>
              <a:rPr lang="ru-RU" sz="1200" b="0" i="0" u="none" strike="noStrike" kern="1200" baseline="0" dirty="0" smtClean="0">
                <a:solidFill>
                  <a:schemeClr val="tx1"/>
                </a:solidFill>
                <a:latin typeface="+mn-lt"/>
                <a:ea typeface="+mn-ea"/>
                <a:cs typeface="+mn-cs"/>
              </a:rPr>
              <a:t>е показано типичното изменение на ефективността на различни</a:t>
            </a:r>
          </a:p>
          <a:p>
            <a:r>
              <a:rPr lang="ru-RU" sz="1200" b="0" i="0" u="none" strike="noStrike" kern="1200" baseline="0" dirty="0" smtClean="0">
                <a:solidFill>
                  <a:schemeClr val="tx1"/>
                </a:solidFill>
                <a:latin typeface="+mn-lt"/>
                <a:ea typeface="+mn-ea"/>
                <a:cs typeface="+mn-cs"/>
              </a:rPr>
              <a:t>типове слънчеви колектори: плосък, вакуумно-тръбен, въздушен слънчев</a:t>
            </a:r>
          </a:p>
          <a:p>
            <a:r>
              <a:rPr lang="ru-RU" sz="1200" b="0" i="0" u="none" strike="noStrike" kern="1200" baseline="0" dirty="0" smtClean="0">
                <a:solidFill>
                  <a:schemeClr val="tx1"/>
                </a:solidFill>
                <a:latin typeface="+mn-lt"/>
                <a:ea typeface="+mn-ea"/>
                <a:cs typeface="+mn-cs"/>
              </a:rPr>
              <a:t>колектор и обикновен пластмасов или метален абсорбер без прозрачно покритие.</a:t>
            </a:r>
          </a:p>
          <a:p>
            <a:r>
              <a:rPr lang="ru-RU" sz="1200" b="0" i="0" u="none" strike="noStrike" kern="1200" baseline="0" dirty="0" smtClean="0">
                <a:solidFill>
                  <a:schemeClr val="tx1"/>
                </a:solidFill>
                <a:latin typeface="+mn-lt"/>
                <a:ea typeface="+mn-ea"/>
                <a:cs typeface="+mn-cs"/>
              </a:rPr>
              <a:t>По ординатната ос е нанесен коефициентът на полезно действие на слънчевия</a:t>
            </a:r>
          </a:p>
          <a:p>
            <a:r>
              <a:rPr lang="ru-RU" sz="1200" b="0" i="0" u="none" strike="noStrike" kern="1200" baseline="0" dirty="0" smtClean="0">
                <a:solidFill>
                  <a:schemeClr val="tx1"/>
                </a:solidFill>
                <a:latin typeface="+mn-lt"/>
                <a:ea typeface="+mn-ea"/>
                <a:cs typeface="+mn-cs"/>
              </a:rPr>
              <a:t>колектор, а по абцисната ос - параметър </a:t>
            </a:r>
            <a:r>
              <a:rPr lang="ru-RU" sz="1200" b="0" i="1" u="none" strike="noStrike" kern="1200" baseline="0" dirty="0" smtClean="0">
                <a:solidFill>
                  <a:schemeClr val="tx1"/>
                </a:solidFill>
                <a:latin typeface="+mn-lt"/>
                <a:ea typeface="+mn-ea"/>
                <a:cs typeface="+mn-cs"/>
              </a:rPr>
              <a:t>f</a:t>
            </a:r>
            <a:r>
              <a:rPr lang="ru-RU" sz="1200" b="0" i="0" u="none" strike="noStrike" kern="1200" baseline="0" dirty="0" smtClean="0">
                <a:solidFill>
                  <a:schemeClr val="tx1"/>
                </a:solidFill>
                <a:latin typeface="+mn-lt"/>
                <a:ea typeface="+mn-ea"/>
                <a:cs typeface="+mn-cs"/>
              </a:rPr>
              <a:t>, който отчита променливите условия на</a:t>
            </a:r>
          </a:p>
          <a:p>
            <a:r>
              <a:rPr lang="ru-RU" sz="1200" b="0" i="0" u="none" strike="noStrike" kern="1200" baseline="0" dirty="0" smtClean="0">
                <a:solidFill>
                  <a:schemeClr val="tx1"/>
                </a:solidFill>
                <a:latin typeface="+mn-lt"/>
                <a:ea typeface="+mn-ea"/>
                <a:cs typeface="+mn-cs"/>
              </a:rPr>
              <a:t>работа на колектора. Параметърът </a:t>
            </a:r>
            <a:r>
              <a:rPr lang="ru-RU" sz="1200" b="0" i="1" u="none" strike="noStrike" kern="1200" baseline="0" dirty="0" smtClean="0">
                <a:solidFill>
                  <a:schemeClr val="tx1"/>
                </a:solidFill>
                <a:latin typeface="+mn-lt"/>
                <a:ea typeface="+mn-ea"/>
                <a:cs typeface="+mn-cs"/>
              </a:rPr>
              <a:t>f </a:t>
            </a:r>
            <a:r>
              <a:rPr lang="ru-RU" sz="1200" b="0" i="0" u="none" strike="noStrike" kern="1200" baseline="0" dirty="0" smtClean="0">
                <a:solidFill>
                  <a:schemeClr val="tx1"/>
                </a:solidFill>
                <a:latin typeface="+mn-lt"/>
                <a:ea typeface="+mn-ea"/>
                <a:cs typeface="+mn-cs"/>
              </a:rPr>
              <a:t>е отношение на температурната разлика</a:t>
            </a:r>
          </a:p>
          <a:p>
            <a:r>
              <a:rPr lang="ru-RU" sz="1200" b="0" i="0" u="none" strike="noStrike" kern="1200" baseline="0" dirty="0" smtClean="0">
                <a:solidFill>
                  <a:schemeClr val="tx1"/>
                </a:solidFill>
                <a:latin typeface="+mn-lt"/>
                <a:ea typeface="+mn-ea"/>
                <a:cs typeface="+mn-cs"/>
              </a:rPr>
              <a:t>между флуида в колектора и въздуха в околната среда (величина,</a:t>
            </a:r>
          </a:p>
          <a:p>
            <a:r>
              <a:rPr lang="ru-RU" sz="1200" b="0" i="0" u="none" strike="noStrike" kern="1200" baseline="0" dirty="0" smtClean="0">
                <a:solidFill>
                  <a:schemeClr val="tx1"/>
                </a:solidFill>
                <a:latin typeface="+mn-lt"/>
                <a:ea typeface="+mn-ea"/>
                <a:cs typeface="+mn-cs"/>
              </a:rPr>
              <a:t>определяща топлинните загуби) и попадащата върху колектора слънчева</a:t>
            </a:r>
          </a:p>
          <a:p>
            <a:r>
              <a:rPr lang="ru-RU" sz="1200" b="0" i="0" u="none" strike="noStrike" kern="1200" baseline="0" dirty="0" smtClean="0">
                <a:solidFill>
                  <a:schemeClr val="tx1"/>
                </a:solidFill>
                <a:latin typeface="+mn-lt"/>
                <a:ea typeface="+mn-ea"/>
                <a:cs typeface="+mn-cs"/>
              </a:rPr>
              <a:t>радиация, където </a:t>
            </a:r>
            <a:r>
              <a:rPr lang="ru-RU" sz="1200" b="0" i="1" u="none" strike="noStrike" kern="1200" baseline="0" dirty="0" smtClean="0">
                <a:solidFill>
                  <a:schemeClr val="tx1"/>
                </a:solidFill>
                <a:latin typeface="+mn-lt"/>
                <a:ea typeface="+mn-ea"/>
                <a:cs typeface="+mn-cs"/>
              </a:rPr>
              <a:t>Тf </a:t>
            </a:r>
            <a:r>
              <a:rPr lang="ru-RU" sz="1200" b="0" i="0" u="none" strike="noStrike" kern="1200" baseline="0" dirty="0" smtClean="0">
                <a:solidFill>
                  <a:schemeClr val="tx1"/>
                </a:solidFill>
                <a:latin typeface="+mn-lt"/>
                <a:ea typeface="+mn-ea"/>
                <a:cs typeface="+mn-cs"/>
              </a:rPr>
              <a:t>е средната температура на флуида във слънчевите</a:t>
            </a:r>
          </a:p>
          <a:p>
            <a:r>
              <a:rPr lang="ru-RU" sz="1200" b="0" i="0" u="none" strike="noStrike" kern="1200" baseline="0" dirty="0" smtClean="0">
                <a:solidFill>
                  <a:schemeClr val="tx1"/>
                </a:solidFill>
                <a:latin typeface="+mn-lt"/>
                <a:ea typeface="+mn-ea"/>
                <a:cs typeface="+mn-cs"/>
              </a:rPr>
              <a:t>колектори, [С]; </a:t>
            </a:r>
            <a:r>
              <a:rPr lang="ru-RU" sz="1200" b="0" i="1" u="none" strike="noStrike" kern="1200" baseline="0" dirty="0" smtClean="0">
                <a:solidFill>
                  <a:schemeClr val="tx1"/>
                </a:solidFill>
                <a:latin typeface="+mn-lt"/>
                <a:ea typeface="+mn-ea"/>
                <a:cs typeface="+mn-cs"/>
              </a:rPr>
              <a:t>Ta </a:t>
            </a:r>
            <a:r>
              <a:rPr lang="ru-RU" sz="1200" b="0" i="0" u="none" strike="noStrike" kern="1200" baseline="0" dirty="0" smtClean="0">
                <a:solidFill>
                  <a:schemeClr val="tx1"/>
                </a:solidFill>
                <a:latin typeface="+mn-lt"/>
                <a:ea typeface="+mn-ea"/>
                <a:cs typeface="+mn-cs"/>
              </a:rPr>
              <a:t>- температура на въздуха, [С] и </a:t>
            </a:r>
            <a:r>
              <a:rPr lang="ru-RU" sz="1200" b="0" i="1" u="none" strike="noStrike" kern="1200" baseline="0" dirty="0" smtClean="0">
                <a:solidFill>
                  <a:schemeClr val="tx1"/>
                </a:solidFill>
                <a:latin typeface="+mn-lt"/>
                <a:ea typeface="+mn-ea"/>
                <a:cs typeface="+mn-cs"/>
              </a:rPr>
              <a:t>qs </a:t>
            </a:r>
            <a:r>
              <a:rPr lang="ru-RU" sz="1200" b="0" i="0" u="none" strike="noStrike" kern="1200" baseline="0" dirty="0" smtClean="0">
                <a:solidFill>
                  <a:schemeClr val="tx1"/>
                </a:solidFill>
                <a:latin typeface="+mn-lt"/>
                <a:ea typeface="+mn-ea"/>
                <a:cs typeface="+mn-cs"/>
              </a:rPr>
              <a:t>- попаднала върху</a:t>
            </a:r>
          </a:p>
          <a:p>
            <a:r>
              <a:rPr lang="ru-RU" sz="1200" b="0" i="0" u="none" strike="noStrike" kern="1200" baseline="0" dirty="0" smtClean="0">
                <a:solidFill>
                  <a:schemeClr val="tx1"/>
                </a:solidFill>
                <a:latin typeface="+mn-lt"/>
                <a:ea typeface="+mn-ea"/>
                <a:cs typeface="+mn-cs"/>
              </a:rPr>
              <a:t>повърхността на слънчевите колектори слънчева радиация, [W].</a:t>
            </a:r>
          </a:p>
          <a:p>
            <a:r>
              <a:rPr lang="ru-RU" sz="1200" b="0" i="0" u="none" strike="noStrike" kern="1200" baseline="0" dirty="0" smtClean="0">
                <a:solidFill>
                  <a:schemeClr val="tx1"/>
                </a:solidFill>
                <a:latin typeface="+mn-lt"/>
                <a:ea typeface="+mn-ea"/>
                <a:cs typeface="+mn-cs"/>
              </a:rPr>
              <a:t>Когато параметърът </a:t>
            </a:r>
            <a:r>
              <a:rPr lang="ru-RU" sz="1200" b="0" i="1" u="none" strike="noStrike" kern="1200" baseline="0" dirty="0" smtClean="0">
                <a:solidFill>
                  <a:schemeClr val="tx1"/>
                </a:solidFill>
                <a:latin typeface="+mn-lt"/>
                <a:ea typeface="+mn-ea"/>
                <a:cs typeface="+mn-cs"/>
              </a:rPr>
              <a:t>f </a:t>
            </a:r>
            <a:r>
              <a:rPr lang="ru-RU" sz="1200" b="0" i="0" u="none" strike="noStrike" kern="1200" baseline="0" dirty="0" smtClean="0">
                <a:solidFill>
                  <a:schemeClr val="tx1"/>
                </a:solidFill>
                <a:latin typeface="+mn-lt"/>
                <a:ea typeface="+mn-ea"/>
                <a:cs typeface="+mn-cs"/>
              </a:rPr>
              <a:t>е нула (температурата на флуида е равна на</a:t>
            </a:r>
          </a:p>
          <a:p>
            <a:r>
              <a:rPr lang="ru-RU" sz="1200" b="0" i="0" u="none" strike="noStrike" kern="1200" baseline="0" dirty="0" smtClean="0">
                <a:solidFill>
                  <a:schemeClr val="tx1"/>
                </a:solidFill>
                <a:latin typeface="+mn-lt"/>
                <a:ea typeface="+mn-ea"/>
                <a:cs typeface="+mn-cs"/>
              </a:rPr>
              <a:t>температурата на въздуха в околната среда) липсват топлинни загуби от</a:t>
            </a:r>
          </a:p>
          <a:p>
            <a:r>
              <a:rPr lang="ru-RU" sz="1200" b="0" i="0" u="none" strike="noStrike" kern="1200" baseline="0" dirty="0" smtClean="0">
                <a:solidFill>
                  <a:schemeClr val="tx1"/>
                </a:solidFill>
                <a:latin typeface="+mn-lt"/>
                <a:ea typeface="+mn-ea"/>
                <a:cs typeface="+mn-cs"/>
              </a:rPr>
              <a:t>слънчевия колектор към околната среда и ефективността на колектора се</a:t>
            </a:r>
          </a:p>
          <a:p>
            <a:r>
              <a:rPr lang="ru-RU" sz="1200" b="0" i="0" u="none" strike="noStrike" kern="1200" baseline="0" dirty="0" smtClean="0">
                <a:solidFill>
                  <a:schemeClr val="tx1"/>
                </a:solidFill>
                <a:latin typeface="+mn-lt"/>
                <a:ea typeface="+mn-ea"/>
                <a:cs typeface="+mn-cs"/>
              </a:rPr>
              <a:t>определя само от оптичните характеристики на прозрачното покритие и</a:t>
            </a:r>
          </a:p>
          <a:p>
            <a:r>
              <a:rPr lang="ru-RU" sz="1200" b="0" i="0" u="none" strike="noStrike" kern="1200" baseline="0" dirty="0" smtClean="0">
                <a:solidFill>
                  <a:schemeClr val="tx1"/>
                </a:solidFill>
                <a:latin typeface="+mn-lt"/>
                <a:ea typeface="+mn-ea"/>
                <a:cs typeface="+mn-cs"/>
              </a:rPr>
              <a:t>абсорбера. Затова най-висок коефициент на полезно действие в този случай има</a:t>
            </a:r>
          </a:p>
          <a:p>
            <a:r>
              <a:rPr lang="ru-RU" sz="1200" b="0" i="0" u="none" strike="noStrike" kern="1200" baseline="0" dirty="0" smtClean="0">
                <a:solidFill>
                  <a:schemeClr val="tx1"/>
                </a:solidFill>
                <a:latin typeface="+mn-lt"/>
                <a:ea typeface="+mn-ea"/>
                <a:cs typeface="+mn-cs"/>
              </a:rPr>
              <a:t>обикновения абсорбер без прозрачно покритие (няма оптични загуби в</a:t>
            </a:r>
          </a:p>
          <a:p>
            <a:r>
              <a:rPr lang="bg-BG" sz="1200" b="0" i="0" u="none" strike="noStrike" kern="1200" baseline="0" dirty="0" smtClean="0">
                <a:solidFill>
                  <a:schemeClr val="tx1"/>
                </a:solidFill>
                <a:latin typeface="+mn-lt"/>
                <a:ea typeface="+mn-ea"/>
                <a:cs typeface="+mn-cs"/>
              </a:rPr>
              <a:t>прозрачните покрития).</a:t>
            </a:r>
          </a:p>
          <a:p>
            <a:r>
              <a:rPr lang="ru-RU" sz="1200" b="0" i="0" u="none" strike="noStrike" kern="1200" baseline="0" dirty="0" smtClean="0">
                <a:solidFill>
                  <a:schemeClr val="tx1"/>
                </a:solidFill>
                <a:latin typeface="+mn-lt"/>
                <a:ea typeface="+mn-ea"/>
                <a:cs typeface="+mn-cs"/>
              </a:rPr>
              <a:t>Високата ефективност на вакуумно-тръбните слънчеви колектори се проявява</a:t>
            </a:r>
          </a:p>
          <a:p>
            <a:r>
              <a:rPr lang="ru-RU" sz="1200" b="0" i="0" u="none" strike="noStrike" kern="1200" baseline="0" dirty="0" smtClean="0">
                <a:solidFill>
                  <a:schemeClr val="tx1"/>
                </a:solidFill>
                <a:latin typeface="+mn-lt"/>
                <a:ea typeface="+mn-ea"/>
                <a:cs typeface="+mn-cs"/>
              </a:rPr>
              <a:t>при високи стойности на параметъра </a:t>
            </a:r>
            <a:r>
              <a:rPr lang="ru-RU" sz="1200" b="0" i="1" u="none" strike="noStrike" kern="1200" baseline="0" dirty="0" smtClean="0">
                <a:solidFill>
                  <a:schemeClr val="tx1"/>
                </a:solidFill>
                <a:latin typeface="+mn-lt"/>
                <a:ea typeface="+mn-ea"/>
                <a:cs typeface="+mn-cs"/>
              </a:rPr>
              <a:t>f </a:t>
            </a:r>
            <a:r>
              <a:rPr lang="ru-RU" sz="1200" b="0" i="0" u="none" strike="noStrike" kern="1200" baseline="0" dirty="0" smtClean="0">
                <a:solidFill>
                  <a:schemeClr val="tx1"/>
                </a:solidFill>
                <a:latin typeface="+mn-lt"/>
                <a:ea typeface="+mn-ea"/>
                <a:cs typeface="+mn-cs"/>
              </a:rPr>
              <a:t>- когато температурната разлика между</a:t>
            </a:r>
          </a:p>
          <a:p>
            <a:r>
              <a:rPr lang="ru-RU" sz="1200" b="0" i="0" u="none" strike="noStrike" kern="1200" baseline="0" dirty="0" smtClean="0">
                <a:solidFill>
                  <a:schemeClr val="tx1"/>
                </a:solidFill>
                <a:latin typeface="+mn-lt"/>
                <a:ea typeface="+mn-ea"/>
                <a:cs typeface="+mn-cs"/>
              </a:rPr>
              <a:t>флуида и околния въздух е висока или когато има ниска слънчева радиация. Това</a:t>
            </a:r>
          </a:p>
          <a:p>
            <a:r>
              <a:rPr lang="ru-RU" sz="1200" b="0" i="0" u="none" strike="noStrike" kern="1200" baseline="0" dirty="0" smtClean="0">
                <a:solidFill>
                  <a:schemeClr val="tx1"/>
                </a:solidFill>
                <a:latin typeface="+mn-lt"/>
                <a:ea typeface="+mn-ea"/>
                <a:cs typeface="+mn-cs"/>
              </a:rPr>
              <a:t>са случаите на ниска температура на околния въздух (през зимния и преходните</a:t>
            </a:r>
          </a:p>
          <a:p>
            <a:r>
              <a:rPr lang="ru-RU" sz="1200" b="0" i="0" u="none" strike="noStrike" kern="1200" baseline="0" dirty="0" smtClean="0">
                <a:solidFill>
                  <a:schemeClr val="tx1"/>
                </a:solidFill>
                <a:latin typeface="+mn-lt"/>
                <a:ea typeface="+mn-ea"/>
                <a:cs typeface="+mn-cs"/>
              </a:rPr>
              <a:t>периоди) или когато е необходима по-висока температура на флуида (за</a:t>
            </a:r>
          </a:p>
          <a:p>
            <a:r>
              <a:rPr lang="ru-RU" sz="1200" b="0" i="0" u="none" strike="noStrike" kern="1200" baseline="0" dirty="0" smtClean="0">
                <a:solidFill>
                  <a:schemeClr val="tx1"/>
                </a:solidFill>
                <a:latin typeface="+mn-lt"/>
                <a:ea typeface="+mn-ea"/>
                <a:cs typeface="+mn-cs"/>
              </a:rPr>
              <a:t>технологични цели). Този анализ показва, че типът на слънчевите колектори,</a:t>
            </a:r>
          </a:p>
          <a:p>
            <a:r>
              <a:rPr lang="ru-RU" sz="1200" b="0" i="0" u="none" strike="noStrike" kern="1200" baseline="0" dirty="0" smtClean="0">
                <a:solidFill>
                  <a:schemeClr val="tx1"/>
                </a:solidFill>
                <a:latin typeface="+mn-lt"/>
                <a:ea typeface="+mn-ea"/>
                <a:cs typeface="+mn-cs"/>
              </a:rPr>
              <a:t>които се използват в конкретни случаи, трябва да се определя внимателно с</a:t>
            </a:r>
          </a:p>
          <a:p>
            <a:r>
              <a:rPr lang="ru-RU" sz="1200" b="0" i="0" u="none" strike="noStrike" kern="1200" baseline="0" dirty="0" smtClean="0">
                <a:solidFill>
                  <a:schemeClr val="tx1"/>
                </a:solidFill>
                <a:latin typeface="+mn-lt"/>
                <a:ea typeface="+mn-ea"/>
                <a:cs typeface="+mn-cs"/>
              </a:rPr>
              <a:t>отчитане на изискванията на потребителя на топлинна енергия и климатичния</a:t>
            </a:r>
          </a:p>
          <a:p>
            <a:r>
              <a:rPr lang="ru-RU" sz="1200" b="0" i="0" u="none" strike="noStrike" kern="1200" baseline="0" dirty="0" smtClean="0">
                <a:solidFill>
                  <a:schemeClr val="tx1"/>
                </a:solidFill>
                <a:latin typeface="+mn-lt"/>
                <a:ea typeface="+mn-ea"/>
                <a:cs typeface="+mn-cs"/>
              </a:rPr>
              <a:t>район, в който се изпълнява инсталацията.</a:t>
            </a:r>
          </a:p>
          <a:p>
            <a:r>
              <a:rPr lang="ru-RU" sz="1200" b="0" i="0" u="none" strike="noStrike" kern="1200" baseline="0" dirty="0" smtClean="0">
                <a:solidFill>
                  <a:schemeClr val="tx1"/>
                </a:solidFill>
                <a:latin typeface="+mn-lt"/>
                <a:ea typeface="+mn-ea"/>
                <a:cs typeface="+mn-cs"/>
              </a:rPr>
              <a:t>Така например, слънчев колектор, проектиран за работа с висока температура</a:t>
            </a:r>
          </a:p>
          <a:p>
            <a:r>
              <a:rPr lang="ru-RU" sz="1200" b="0" i="0" u="none" strike="noStrike" kern="1200" baseline="0" dirty="0" smtClean="0">
                <a:solidFill>
                  <a:schemeClr val="tx1"/>
                </a:solidFill>
                <a:latin typeface="+mn-lt"/>
                <a:ea typeface="+mn-ea"/>
                <a:cs typeface="+mn-cs"/>
              </a:rPr>
              <a:t>на флуида, няма да работи много по-ефективно при нискотемпературно</a:t>
            </a:r>
          </a:p>
          <a:p>
            <a:r>
              <a:rPr lang="ru-RU" sz="1200" b="0" i="0" u="none" strike="noStrike" kern="1200" baseline="0" dirty="0" smtClean="0">
                <a:solidFill>
                  <a:schemeClr val="tx1"/>
                </a:solidFill>
                <a:latin typeface="+mn-lt"/>
                <a:ea typeface="+mn-ea"/>
                <a:cs typeface="+mn-cs"/>
              </a:rPr>
              <a:t>използване, отколкото някой по-евтин слънчев колектор, проектиран специално за</a:t>
            </a:r>
          </a:p>
          <a:p>
            <a:r>
              <a:rPr lang="ru-RU" sz="1200" b="0" i="0" u="none" strike="noStrike" kern="1200" baseline="0" dirty="0" smtClean="0">
                <a:solidFill>
                  <a:schemeClr val="tx1"/>
                </a:solidFill>
                <a:latin typeface="+mn-lt"/>
                <a:ea typeface="+mn-ea"/>
                <a:cs typeface="+mn-cs"/>
              </a:rPr>
              <a:t>нискотемпературно приложение. Същото може да се каже за работа на</a:t>
            </a:r>
          </a:p>
          <a:p>
            <a:r>
              <a:rPr lang="ru-RU" sz="1200" b="0" i="0" u="none" strike="noStrike" kern="1200" baseline="0" dirty="0" smtClean="0">
                <a:solidFill>
                  <a:schemeClr val="tx1"/>
                </a:solidFill>
                <a:latin typeface="+mn-lt"/>
                <a:ea typeface="+mn-ea"/>
                <a:cs typeface="+mn-cs"/>
              </a:rPr>
              <a:t>слънчевите колектори през зимата или през преходните периоди.</a:t>
            </a:r>
          </a:p>
          <a:p>
            <a:r>
              <a:rPr lang="ru-RU" sz="1200" b="0" i="0" u="none" strike="noStrike" kern="1200" baseline="0" dirty="0" smtClean="0">
                <a:solidFill>
                  <a:schemeClr val="tx1"/>
                </a:solidFill>
                <a:latin typeface="+mn-lt"/>
                <a:ea typeface="+mn-ea"/>
                <a:cs typeface="+mn-cs"/>
              </a:rPr>
              <a:t>Колектор, проектиран за ефективна работа през студените периоди, няма да</a:t>
            </a:r>
          </a:p>
          <a:p>
            <a:r>
              <a:rPr lang="ru-RU" sz="1200" b="0" i="0" u="none" strike="noStrike" kern="1200" baseline="0" dirty="0" smtClean="0">
                <a:solidFill>
                  <a:schemeClr val="tx1"/>
                </a:solidFill>
                <a:latin typeface="+mn-lt"/>
                <a:ea typeface="+mn-ea"/>
                <a:cs typeface="+mn-cs"/>
              </a:rPr>
              <a:t>бъде много по-ефективен през летните месеци, от обикновен плосък слънчев</a:t>
            </a:r>
          </a:p>
          <a:p>
            <a:r>
              <a:rPr lang="ru-RU" sz="1200" b="0" i="0" u="none" strike="noStrike" kern="1200" baseline="0" dirty="0" smtClean="0">
                <a:solidFill>
                  <a:schemeClr val="tx1"/>
                </a:solidFill>
                <a:latin typeface="+mn-lt"/>
                <a:ea typeface="+mn-ea"/>
                <a:cs typeface="+mn-cs"/>
              </a:rPr>
              <a:t>колектор. Както се вижда на </a:t>
            </a:r>
            <a:r>
              <a:rPr lang="ru-RU" sz="1200" b="1" i="0" u="none" strike="noStrike" kern="1200" baseline="0" dirty="0" smtClean="0">
                <a:solidFill>
                  <a:schemeClr val="tx1"/>
                </a:solidFill>
                <a:latin typeface="+mn-lt"/>
                <a:ea typeface="+mn-ea"/>
                <a:cs typeface="+mn-cs"/>
              </a:rPr>
              <a:t>Фиг., </a:t>
            </a:r>
            <a:r>
              <a:rPr lang="ru-RU" sz="1200" b="0" i="0" u="none" strike="noStrike" kern="1200" baseline="0" dirty="0" smtClean="0">
                <a:solidFill>
                  <a:schemeClr val="tx1"/>
                </a:solidFill>
                <a:latin typeface="+mn-lt"/>
                <a:ea typeface="+mn-ea"/>
                <a:cs typeface="+mn-cs"/>
              </a:rPr>
              <a:t>няма универсален най-добър слънчев</a:t>
            </a:r>
          </a:p>
          <a:p>
            <a:r>
              <a:rPr lang="ru-RU" sz="1200" b="0" i="0" u="none" strike="noStrike" kern="1200" baseline="0" dirty="0" smtClean="0">
                <a:solidFill>
                  <a:schemeClr val="tx1"/>
                </a:solidFill>
                <a:latin typeface="+mn-lt"/>
                <a:ea typeface="+mn-ea"/>
                <a:cs typeface="+mn-cs"/>
              </a:rPr>
              <a:t>колектор. Като пример може да се посочи, че за ниско-температурни приложения</a:t>
            </a:r>
          </a:p>
          <a:p>
            <a:r>
              <a:rPr lang="ru-RU" sz="1200" b="0" i="0" u="none" strike="noStrike" kern="1200" baseline="0" dirty="0" smtClean="0">
                <a:solidFill>
                  <a:schemeClr val="tx1"/>
                </a:solidFill>
                <a:latin typeface="+mn-lt"/>
                <a:ea typeface="+mn-ea"/>
                <a:cs typeface="+mn-cs"/>
              </a:rPr>
              <a:t>в области с висока интензивност на слънчевата радиация и висока температура</a:t>
            </a:r>
          </a:p>
          <a:p>
            <a:r>
              <a:rPr lang="ru-RU" sz="1200" b="0" i="0" u="none" strike="noStrike" kern="1200" baseline="0" dirty="0" smtClean="0">
                <a:solidFill>
                  <a:schemeClr val="tx1"/>
                </a:solidFill>
                <a:latin typeface="+mn-lt"/>
                <a:ea typeface="+mn-ea"/>
                <a:cs typeface="+mn-cs"/>
              </a:rPr>
              <a:t>на околния въздух, оптимален може да се окаже обикновен абсорбер без</a:t>
            </a:r>
          </a:p>
          <a:p>
            <a:r>
              <a:rPr lang="ru-RU" sz="1200" b="0" i="0" u="none" strike="noStrike" kern="1200" baseline="0" dirty="0" smtClean="0">
                <a:solidFill>
                  <a:schemeClr val="tx1"/>
                </a:solidFill>
                <a:latin typeface="+mn-lt"/>
                <a:ea typeface="+mn-ea"/>
                <a:cs typeface="+mn-cs"/>
              </a:rPr>
              <a:t>прозрачно покритие или дори обикновен съд с тъмно оцветена повърхност</a:t>
            </a:r>
            <a:endParaRPr lang="ru-RU" sz="1200" b="0" i="0" kern="1200" dirty="0" smtClean="0">
              <a:solidFill>
                <a:schemeClr val="tx1"/>
              </a:solidFill>
              <a:effectLst/>
              <a:latin typeface="+mn-lt"/>
              <a:ea typeface="+mn-ea"/>
              <a:cs typeface="+mn-cs"/>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20</a:t>
            </a:fld>
            <a:endParaRPr lang="bg-BG"/>
          </a:p>
        </p:txBody>
      </p:sp>
    </p:spTree>
    <p:extLst>
      <p:ext uri="{BB962C8B-B14F-4D97-AF65-F5344CB8AC3E}">
        <p14:creationId xmlns:p14="http://schemas.microsoft.com/office/powerpoint/2010/main" val="312080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1" dirty="0" smtClean="0">
                <a:solidFill>
                  <a:srgbClr val="C00000"/>
                </a:solidFill>
                <a:latin typeface="Arial,BoldItalic"/>
              </a:rPr>
              <a:t>Активните термични слънчеви системи </a:t>
            </a:r>
            <a:r>
              <a:rPr lang="ru-RU" sz="1200" dirty="0" smtClean="0">
                <a:solidFill>
                  <a:srgbClr val="C00000"/>
                </a:solidFill>
                <a:latin typeface="Arial" panose="020B0604020202020204" pitchFamily="34" charset="0"/>
              </a:rPr>
              <a:t>могат да се класифицират в</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три основни вида: </a:t>
            </a:r>
            <a:r>
              <a:rPr lang="ru-RU" sz="1200" dirty="0" smtClean="0">
                <a:solidFill>
                  <a:srgbClr val="00B0F0"/>
                </a:solidFill>
                <a:latin typeface="Arial" panose="020B0604020202020204" pitchFamily="34" charset="0"/>
              </a:rPr>
              <a:t>нискотемпературни</a:t>
            </a:r>
            <a:r>
              <a:rPr lang="ru-RU" sz="1200" dirty="0" smtClean="0">
                <a:solidFill>
                  <a:srgbClr val="C00000"/>
                </a:solidFill>
                <a:latin typeface="Arial" panose="020B0604020202020204" pitchFamily="34" charset="0"/>
              </a:rPr>
              <a:t>, </a:t>
            </a:r>
            <a:r>
              <a:rPr lang="ru-RU" sz="1200" dirty="0" smtClean="0">
                <a:solidFill>
                  <a:schemeClr val="accent6">
                    <a:lumMod val="75000"/>
                  </a:schemeClr>
                </a:solidFill>
                <a:latin typeface="Arial" panose="020B0604020202020204" pitchFamily="34" charset="0"/>
              </a:rPr>
              <a:t>среднотемпературни</a:t>
            </a:r>
            <a:r>
              <a:rPr lang="ru-RU" sz="1200" dirty="0" smtClean="0">
                <a:solidFill>
                  <a:srgbClr val="C00000"/>
                </a:solidFill>
                <a:latin typeface="Arial" panose="020B0604020202020204" pitchFamily="34" charset="0"/>
              </a:rPr>
              <a:t> и</a:t>
            </a:r>
            <a:r>
              <a:rPr lang="en-US" sz="1200" dirty="0" smtClean="0">
                <a:solidFill>
                  <a:srgbClr val="C00000"/>
                </a:solidFill>
                <a:latin typeface="Arial" panose="020B0604020202020204" pitchFamily="34" charset="0"/>
              </a:rPr>
              <a:t> </a:t>
            </a:r>
            <a:r>
              <a:rPr lang="ru-RU" sz="1200" dirty="0" smtClean="0">
                <a:solidFill>
                  <a:srgbClr val="7030A0"/>
                </a:solidFill>
                <a:latin typeface="Arial" panose="020B0604020202020204" pitchFamily="34" charset="0"/>
              </a:rPr>
              <a:t>високотемпературни</a:t>
            </a:r>
            <a:r>
              <a:rPr lang="ru-RU" sz="1200" dirty="0" smtClean="0">
                <a:solidFill>
                  <a:srgbClr val="C00000"/>
                </a:solidFill>
                <a:latin typeface="Arial" panose="020B0604020202020204" pitchFamily="34" charset="0"/>
              </a:rPr>
              <a:t>. </a:t>
            </a:r>
            <a:endParaRPr lang="en-US" sz="1200" dirty="0" smtClean="0">
              <a:solidFill>
                <a:srgbClr val="C00000"/>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latin typeface="Arial" panose="020B0604020202020204" pitchFamily="34" charset="0"/>
              </a:rPr>
              <a:t>Към </a:t>
            </a:r>
            <a:r>
              <a:rPr lang="ru-RU" sz="1200" i="1" dirty="0" smtClean="0">
                <a:solidFill>
                  <a:srgbClr val="00B0F0"/>
                </a:solidFill>
                <a:latin typeface="Arial,Italic"/>
              </a:rPr>
              <a:t>нискотемпературните </a:t>
            </a:r>
            <a:r>
              <a:rPr lang="ru-RU" sz="1200" dirty="0" smtClean="0">
                <a:solidFill>
                  <a:srgbClr val="00B0F0"/>
                </a:solidFill>
                <a:latin typeface="Arial" panose="020B0604020202020204" pitchFamily="34" charset="0"/>
              </a:rPr>
              <a:t>можем да отнесем слънчеите</a:t>
            </a:r>
            <a:r>
              <a:rPr lang="en-US" sz="1200" dirty="0" smtClean="0">
                <a:solidFill>
                  <a:srgbClr val="00B0F0"/>
                </a:solidFill>
                <a:latin typeface="Arial" panose="020B0604020202020204" pitchFamily="34" charset="0"/>
              </a:rPr>
              <a:t> </a:t>
            </a:r>
            <a:r>
              <a:rPr lang="ru-RU" sz="1200" dirty="0" smtClean="0">
                <a:solidFill>
                  <a:srgbClr val="00B0F0"/>
                </a:solidFill>
                <a:latin typeface="Arial" panose="020B0604020202020204" pitchFamily="34" charset="0"/>
              </a:rPr>
              <a:t>системи</a:t>
            </a:r>
            <a:r>
              <a:rPr lang="ru-RU" sz="1200" dirty="0" smtClean="0">
                <a:solidFill>
                  <a:srgbClr val="C00000"/>
                </a:solidFill>
                <a:latin typeface="Arial" panose="020B0604020202020204" pitchFamily="34" charset="0"/>
              </a:rPr>
              <a:t>, които осигуряват затопляне на флуид до температури 50 - 80</a:t>
            </a:r>
            <a:r>
              <a:rPr lang="ru-RU" sz="1200" baseline="30000" dirty="0" smtClean="0">
                <a:solidFill>
                  <a:srgbClr val="C00000"/>
                </a:solidFill>
                <a:latin typeface="Arial" panose="020B0604020202020204" pitchFamily="34" charset="0"/>
              </a:rPr>
              <a:t>о</a:t>
            </a:r>
            <a:r>
              <a:rPr lang="ru-RU" sz="1200" dirty="0" smtClean="0">
                <a:solidFill>
                  <a:srgbClr val="C00000"/>
                </a:solidFill>
                <a:latin typeface="Arial" panose="020B0604020202020204" pitchFamily="34" charset="0"/>
              </a:rPr>
              <a:t>С.</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Такива са системите за затопляне на водата в плувни басейни,</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ниско-температурни инсталации за топла вода за битови нужди и въздушни</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слънчеви системи (за сушене на продукти или за отопление).</a:t>
            </a:r>
            <a:endParaRPr lang="en-US" sz="1200" dirty="0" smtClean="0">
              <a:solidFill>
                <a:srgbClr val="C0000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a:t>
            </a:fld>
            <a:endParaRPr lang="bg-BG"/>
          </a:p>
        </p:txBody>
      </p:sp>
    </p:spTree>
    <p:extLst>
      <p:ext uri="{BB962C8B-B14F-4D97-AF65-F5344CB8AC3E}">
        <p14:creationId xmlns:p14="http://schemas.microsoft.com/office/powerpoint/2010/main" val="2010017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1" i="0" u="sng" kern="1200" dirty="0" smtClean="0">
                <a:solidFill>
                  <a:schemeClr val="tx1"/>
                </a:solidFill>
                <a:effectLst/>
                <a:latin typeface="+mn-lt"/>
                <a:ea typeface="+mn-ea"/>
                <a:cs typeface="+mn-cs"/>
              </a:rPr>
              <a:t>Температура при покой</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Температурата при покой е максималната температура, която колекторът може да достигне при слънцегреене от 1000 W/m². Ако от колектора не бъде отвеждана топлина, той се нагрява до температурата на покой. В това състояние термичните загуби са толкова големи, колкото поетата мощност на излъчването.</a:t>
            </a:r>
          </a:p>
          <a:p>
            <a:pPr fontAlgn="base"/>
            <a:r>
              <a:rPr lang="ru-RU" sz="1200" b="1" i="0" u="sng" kern="1200" dirty="0" smtClean="0">
                <a:solidFill>
                  <a:schemeClr val="tx1"/>
                </a:solidFill>
                <a:effectLst/>
                <a:latin typeface="+mn-lt"/>
                <a:ea typeface="+mn-ea"/>
                <a:cs typeface="+mn-cs"/>
              </a:rPr>
              <a:t>Соларен дял</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Соларният дял посочва, колко процента от годишната необходима енергия за загряване на битова гореща вода, респ. отопление на помещенията, може да бъде покрита от соларната инсталация</a:t>
            </a:r>
          </a:p>
          <a:p>
            <a:r>
              <a:rPr lang="ru-RU" sz="1200" b="0" i="0" kern="1200" dirty="0" smtClean="0">
                <a:solidFill>
                  <a:schemeClr val="tx1"/>
                </a:solidFill>
                <a:effectLst/>
                <a:latin typeface="+mn-lt"/>
                <a:ea typeface="+mn-ea"/>
                <a:cs typeface="+mn-cs"/>
              </a:rPr>
              <a:t>Планирането на една соларна инсталация, винаги означава, да се намери добър компромис между добив и соларен дял. Колкото по-голям соларен дял бъде избран, толкова повече конвенционална енергия се пести. С това обаче са свързани топлинни излишъци през лятото. Това означава осреднено по-нисък коефициент на ефективност на колектора и принудително по-малки добиви (количество енергия в kWh) на m²  абсорбираща повърхност.</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21</a:t>
            </a:fld>
            <a:endParaRPr lang="bg-BG"/>
          </a:p>
        </p:txBody>
      </p:sp>
    </p:spTree>
    <p:extLst>
      <p:ext uri="{BB962C8B-B14F-4D97-AF65-F5344CB8AC3E}">
        <p14:creationId xmlns:p14="http://schemas.microsoft.com/office/powerpoint/2010/main" val="691640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Добивът на една соларна инсталация варира в зависимост от наклона и ориентацията на колекторната площ. При наклонена колекторната площ се променят ъгълът на попадане на слънчевите лъчи, силата на облъчване и чрез това също и количеството на енергията. То е най-голямо, когато лъчите попадат под прав ъгъл върху колекторната площ. В Германия върху една абсорбиращата площ с 35° наклон, при южно ориентиране (в сравнение с хоризонталното положение) попада ок. 12 % повече енергия.</a:t>
            </a:r>
          </a:p>
          <a:p>
            <a:pPr fontAlgn="base"/>
            <a:r>
              <a:rPr lang="ru-RU" sz="1200" b="1" i="0" kern="1200" dirty="0" smtClean="0">
                <a:solidFill>
                  <a:schemeClr val="tx1"/>
                </a:solidFill>
                <a:effectLst/>
                <a:latin typeface="+mn-lt"/>
                <a:ea typeface="+mn-ea"/>
                <a:cs typeface="+mn-cs"/>
              </a:rPr>
              <a:t>Ориентация на колекторната площ</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Друг фактор за изчисляването на очакваното количество енергия е ориентацията на колекторната площ. В северното полукълбо ориентацията на юг е оптимална.</a:t>
            </a:r>
          </a:p>
          <a:p>
            <a:pPr fontAlgn="base"/>
            <a:r>
              <a:rPr lang="ru-RU" sz="1200" b="0" i="0" kern="1200" dirty="0" smtClean="0">
                <a:solidFill>
                  <a:schemeClr val="tx1"/>
                </a:solidFill>
                <a:effectLst/>
                <a:latin typeface="+mn-lt"/>
                <a:ea typeface="+mn-ea"/>
                <a:cs typeface="+mn-cs"/>
              </a:rPr>
              <a:t>На Фиг.  е показано взаимодействието между ориентация и наклон. В сравнение с хоризонталата се получават по-големи или по-малки добиви. Между югоизток и югозапад и при ъгли на наклон между 25 и 70° може да се дефинира един диапазон за оптимален добив от една соларна инсталация. По-големи отклонения, напр. при монтаж на фасада, могат да бъдат компенсирани чрез една съответно по-голяма площ на колекторите.</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22</a:t>
            </a:fld>
            <a:endParaRPr lang="bg-BG"/>
          </a:p>
        </p:txBody>
      </p:sp>
    </p:spTree>
    <p:extLst>
      <p:ext uri="{BB962C8B-B14F-4D97-AF65-F5344CB8AC3E}">
        <p14:creationId xmlns:p14="http://schemas.microsoft.com/office/powerpoint/2010/main" val="411222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23</a:t>
            </a:fld>
            <a:endParaRPr lang="bg-BG"/>
          </a:p>
        </p:txBody>
      </p:sp>
    </p:spTree>
    <p:extLst>
      <p:ext uri="{BB962C8B-B14F-4D97-AF65-F5344CB8AC3E}">
        <p14:creationId xmlns:p14="http://schemas.microsoft.com/office/powerpoint/2010/main" val="3718293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24</a:t>
            </a:fld>
            <a:endParaRPr lang="bg-BG"/>
          </a:p>
        </p:txBody>
      </p:sp>
    </p:spTree>
    <p:extLst>
      <p:ext uri="{BB962C8B-B14F-4D97-AF65-F5344CB8AC3E}">
        <p14:creationId xmlns:p14="http://schemas.microsoft.com/office/powerpoint/2010/main" val="2139946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1" i="0" kern="1200" dirty="0" smtClean="0">
                <a:solidFill>
                  <a:schemeClr val="tx1"/>
                </a:solidFill>
                <a:effectLst/>
                <a:latin typeface="+mn-lt"/>
                <a:ea typeface="+mn-ea"/>
                <a:cs typeface="+mn-cs"/>
              </a:rPr>
              <a:t>Избягване на засенчване на поемащата площ</a:t>
            </a:r>
            <a:endParaRPr lang="ru-RU" sz="1200" b="0" i="0" kern="1200" dirty="0" smtClean="0">
              <a:solidFill>
                <a:schemeClr val="tx1"/>
              </a:solidFill>
              <a:effectLst/>
              <a:latin typeface="+mn-lt"/>
              <a:ea typeface="+mn-ea"/>
              <a:cs typeface="+mn-cs"/>
            </a:endParaRPr>
          </a:p>
          <a:p>
            <a:pPr fontAlgn="base"/>
            <a:r>
              <a:rPr lang="ru-RU" sz="1200" b="0" i="0" kern="1200" dirty="0" smtClean="0">
                <a:solidFill>
                  <a:schemeClr val="tx1"/>
                </a:solidFill>
                <a:effectLst/>
                <a:latin typeface="+mn-lt"/>
                <a:ea typeface="+mn-ea"/>
                <a:cs typeface="+mn-cs"/>
              </a:rPr>
              <a:t>Гледано от един ориентиран на юг колектор, ние препоръчваме, диапазонът между югоизток и югозапад да е свободен от засенчване (с ъгъл към хоризонталата макс. 20° Фиг. ). При това трябва да се вземе под внимание, че инсталацията ще работи </a:t>
            </a:r>
            <a:r>
              <a:rPr lang="ru-RU" sz="1200" b="1" i="0" kern="1200" dirty="0" smtClean="0">
                <a:solidFill>
                  <a:schemeClr val="tx1"/>
                </a:solidFill>
                <a:effectLst/>
                <a:latin typeface="+mn-lt"/>
                <a:ea typeface="+mn-ea"/>
                <a:cs typeface="+mn-cs"/>
              </a:rPr>
              <a:t>повече от 20 години </a:t>
            </a:r>
            <a:r>
              <a:rPr lang="ru-RU" sz="1200" b="0" i="0" kern="1200" dirty="0" smtClean="0">
                <a:solidFill>
                  <a:schemeClr val="tx1"/>
                </a:solidFill>
                <a:effectLst/>
                <a:latin typeface="+mn-lt"/>
                <a:ea typeface="+mn-ea"/>
                <a:cs typeface="+mn-cs"/>
              </a:rPr>
              <a:t>и през този период, напр. дърветата могат да пораснат.</a:t>
            </a:r>
          </a:p>
          <a:p>
            <a:pPr fontAlgn="base"/>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25</a:t>
            </a:fld>
            <a:endParaRPr lang="bg-BG"/>
          </a:p>
        </p:txBody>
      </p:sp>
    </p:spTree>
    <p:extLst>
      <p:ext uri="{BB962C8B-B14F-4D97-AF65-F5344CB8AC3E}">
        <p14:creationId xmlns:p14="http://schemas.microsoft.com/office/powerpoint/2010/main" val="3087506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bg-BG" sz="1200" b="0" i="0" kern="1200" dirty="0" smtClean="0">
                <a:solidFill>
                  <a:schemeClr val="tx1"/>
                </a:solidFill>
                <a:effectLst/>
                <a:latin typeface="+mn-lt"/>
                <a:ea typeface="+mn-ea"/>
                <a:cs typeface="+mn-cs"/>
              </a:rPr>
              <a:t>П</a:t>
            </a:r>
            <a:r>
              <a:rPr lang="ru-RU" sz="1200" b="0" i="0" kern="1200" dirty="0" smtClean="0">
                <a:solidFill>
                  <a:schemeClr val="tx1"/>
                </a:solidFill>
                <a:effectLst/>
                <a:latin typeface="+mn-lt"/>
                <a:ea typeface="+mn-ea"/>
                <a:cs typeface="+mn-cs"/>
              </a:rPr>
              <a:t>ри монтиране на хоризонтален покрив също трябва да се вземат под внимание отстоянията на колекторите един от друг (Фиг. 12). Това се изчислява със следната формула:</a:t>
            </a:r>
          </a:p>
          <a:p>
            <a:pPr fontAlgn="base"/>
            <a:r>
              <a:rPr lang="ru-RU" sz="1200" b="0" i="0" kern="1200" dirty="0" smtClean="0">
                <a:solidFill>
                  <a:schemeClr val="tx1"/>
                </a:solidFill>
                <a:effectLst/>
                <a:latin typeface="+mn-lt"/>
                <a:ea typeface="+mn-ea"/>
                <a:cs typeface="+mn-cs"/>
              </a:rPr>
              <a:t>z – разтоянието между колекторните редове</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h – височина на колектора</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α – наклон на колектора</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β – ъгъл на позициониране на слънцето</a:t>
            </a:r>
          </a:p>
          <a:p>
            <a:pPr fontAlgn="base"/>
            <a:r>
              <a:rPr lang="ru-RU" sz="1200" b="0" i="0" kern="1200" dirty="0" smtClean="0">
                <a:solidFill>
                  <a:schemeClr val="tx1"/>
                </a:solidFill>
                <a:effectLst/>
                <a:latin typeface="+mn-lt"/>
                <a:ea typeface="+mn-ea"/>
                <a:cs typeface="+mn-cs"/>
              </a:rPr>
              <a:t>Например величината h в случая е важна, тъй като VIESSMANN предлага, както вертикални плоски колектори, така и хоризонтални плоски колектори. При хоризонталното изпълнение могат да се наредят много по близко полетата и така да се спести място и на де се виждат толкова изявено на покрива.</a:t>
            </a:r>
          </a:p>
          <a:p>
            <a:pPr fontAlgn="base"/>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26</a:t>
            </a:fld>
            <a:endParaRPr lang="bg-BG"/>
          </a:p>
        </p:txBody>
      </p:sp>
    </p:spTree>
    <p:extLst>
      <p:ext uri="{BB962C8B-B14F-4D97-AF65-F5344CB8AC3E}">
        <p14:creationId xmlns:p14="http://schemas.microsoft.com/office/powerpoint/2010/main" val="2458442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0" i="0" kern="1200" dirty="0" smtClean="0">
                <a:solidFill>
                  <a:schemeClr val="tx1"/>
                </a:solidFill>
                <a:effectLst/>
                <a:latin typeface="+mn-lt"/>
                <a:ea typeface="+mn-ea"/>
                <a:cs typeface="+mn-cs"/>
              </a:rPr>
              <a:t>За оразмеряване на инсталация за загряване на битова гореща вода и подпомагане на отоплението, трябва да се вземе под внимание годишната степен на използване на цялата отоплителна инсталация. При това винаги от по-голямо значение е летният разход на топлина. Той се състои от разхода на топлина за загряване на битова гореща вода и други, зависещи от обекта консуматори. Площта на колектора трябва да бъде оразмерена за този разход. Установената площ на колектора се умножава по фактор 2 до 2,5. Резултатът показва диапазона, в който трябва да се намира колекторната площ зa соларно подпомагане на отоплението. Точното определяне след това се извършва, като се вземат под внимание изискванията за сградата и планирането на експлоатационно надеждно колекторно поле (Фиг. </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27</a:t>
            </a:fld>
            <a:endParaRPr lang="bg-BG"/>
          </a:p>
        </p:txBody>
      </p:sp>
    </p:spTree>
    <p:extLst>
      <p:ext uri="{BB962C8B-B14F-4D97-AF65-F5344CB8AC3E}">
        <p14:creationId xmlns:p14="http://schemas.microsoft.com/office/powerpoint/2010/main" val="4202023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i="0" u="none" strike="noStrike" kern="1200" baseline="0" dirty="0" smtClean="0">
                <a:solidFill>
                  <a:schemeClr val="tx1"/>
                </a:solidFill>
                <a:latin typeface="+mn-lt"/>
                <a:ea typeface="+mn-ea"/>
                <a:cs typeface="+mn-cs"/>
              </a:rPr>
              <a:t>Общи характеристики на </a:t>
            </a:r>
            <a:r>
              <a:rPr lang="ru-RU" sz="1200" b="1" i="1" u="none" strike="noStrike" kern="1200" baseline="0" dirty="0" smtClean="0">
                <a:solidFill>
                  <a:schemeClr val="tx1"/>
                </a:solidFill>
                <a:latin typeface="+mn-lt"/>
                <a:ea typeface="+mn-ea"/>
                <a:cs typeface="+mn-cs"/>
              </a:rPr>
              <a:t>пасивните слънчеви системи</a:t>
            </a:r>
            <a:r>
              <a:rPr lang="ru-RU" sz="1200" b="1" i="0" u="none" strike="noStrike" kern="1200" baseline="0" dirty="0" smtClean="0">
                <a:solidFill>
                  <a:schemeClr val="tx1"/>
                </a:solidFill>
                <a:latin typeface="+mn-lt"/>
                <a:ea typeface="+mn-ea"/>
                <a:cs typeface="+mn-cs"/>
              </a:rPr>
              <a:t>.</a:t>
            </a:r>
          </a:p>
          <a:p>
            <a:r>
              <a:rPr lang="ru-RU" sz="1200" b="0" i="0" u="none" strike="noStrike" kern="1200" baseline="0" dirty="0" smtClean="0">
                <a:solidFill>
                  <a:schemeClr val="tx1"/>
                </a:solidFill>
                <a:latin typeface="+mn-lt"/>
                <a:ea typeface="+mn-ea"/>
                <a:cs typeface="+mn-cs"/>
              </a:rPr>
              <a:t>При тези системи слънчевата радиация се използва за естествено осветление</a:t>
            </a:r>
          </a:p>
          <a:p>
            <a:r>
              <a:rPr lang="ru-RU" sz="1200" b="0" i="0" u="none" strike="noStrike" kern="1200" baseline="0" dirty="0" smtClean="0">
                <a:solidFill>
                  <a:schemeClr val="tx1"/>
                </a:solidFill>
                <a:latin typeface="+mn-lt"/>
                <a:ea typeface="+mn-ea"/>
                <a:cs typeface="+mn-cs"/>
              </a:rPr>
              <a:t>и отопление на сгради. Те извършват тези дейности без използване на</a:t>
            </a:r>
          </a:p>
          <a:p>
            <a:r>
              <a:rPr lang="ru-RU" sz="1200" b="0" i="0" u="none" strike="noStrike" kern="1200" baseline="0" dirty="0" smtClean="0">
                <a:solidFill>
                  <a:schemeClr val="tx1"/>
                </a:solidFill>
                <a:latin typeface="+mn-lt"/>
                <a:ea typeface="+mn-ea"/>
                <a:cs typeface="+mn-cs"/>
              </a:rPr>
              <a:t>допълнителни механически устройства за пренасяне и разпределение на</a:t>
            </a:r>
          </a:p>
          <a:p>
            <a:r>
              <a:rPr lang="ru-RU" sz="1200" b="0" i="0" u="none" strike="noStrike" kern="1200" baseline="0" dirty="0" smtClean="0">
                <a:solidFill>
                  <a:schemeClr val="tx1"/>
                </a:solidFill>
                <a:latin typeface="+mn-lt"/>
                <a:ea typeface="+mn-ea"/>
                <a:cs typeface="+mn-cs"/>
              </a:rPr>
              <a:t>енергията. Използват се естествени топло и масообменни процеси за движение и</a:t>
            </a:r>
            <a:r>
              <a:rPr lang="en-US" sz="1200" b="0" i="0" u="none" strike="noStrike" kern="1200" baseline="0" dirty="0" smtClean="0">
                <a:solidFill>
                  <a:schemeClr val="tx1"/>
                </a:solidFill>
                <a:latin typeface="+mn-lt"/>
                <a:ea typeface="+mn-ea"/>
                <a:cs typeface="+mn-cs"/>
              </a:rPr>
              <a:t> </a:t>
            </a:r>
            <a:r>
              <a:rPr lang="ru-RU" sz="1200" b="0" i="0" u="none" strike="noStrike" kern="1200" baseline="0" dirty="0" smtClean="0">
                <a:solidFill>
                  <a:schemeClr val="tx1"/>
                </a:solidFill>
                <a:latin typeface="+mn-lt"/>
                <a:ea typeface="+mn-ea"/>
                <a:cs typeface="+mn-cs"/>
              </a:rPr>
              <a:t>разпределение на топлинната енергия и светлината.</a:t>
            </a:r>
          </a:p>
          <a:p>
            <a:r>
              <a:rPr lang="ru-RU" sz="1200" b="0" i="0" u="none" strike="noStrike" kern="1200" baseline="0" dirty="0" smtClean="0">
                <a:solidFill>
                  <a:schemeClr val="tx1"/>
                </a:solidFill>
                <a:latin typeface="+mn-lt"/>
                <a:ea typeface="+mn-ea"/>
                <a:cs typeface="+mn-cs"/>
              </a:rPr>
              <a:t>Ролята на абсорбиращи и акумулиращи елементи при пасивните системи</a:t>
            </a:r>
          </a:p>
          <a:p>
            <a:r>
              <a:rPr lang="ru-RU" sz="1200" b="0" i="0" u="none" strike="noStrike" kern="1200" baseline="0" dirty="0" smtClean="0">
                <a:solidFill>
                  <a:schemeClr val="tx1"/>
                </a:solidFill>
                <a:latin typeface="+mn-lt"/>
                <a:ea typeface="+mn-ea"/>
                <a:cs typeface="+mn-cs"/>
              </a:rPr>
              <a:t>играят конструктивните елементи на сградите. Поради тази причина тези системи</a:t>
            </a:r>
            <a:r>
              <a:rPr lang="en-US" sz="1200" b="0" i="0" u="none" strike="noStrike" kern="1200" baseline="0" dirty="0" smtClean="0">
                <a:solidFill>
                  <a:schemeClr val="tx1"/>
                </a:solidFill>
                <a:latin typeface="+mn-lt"/>
                <a:ea typeface="+mn-ea"/>
                <a:cs typeface="+mn-cs"/>
              </a:rPr>
              <a:t> </a:t>
            </a:r>
            <a:r>
              <a:rPr lang="ru-RU" sz="1200" b="0" i="0" u="none" strike="noStrike" kern="1200" baseline="0" dirty="0" smtClean="0">
                <a:solidFill>
                  <a:schemeClr val="tx1"/>
                </a:solidFill>
                <a:latin typeface="+mn-lt"/>
                <a:ea typeface="+mn-ea"/>
                <a:cs typeface="+mn-cs"/>
              </a:rPr>
              <a:t>са известни още като елементи на слънчевата архитектура. Известни са четири</a:t>
            </a:r>
            <a:r>
              <a:rPr lang="en-US" sz="1200" b="0" i="0" u="none" strike="noStrike" kern="1200" baseline="0" dirty="0" smtClean="0">
                <a:solidFill>
                  <a:schemeClr val="tx1"/>
                </a:solidFill>
                <a:latin typeface="+mn-lt"/>
                <a:ea typeface="+mn-ea"/>
                <a:cs typeface="+mn-cs"/>
              </a:rPr>
              <a:t> </a:t>
            </a:r>
            <a:r>
              <a:rPr lang="ru-RU" sz="1200" b="0" i="0" u="none" strike="noStrike" kern="1200" baseline="0" dirty="0" smtClean="0">
                <a:solidFill>
                  <a:schemeClr val="tx1"/>
                </a:solidFill>
                <a:latin typeface="+mn-lt"/>
                <a:ea typeface="+mn-ea"/>
                <a:cs typeface="+mn-cs"/>
              </a:rPr>
              <a:t>основни типа пасивни слънчеви системи:</a:t>
            </a:r>
          </a:p>
          <a:p>
            <a:r>
              <a:rPr lang="ru-RU" sz="1200" b="0" i="0" u="none" strike="noStrike" kern="1200" baseline="0" dirty="0" smtClean="0">
                <a:solidFill>
                  <a:schemeClr val="tx1"/>
                </a:solidFill>
                <a:latin typeface="+mn-lt"/>
                <a:ea typeface="+mn-ea"/>
                <a:cs typeface="+mn-cs"/>
              </a:rPr>
              <a:t>а) директни пасивни системи;</a:t>
            </a:r>
          </a:p>
          <a:p>
            <a:r>
              <a:rPr lang="ru-RU" sz="1200" b="0" i="0" u="none" strike="noStrike" kern="1200" baseline="0" dirty="0" smtClean="0">
                <a:solidFill>
                  <a:schemeClr val="tx1"/>
                </a:solidFill>
                <a:latin typeface="+mn-lt"/>
                <a:ea typeface="+mn-ea"/>
                <a:cs typeface="+mn-cs"/>
              </a:rPr>
              <a:t>b) Масивни слънчеви стени; </a:t>
            </a:r>
          </a:p>
          <a:p>
            <a:r>
              <a:rPr lang="ru-RU" sz="1200" b="0" i="0" u="none" strike="noStrike" kern="1200" baseline="0" dirty="0" smtClean="0">
                <a:solidFill>
                  <a:schemeClr val="tx1"/>
                </a:solidFill>
                <a:latin typeface="+mn-lt"/>
                <a:ea typeface="+mn-ea"/>
                <a:cs typeface="+mn-cs"/>
              </a:rPr>
              <a:t>c) естествено осветление </a:t>
            </a:r>
          </a:p>
          <a:p>
            <a:r>
              <a:rPr lang="ru-RU" sz="1200" b="0" i="0" u="none" strike="noStrike" kern="1200" baseline="0" dirty="0" smtClean="0">
                <a:solidFill>
                  <a:schemeClr val="tx1"/>
                </a:solidFill>
                <a:latin typeface="+mn-lt"/>
                <a:ea typeface="+mn-ea"/>
                <a:cs typeface="+mn-cs"/>
              </a:rPr>
              <a:t>d) прилепени слънчеви пространства.</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28</a:t>
            </a:fld>
            <a:endParaRPr lang="bg-BG"/>
          </a:p>
        </p:txBody>
      </p:sp>
    </p:spTree>
    <p:extLst>
      <p:ext uri="{BB962C8B-B14F-4D97-AF65-F5344CB8AC3E}">
        <p14:creationId xmlns:p14="http://schemas.microsoft.com/office/powerpoint/2010/main" val="11402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1" u="none" strike="noStrike" kern="1200" baseline="0" dirty="0" smtClean="0">
                <a:solidFill>
                  <a:schemeClr val="tx1"/>
                </a:solidFill>
                <a:latin typeface="+mn-lt"/>
                <a:ea typeface="+mn-ea"/>
                <a:cs typeface="+mn-cs"/>
              </a:rPr>
              <a:t>Директните пасивни </a:t>
            </a:r>
            <a:r>
              <a:rPr lang="ru-RU" sz="1200" b="0" i="0" u="none" strike="noStrike" kern="1200" baseline="0" dirty="0" smtClean="0">
                <a:solidFill>
                  <a:schemeClr val="tx1"/>
                </a:solidFill>
                <a:latin typeface="+mn-lt"/>
                <a:ea typeface="+mn-ea"/>
                <a:cs typeface="+mn-cs"/>
              </a:rPr>
              <a:t>слънчеви системи използват прякото попадане на</a:t>
            </a:r>
          </a:p>
          <a:p>
            <a:r>
              <a:rPr lang="ru-RU" sz="1200" b="0" i="0" u="none" strike="noStrike" kern="1200" baseline="0" dirty="0" smtClean="0">
                <a:solidFill>
                  <a:schemeClr val="tx1"/>
                </a:solidFill>
                <a:latin typeface="+mn-lt"/>
                <a:ea typeface="+mn-ea"/>
                <a:cs typeface="+mn-cs"/>
              </a:rPr>
              <a:t>слънчевата радиация в обитаемото пространство през прозрачните елементи на</a:t>
            </a:r>
          </a:p>
          <a:p>
            <a:r>
              <a:rPr lang="ru-RU" sz="1200" b="0" i="0" u="none" strike="noStrike" kern="1200" baseline="0" dirty="0" smtClean="0">
                <a:solidFill>
                  <a:schemeClr val="tx1"/>
                </a:solidFill>
                <a:latin typeface="+mn-lt"/>
                <a:ea typeface="+mn-ea"/>
                <a:cs typeface="+mn-cs"/>
              </a:rPr>
              <a:t>сградата (прозорци). От особено значение в тези случаи е правилното проектиране на ограждащите елементи на отопляваното пространство, така че да се осигури достатъчно топлоакумулираща маса за съхраняване на постъпващата  слънчева  </a:t>
            </a:r>
            <a:r>
              <a:rPr lang="bg-BG" sz="1200" b="0" i="0" u="none" strike="noStrike" kern="1200" baseline="0" dirty="0" smtClean="0">
                <a:solidFill>
                  <a:schemeClr val="tx1"/>
                </a:solidFill>
                <a:latin typeface="+mn-lt"/>
                <a:ea typeface="+mn-ea"/>
                <a:cs typeface="+mn-cs"/>
              </a:rPr>
              <a:t>енергия.</a:t>
            </a:r>
          </a:p>
          <a:p>
            <a:r>
              <a:rPr lang="ru-RU" sz="1200" b="0" i="1" u="none" strike="noStrike" kern="1200" baseline="0" dirty="0" smtClean="0">
                <a:solidFill>
                  <a:schemeClr val="tx1"/>
                </a:solidFill>
                <a:latin typeface="+mn-lt"/>
                <a:ea typeface="+mn-ea"/>
                <a:cs typeface="+mn-cs"/>
              </a:rPr>
              <a:t>Масивните слънчеви стени </a:t>
            </a:r>
            <a:r>
              <a:rPr lang="ru-RU" sz="1200" b="0" i="0" u="none" strike="noStrike" kern="1200" baseline="0" dirty="0" smtClean="0">
                <a:solidFill>
                  <a:schemeClr val="tx1"/>
                </a:solidFill>
                <a:latin typeface="+mn-lt"/>
                <a:ea typeface="+mn-ea"/>
                <a:cs typeface="+mn-cs"/>
              </a:rPr>
              <a:t>са системи, които използват външните</a:t>
            </a:r>
          </a:p>
          <a:p>
            <a:r>
              <a:rPr lang="ru-RU" sz="1200" b="0" i="0" u="none" strike="noStrike" kern="1200" baseline="0" dirty="0" smtClean="0">
                <a:solidFill>
                  <a:schemeClr val="tx1"/>
                </a:solidFill>
                <a:latin typeface="+mn-lt"/>
                <a:ea typeface="+mn-ea"/>
                <a:cs typeface="+mn-cs"/>
              </a:rPr>
              <a:t>ограждения на сградите, ориентирани в южна посока като елементи за</a:t>
            </a:r>
          </a:p>
          <a:p>
            <a:r>
              <a:rPr lang="ru-RU" sz="1200" b="0" i="0" u="none" strike="noStrike" kern="1200" baseline="0" dirty="0" smtClean="0">
                <a:solidFill>
                  <a:schemeClr val="tx1"/>
                </a:solidFill>
                <a:latin typeface="+mn-lt"/>
                <a:ea typeface="+mn-ea"/>
                <a:cs typeface="+mn-cs"/>
              </a:rPr>
              <a:t>абсорбиране на слънчевата радиация и акумулиране на получената топлина. За</a:t>
            </a:r>
          </a:p>
          <a:p>
            <a:r>
              <a:rPr lang="ru-RU" sz="1200" b="0" i="0" u="none" strike="noStrike" kern="1200" baseline="0" dirty="0" smtClean="0">
                <a:solidFill>
                  <a:schemeClr val="tx1"/>
                </a:solidFill>
                <a:latin typeface="+mn-lt"/>
                <a:ea typeface="+mn-ea"/>
                <a:cs typeface="+mn-cs"/>
              </a:rPr>
              <a:t>целта тези ограждения се изграждат като масивни стени (от бетон или вода).</a:t>
            </a:r>
          </a:p>
          <a:p>
            <a:r>
              <a:rPr lang="ru-RU" sz="1200" b="0" i="0" u="none" strike="noStrike" kern="1200" baseline="0" dirty="0" smtClean="0">
                <a:solidFill>
                  <a:schemeClr val="tx1"/>
                </a:solidFill>
                <a:latin typeface="+mn-lt"/>
                <a:ea typeface="+mn-ea"/>
                <a:cs typeface="+mn-cs"/>
              </a:rPr>
              <a:t>Стената абсорбира слънчева енергия през дневните часове, акумулира</a:t>
            </a:r>
          </a:p>
          <a:p>
            <a:r>
              <a:rPr lang="ru-RU" sz="1200" b="0" i="0" u="none" strike="noStrike" kern="1200" baseline="0" dirty="0" smtClean="0">
                <a:solidFill>
                  <a:schemeClr val="tx1"/>
                </a:solidFill>
                <a:latin typeface="+mn-lt"/>
                <a:ea typeface="+mn-ea"/>
                <a:cs typeface="+mn-cs"/>
              </a:rPr>
              <a:t>получената топлина и отдава тази енергия към отопляваното пространство през</a:t>
            </a:r>
          </a:p>
          <a:p>
            <a:r>
              <a:rPr lang="bg-BG" sz="1200" b="0" i="0" u="none" strike="noStrike" kern="1200" baseline="0" dirty="0" smtClean="0">
                <a:solidFill>
                  <a:schemeClr val="tx1"/>
                </a:solidFill>
                <a:latin typeface="+mn-lt"/>
                <a:ea typeface="+mn-ea"/>
                <a:cs typeface="+mn-cs"/>
              </a:rPr>
              <a:t>нощните часове.</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29</a:t>
            </a:fld>
            <a:endParaRPr lang="bg-BG"/>
          </a:p>
        </p:txBody>
      </p:sp>
    </p:spTree>
    <p:extLst>
      <p:ext uri="{BB962C8B-B14F-4D97-AF65-F5344CB8AC3E}">
        <p14:creationId xmlns:p14="http://schemas.microsoft.com/office/powerpoint/2010/main" val="3531376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rgbClr val="C00000"/>
                </a:solidFill>
                <a:latin typeface="Arial" panose="020B0604020202020204" pitchFamily="34" charset="0"/>
              </a:rPr>
              <a:t>Основните изисквания при проектирането на директни слънчеви системи са:</a:t>
            </a:r>
          </a:p>
          <a:p>
            <a:pPr algn="just"/>
            <a:r>
              <a:rPr lang="ru-RU" sz="1200" dirty="0" smtClean="0">
                <a:solidFill>
                  <a:srgbClr val="00B0F0"/>
                </a:solidFill>
                <a:latin typeface="Arial" panose="020B0604020202020204" pitchFamily="34" charset="0"/>
              </a:rPr>
              <a:t>- Осигуряване на достатъчно голяма площ на прозорците на сградата върху южните фасади на сградата, обикновено с двойно или тройно остъкляване (за да са </a:t>
            </a:r>
            <a:r>
              <a:rPr lang="bg-BG" sz="1200" dirty="0" smtClean="0">
                <a:solidFill>
                  <a:srgbClr val="00B0F0"/>
                </a:solidFill>
                <a:latin typeface="Arial" panose="020B0604020202020204" pitchFamily="34" charset="0"/>
              </a:rPr>
              <a:t>малки топлинните загуби)</a:t>
            </a:r>
          </a:p>
          <a:p>
            <a:pPr marL="171450" indent="-171450" algn="just">
              <a:buFontTx/>
              <a:buChar char="-"/>
            </a:pPr>
            <a:r>
              <a:rPr lang="ru-RU" sz="1200" dirty="0" smtClean="0">
                <a:solidFill>
                  <a:srgbClr val="C00000"/>
                </a:solidFill>
                <a:latin typeface="Arial" panose="020B0604020202020204" pitchFamily="34" charset="0"/>
              </a:rPr>
              <a:t>Осигуряване на добри топлотехнически условия на пропускащите слънчевата радиация елементи. От важно значение е защитата от </a:t>
            </a:r>
            <a:r>
              <a:rPr lang="ru-RU" sz="1200" dirty="0" smtClean="0">
                <a:solidFill>
                  <a:srgbClr val="00B050"/>
                </a:solidFill>
                <a:latin typeface="Arial" panose="020B0604020202020204" pitchFamily="34" charset="0"/>
              </a:rPr>
              <a:t>ветрове</a:t>
            </a:r>
            <a:r>
              <a:rPr lang="ru-RU" sz="1200" dirty="0" smtClean="0">
                <a:solidFill>
                  <a:srgbClr val="C00000"/>
                </a:solidFill>
                <a:latin typeface="Arial" panose="020B0604020202020204" pitchFamily="34" charset="0"/>
              </a:rPr>
              <a:t> – трябва да се отчита преобладаващата за дадения район посока на ветровете. </a:t>
            </a:r>
            <a:endParaRPr lang="en-US" sz="1200" dirty="0" smtClean="0">
              <a:solidFill>
                <a:srgbClr val="C00000"/>
              </a:solidFill>
              <a:latin typeface="Arial" panose="020B0604020202020204" pitchFamily="34" charset="0"/>
            </a:endParaRPr>
          </a:p>
          <a:p>
            <a:pPr marL="171450" indent="-171450" algn="just">
              <a:buFontTx/>
              <a:buChar char="-"/>
            </a:pPr>
            <a:r>
              <a:rPr lang="ru-RU" sz="1200" dirty="0" smtClean="0">
                <a:solidFill>
                  <a:srgbClr val="C00000"/>
                </a:solidFill>
                <a:latin typeface="Arial" panose="020B0604020202020204" pitchFamily="34" charset="0"/>
              </a:rPr>
              <a:t>Освен това се изисква добра изолация на прозорците през нощните часове за намаляване на топлинните загуби (плътни пердета, щори и други). Особено ефективни са </a:t>
            </a:r>
            <a:r>
              <a:rPr lang="bg-BG" sz="1200" dirty="0" smtClean="0">
                <a:solidFill>
                  <a:srgbClr val="C00000"/>
                </a:solidFill>
                <a:latin typeface="Arial" panose="020B0604020202020204" pitchFamily="34" charset="0"/>
              </a:rPr>
              <a:t>външните изолиращи щори.</a:t>
            </a:r>
          </a:p>
          <a:p>
            <a:pPr algn="just"/>
            <a:r>
              <a:rPr lang="ru-RU" sz="1200" dirty="0" smtClean="0">
                <a:solidFill>
                  <a:schemeClr val="accent6">
                    <a:lumMod val="50000"/>
                  </a:schemeClr>
                </a:solidFill>
                <a:latin typeface="Arial" panose="020B0604020202020204" pitchFamily="34" charset="0"/>
              </a:rPr>
              <a:t>- Осигуряване на </a:t>
            </a:r>
            <a:r>
              <a:rPr lang="ru-RU" sz="1200" dirty="0" smtClean="0">
                <a:solidFill>
                  <a:srgbClr val="00B0F0"/>
                </a:solidFill>
                <a:latin typeface="Arial" panose="020B0604020202020204" pitchFamily="34" charset="0"/>
              </a:rPr>
              <a:t>контрол на слънчевото </a:t>
            </a:r>
            <a:r>
              <a:rPr lang="ru-RU" sz="1200" dirty="0" smtClean="0">
                <a:solidFill>
                  <a:schemeClr val="accent6">
                    <a:lumMod val="50000"/>
                  </a:schemeClr>
                </a:solidFill>
                <a:latin typeface="Arial" panose="020B0604020202020204" pitchFamily="34" charset="0"/>
              </a:rPr>
              <a:t>греене през деня - за ограничаване на слънчевите притоци през топлите летни дни. За южно ориентираните прозорци много добро решение се явяват козирките или </a:t>
            </a:r>
            <a:r>
              <a:rPr lang="bg-BG" dirty="0" smtClean="0">
                <a:solidFill>
                  <a:schemeClr val="accent6">
                    <a:lumMod val="50000"/>
                  </a:schemeClr>
                </a:solidFill>
                <a:latin typeface="Arial" panose="020B0604020202020204" pitchFamily="34" charset="0"/>
              </a:rPr>
              <a:t>тентите</a:t>
            </a:r>
            <a:r>
              <a:rPr lang="ru-RU" sz="1200" dirty="0" smtClean="0">
                <a:solidFill>
                  <a:schemeClr val="accent6">
                    <a:lumMod val="50000"/>
                  </a:schemeClr>
                </a:solidFill>
                <a:latin typeface="Arial" panose="020B0604020202020204" pitchFamily="34" charset="0"/>
              </a:rPr>
              <a:t>. Те предпазват проникването на слънчевите лъчи с голям височинен ъгъл през летните дни и пропускат ниските зимни слънчеви лъчи</a:t>
            </a:r>
            <a:endParaRPr lang="en-US" sz="1200" dirty="0" smtClean="0">
              <a:solidFill>
                <a:schemeClr val="accent6">
                  <a:lumMod val="50000"/>
                </a:schemeClr>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30</a:t>
            </a:fld>
            <a:endParaRPr lang="bg-BG"/>
          </a:p>
        </p:txBody>
      </p:sp>
    </p:spTree>
    <p:extLst>
      <p:ext uri="{BB962C8B-B14F-4D97-AF65-F5344CB8AC3E}">
        <p14:creationId xmlns:p14="http://schemas.microsoft.com/office/powerpoint/2010/main" val="58446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rgbClr val="0070C0"/>
                </a:solidFill>
                <a:latin typeface="Arial" panose="020B0604020202020204" pitchFamily="34" charset="0"/>
              </a:rPr>
              <a:t>Към този тип</a:t>
            </a:r>
          </a:p>
          <a:p>
            <a:pPr algn="just"/>
            <a:r>
              <a:rPr lang="ru-RU" sz="1200" dirty="0" smtClean="0">
                <a:solidFill>
                  <a:srgbClr val="0070C0"/>
                </a:solidFill>
                <a:latin typeface="Arial" panose="020B0604020202020204" pitchFamily="34" charset="0"/>
              </a:rPr>
              <a:t>се отнасят някои специални инсталации за топла вода за битови нужди, топла</a:t>
            </a:r>
            <a:r>
              <a:rPr lang="en-US" sz="1200" dirty="0" smtClean="0">
                <a:solidFill>
                  <a:srgbClr val="0070C0"/>
                </a:solidFill>
                <a:latin typeface="Arial" panose="020B0604020202020204" pitchFamily="34" charset="0"/>
              </a:rPr>
              <a:t> </a:t>
            </a:r>
            <a:r>
              <a:rPr lang="ru-RU" sz="1200" dirty="0" smtClean="0">
                <a:solidFill>
                  <a:srgbClr val="0070C0"/>
                </a:solidFill>
                <a:latin typeface="Arial" panose="020B0604020202020204" pitchFamily="34" charset="0"/>
              </a:rPr>
              <a:t>вода за технологични цели и някои други специални цели. Тези инсталации</a:t>
            </a:r>
            <a:r>
              <a:rPr lang="en-US" sz="1200" dirty="0" smtClean="0">
                <a:solidFill>
                  <a:srgbClr val="0070C0"/>
                </a:solidFill>
                <a:latin typeface="Arial" panose="020B0604020202020204" pitchFamily="34" charset="0"/>
              </a:rPr>
              <a:t> </a:t>
            </a:r>
            <a:r>
              <a:rPr lang="ru-RU" sz="1200" dirty="0" smtClean="0">
                <a:solidFill>
                  <a:srgbClr val="0070C0"/>
                </a:solidFill>
                <a:latin typeface="Arial" panose="020B0604020202020204" pitchFamily="34" charset="0"/>
              </a:rPr>
              <a:t>обикновено са съоръжени с дублираща </a:t>
            </a:r>
            <a:r>
              <a:rPr lang="en-US" sz="1200" dirty="0" smtClean="0">
                <a:solidFill>
                  <a:srgbClr val="0070C0"/>
                </a:solidFill>
                <a:latin typeface="Arial" panose="020B0604020202020204" pitchFamily="34" charset="0"/>
              </a:rPr>
              <a:t>e</a:t>
            </a:r>
            <a:r>
              <a:rPr lang="ru-RU" sz="1200" dirty="0" smtClean="0">
                <a:solidFill>
                  <a:srgbClr val="0070C0"/>
                </a:solidFill>
                <a:latin typeface="Arial" panose="020B0604020202020204" pitchFamily="34" charset="0"/>
              </a:rPr>
              <a:t>нергозахранваща система за да се</a:t>
            </a:r>
            <a:r>
              <a:rPr lang="en-US" sz="1200" dirty="0" smtClean="0">
                <a:solidFill>
                  <a:srgbClr val="0070C0"/>
                </a:solidFill>
                <a:latin typeface="Arial" panose="020B0604020202020204" pitchFamily="34" charset="0"/>
              </a:rPr>
              <a:t> </a:t>
            </a:r>
            <a:r>
              <a:rPr lang="ru-RU" sz="1200" dirty="0" smtClean="0">
                <a:solidFill>
                  <a:srgbClr val="0070C0"/>
                </a:solidFill>
                <a:latin typeface="Arial" panose="020B0604020202020204" pitchFamily="34" charset="0"/>
              </a:rPr>
              <a:t>осигури необходимата температура по всяко време на консумацията. </a:t>
            </a:r>
            <a:endParaRPr lang="en-US" sz="1200" dirty="0" smtClean="0">
              <a:solidFill>
                <a:srgbClr val="0070C0"/>
              </a:solidFill>
              <a:latin typeface="Arial" panose="020B0604020202020204" pitchFamily="34" charset="0"/>
            </a:endParaRPr>
          </a:p>
          <a:p>
            <a:pPr algn="just"/>
            <a:r>
              <a:rPr lang="ru-RU" sz="1200" dirty="0" smtClean="0">
                <a:solidFill>
                  <a:srgbClr val="0070C0"/>
                </a:solidFill>
                <a:latin typeface="Arial" panose="020B0604020202020204" pitchFamily="34" charset="0"/>
              </a:rPr>
              <a:t>Такива</a:t>
            </a:r>
            <a:r>
              <a:rPr lang="en-US" sz="1200" dirty="0" smtClean="0">
                <a:solidFill>
                  <a:srgbClr val="0070C0"/>
                </a:solidFill>
                <a:latin typeface="Arial" panose="020B0604020202020204" pitchFamily="34" charset="0"/>
              </a:rPr>
              <a:t> </a:t>
            </a:r>
            <a:r>
              <a:rPr lang="bg-BG" sz="1200" dirty="0" smtClean="0">
                <a:solidFill>
                  <a:srgbClr val="0070C0"/>
                </a:solidFill>
                <a:latin typeface="Arial" panose="020B0604020202020204" pitchFamily="34" charset="0"/>
              </a:rPr>
              <a:t>инсталации се наричат </a:t>
            </a:r>
            <a:r>
              <a:rPr lang="bg-BG" sz="1200" i="1" dirty="0" err="1" smtClean="0">
                <a:solidFill>
                  <a:srgbClr val="FF0000"/>
                </a:solidFill>
                <a:latin typeface="Arial,Italic"/>
              </a:rPr>
              <a:t>бивалентни</a:t>
            </a:r>
            <a:r>
              <a:rPr lang="bg-BG" sz="1200" i="1" dirty="0" smtClean="0">
                <a:solidFill>
                  <a:srgbClr val="0070C0"/>
                </a:solidFill>
                <a:latin typeface="Arial,Italic"/>
              </a:rPr>
              <a:t>'.</a:t>
            </a:r>
            <a:endParaRPr lang="en-US" sz="1200" dirty="0" smtClean="0">
              <a:solidFill>
                <a:srgbClr val="0070C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3</a:t>
            </a:fld>
            <a:endParaRPr lang="bg-BG"/>
          </a:p>
        </p:txBody>
      </p:sp>
    </p:spTree>
    <p:extLst>
      <p:ext uri="{BB962C8B-B14F-4D97-AF65-F5344CB8AC3E}">
        <p14:creationId xmlns:p14="http://schemas.microsoft.com/office/powerpoint/2010/main" val="1990590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dirty="0">
                <a:solidFill>
                  <a:srgbClr val="C00000"/>
                </a:solidFill>
              </a:rPr>
              <a:t>Директните пасивни </a:t>
            </a:r>
            <a:r>
              <a:rPr lang="ru-RU" sz="1400" dirty="0" smtClean="0">
                <a:solidFill>
                  <a:srgbClr val="C00000"/>
                </a:solidFill>
              </a:rPr>
              <a:t>слънчеви системи използват прозрачните за слънчевата радиация ограждащи елементи на сградите (прозорци, витрини) за пропускане на</a:t>
            </a:r>
            <a:r>
              <a:rPr lang="en-US" sz="1400" dirty="0" smtClean="0">
                <a:solidFill>
                  <a:srgbClr val="C00000"/>
                </a:solidFill>
              </a:rPr>
              <a:t> </a:t>
            </a:r>
            <a:r>
              <a:rPr lang="ru-RU" sz="1400" dirty="0" smtClean="0">
                <a:solidFill>
                  <a:srgbClr val="C00000"/>
                </a:solidFill>
              </a:rPr>
              <a:t>слънчева енергия в отопляемото пространство. Енергията се абсорбира от повърхнините на огражденията и предметите вътре в сградата и се акумулира от масивните елементи в помещенията. Тези елементи са топлинно изолирани от околната среда, за да съхранят енергията при минимални топлинни загуби и да я</a:t>
            </a:r>
            <a:r>
              <a:rPr lang="en-US" sz="1400" dirty="0" smtClean="0">
                <a:solidFill>
                  <a:srgbClr val="C00000"/>
                </a:solidFill>
              </a:rPr>
              <a:t> </a:t>
            </a:r>
            <a:r>
              <a:rPr lang="ru-RU" sz="1400" dirty="0" smtClean="0">
                <a:solidFill>
                  <a:srgbClr val="C00000"/>
                </a:solidFill>
              </a:rPr>
              <a:t>отдадат по-късно към отопляемото пространство.</a:t>
            </a:r>
            <a:endParaRPr lang="en-US" sz="1400" dirty="0" smtClean="0">
              <a:solidFill>
                <a:srgbClr val="C00000"/>
              </a:solidFill>
            </a:endParaRPr>
          </a:p>
          <a:p>
            <a:pPr algn="just"/>
            <a:endParaRPr lang="ru-RU" sz="1400" dirty="0" smtClean="0">
              <a:solidFill>
                <a:srgbClr val="C00000"/>
              </a:solidFill>
            </a:endParaRPr>
          </a:p>
          <a:p>
            <a:pPr algn="just"/>
            <a:r>
              <a:rPr lang="ru-RU" sz="1400" dirty="0" smtClean="0">
                <a:solidFill>
                  <a:srgbClr val="0070C0"/>
                </a:solidFill>
              </a:rPr>
              <a:t>Прозрачните ограждения са най-важните елементи на директните пасивни слънчеви системи, тъй като чрез тях се формират основните приноси от слънчева</a:t>
            </a:r>
            <a:r>
              <a:rPr lang="en-US" sz="1400" dirty="0" smtClean="0">
                <a:solidFill>
                  <a:srgbClr val="0070C0"/>
                </a:solidFill>
              </a:rPr>
              <a:t> </a:t>
            </a:r>
            <a:r>
              <a:rPr lang="ru-RU" sz="1400" dirty="0" smtClean="0">
                <a:solidFill>
                  <a:srgbClr val="0070C0"/>
                </a:solidFill>
              </a:rPr>
              <a:t>радиация. Енергийните потоци през тях се представят като количество сезонна</a:t>
            </a:r>
            <a:r>
              <a:rPr lang="en-US" sz="1400" dirty="0" smtClean="0">
                <a:solidFill>
                  <a:srgbClr val="0070C0"/>
                </a:solidFill>
              </a:rPr>
              <a:t> </a:t>
            </a:r>
            <a:r>
              <a:rPr lang="ru-RU" sz="1400" dirty="0" smtClean="0">
                <a:solidFill>
                  <a:srgbClr val="0070C0"/>
                </a:solidFill>
              </a:rPr>
              <a:t>енергия преминала през единица площ от ограждението. Този енергиен поток</a:t>
            </a:r>
            <a:r>
              <a:rPr lang="en-US" sz="1400" dirty="0" smtClean="0">
                <a:solidFill>
                  <a:srgbClr val="0070C0"/>
                </a:solidFill>
              </a:rPr>
              <a:t> </a:t>
            </a:r>
            <a:r>
              <a:rPr lang="ru-RU" sz="1400" dirty="0" smtClean="0">
                <a:solidFill>
                  <a:srgbClr val="0070C0"/>
                </a:solidFill>
              </a:rPr>
              <a:t>трябва да се сравни с трансфера на енергия през непрозрачните ограждения на</a:t>
            </a:r>
            <a:r>
              <a:rPr lang="en-US" sz="1400" dirty="0" smtClean="0">
                <a:solidFill>
                  <a:srgbClr val="0070C0"/>
                </a:solidFill>
              </a:rPr>
              <a:t>  </a:t>
            </a:r>
            <a:r>
              <a:rPr lang="ru-RU" sz="1400" dirty="0" smtClean="0">
                <a:solidFill>
                  <a:srgbClr val="0070C0"/>
                </a:solidFill>
              </a:rPr>
              <a:t>сградата за същия период и от това сравнение да се прецени дали замяната на</a:t>
            </a:r>
            <a:r>
              <a:rPr lang="en-US" sz="1400" dirty="0" smtClean="0">
                <a:solidFill>
                  <a:srgbClr val="0070C0"/>
                </a:solidFill>
              </a:rPr>
              <a:t> </a:t>
            </a:r>
            <a:r>
              <a:rPr lang="ru-RU" sz="1400" dirty="0" smtClean="0">
                <a:solidFill>
                  <a:srgbClr val="0070C0"/>
                </a:solidFill>
              </a:rPr>
              <a:t>непрозрачно ограждение (стена) с прозрачно води до намаляване или до</a:t>
            </a:r>
            <a:r>
              <a:rPr lang="en-US" sz="1400" dirty="0" smtClean="0">
                <a:solidFill>
                  <a:srgbClr val="0070C0"/>
                </a:solidFill>
              </a:rPr>
              <a:t> </a:t>
            </a:r>
            <a:r>
              <a:rPr lang="ru-RU" sz="1400" dirty="0" smtClean="0">
                <a:solidFill>
                  <a:srgbClr val="0070C0"/>
                </a:solidFill>
              </a:rPr>
              <a:t>увеличаване на топлинните загуби на сградата. Резултата от такова сравнение</a:t>
            </a:r>
            <a:r>
              <a:rPr lang="en-US" sz="1400" dirty="0" smtClean="0">
                <a:solidFill>
                  <a:srgbClr val="0070C0"/>
                </a:solidFill>
              </a:rPr>
              <a:t> </a:t>
            </a:r>
            <a:r>
              <a:rPr lang="ru-RU" sz="1400" dirty="0" smtClean="0">
                <a:solidFill>
                  <a:srgbClr val="0070C0"/>
                </a:solidFill>
              </a:rPr>
              <a:t>зависи от климатичните данни за района, за който се извършва изследването и от</a:t>
            </a:r>
            <a:r>
              <a:rPr lang="en-US" sz="1400" dirty="0" smtClean="0">
                <a:solidFill>
                  <a:srgbClr val="0070C0"/>
                </a:solidFill>
              </a:rPr>
              <a:t> </a:t>
            </a:r>
            <a:r>
              <a:rPr lang="ru-RU" sz="1400" dirty="0" smtClean="0">
                <a:solidFill>
                  <a:srgbClr val="0070C0"/>
                </a:solidFill>
              </a:rPr>
              <a:t>топлотехническите характеристики на сградата (стени и прозрачни ограждения).</a:t>
            </a:r>
            <a:endParaRPr lang="bg-BG" sz="1400" dirty="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31</a:t>
            </a:fld>
            <a:endParaRPr lang="bg-BG" dirty="0"/>
          </a:p>
        </p:txBody>
      </p:sp>
    </p:spTree>
    <p:extLst>
      <p:ext uri="{BB962C8B-B14F-4D97-AF65-F5344CB8AC3E}">
        <p14:creationId xmlns:p14="http://schemas.microsoft.com/office/powerpoint/2010/main" val="1882895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600" b="0" i="0" u="none" strike="noStrike" kern="1200" baseline="0" dirty="0" smtClean="0">
                <a:solidFill>
                  <a:schemeClr val="tx1"/>
                </a:solidFill>
              </a:rPr>
              <a:t>Друг полезен елемент за пасивните системи се явява наличието на растителност около огряваната част от сградата. Ако има дървета в близост до прозорците от южната страна на сградата, със своята листна маса те предпазват проникването на слънчевата радиация в сградата. През зимата листата на дърветата са паднали и слънчевата радиация свободно преминава през стъблата на дърветата и прониква в сградата през прозрачните елементи. </a:t>
            </a:r>
          </a:p>
          <a:p>
            <a:pPr algn="just"/>
            <a:endParaRPr lang="ru-RU" sz="1600" b="0" i="0" u="none" strike="noStrike" kern="1200" baseline="0" dirty="0" smtClean="0">
              <a:solidFill>
                <a:schemeClr val="tx1"/>
              </a:solidFill>
            </a:endParaRPr>
          </a:p>
          <a:p>
            <a:pPr algn="just"/>
            <a:r>
              <a:rPr lang="ru-RU" sz="1600" b="0" i="0" u="none" strike="noStrike" kern="1200" baseline="0" dirty="0" smtClean="0">
                <a:solidFill>
                  <a:schemeClr val="tx1"/>
                </a:solidFill>
              </a:rPr>
              <a:t>Важни критерии при проектиране на пасивни слънчеви системи са:</a:t>
            </a:r>
          </a:p>
          <a:p>
            <a:pPr algn="just"/>
            <a:r>
              <a:rPr lang="ru-RU" sz="1600" b="0" i="0" u="none" strike="noStrike" kern="1200" baseline="0" dirty="0" smtClean="0">
                <a:solidFill>
                  <a:schemeClr val="tx1"/>
                </a:solidFill>
              </a:rPr>
              <a:t>- Осигуряване на достатъчни топлоакумулиращи маси за оползотворяване на проникналата в помещенията слънчева енергия. Най-често се използват масивни подове или стени в помещенията от плътен строителен материал - бетон, които са </a:t>
            </a:r>
            <a:r>
              <a:rPr lang="bg-BG" sz="1600" b="0" i="0" u="none" strike="noStrike" kern="1200" baseline="0" dirty="0" smtClean="0">
                <a:solidFill>
                  <a:schemeClr val="tx1"/>
                </a:solidFill>
              </a:rPr>
              <a:t>изолирани от обратната страна.</a:t>
            </a:r>
          </a:p>
          <a:p>
            <a:pPr algn="just"/>
            <a:r>
              <a:rPr lang="ru-RU" sz="1600" b="0" i="0" u="none" strike="noStrike" kern="1200" baseline="0" dirty="0" smtClean="0">
                <a:solidFill>
                  <a:schemeClr val="tx1"/>
                </a:solidFill>
              </a:rPr>
              <a:t>- Правилно оразмерена вентилационна система, осигуряваща не голяма вентилация през зимата и достатъчно голяма вентилация през летния период.</a:t>
            </a:r>
          </a:p>
          <a:p>
            <a:pPr algn="just"/>
            <a:r>
              <a:rPr lang="ru-RU" sz="1600" b="0" i="0" u="none" strike="noStrike" kern="1200" baseline="0" dirty="0" smtClean="0">
                <a:solidFill>
                  <a:schemeClr val="tx1"/>
                </a:solidFill>
              </a:rPr>
              <a:t>- За по-равномерно разпределение на топлината трябва да се използват високо разположени прозорци. Така слънчевата радиация прониква по-навътре в помещенията и може да се предаде и към други помещения (</a:t>
            </a:r>
            <a:r>
              <a:rPr lang="ru-RU" sz="1600" b="1" i="0" u="none" strike="noStrike" kern="1200" baseline="0" dirty="0" smtClean="0">
                <a:solidFill>
                  <a:schemeClr val="tx1"/>
                </a:solidFill>
              </a:rPr>
              <a:t>Фиг.</a:t>
            </a:r>
            <a:r>
              <a:rPr lang="ru-RU" sz="1600" b="0" i="0" u="none" strike="noStrike" kern="1200" baseline="0" dirty="0" smtClean="0">
                <a:solidFill>
                  <a:schemeClr val="tx1"/>
                </a:solidFill>
              </a:rPr>
              <a:t>). За целта се използва вторична топлоакумулираща маса (под, стени) в съседни помещения.</a:t>
            </a:r>
            <a:endParaRPr lang="bg-BG" sz="1600" dirty="0"/>
          </a:p>
        </p:txBody>
      </p:sp>
      <p:sp>
        <p:nvSpPr>
          <p:cNvPr id="4" name="Slide Number Placeholder 3"/>
          <p:cNvSpPr>
            <a:spLocks noGrp="1"/>
          </p:cNvSpPr>
          <p:nvPr>
            <p:ph type="sldNum" sz="quarter" idx="10"/>
          </p:nvPr>
        </p:nvSpPr>
        <p:spPr/>
        <p:txBody>
          <a:bodyPr/>
          <a:lstStyle/>
          <a:p>
            <a:fld id="{0F17D16A-82A3-409B-8405-244F3D4201C9}" type="slidenum">
              <a:rPr lang="bg-BG" smtClean="0"/>
              <a:t>32</a:t>
            </a:fld>
            <a:endParaRPr lang="bg-BG" dirty="0"/>
          </a:p>
        </p:txBody>
      </p:sp>
    </p:spTree>
    <p:extLst>
      <p:ext uri="{BB962C8B-B14F-4D97-AF65-F5344CB8AC3E}">
        <p14:creationId xmlns:p14="http://schemas.microsoft.com/office/powerpoint/2010/main" val="1028083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dirty="0" smtClean="0">
                <a:solidFill>
                  <a:srgbClr val="C00000"/>
                </a:solidFill>
                <a:latin typeface="Arial" panose="020B0604020202020204" pitchFamily="34" charset="0"/>
              </a:rPr>
              <a:t>Използването на пасивни слънчеви системи в градовете е свързано с известни</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трудности. Те се изразяват в това, че трудно може да се осигури оптимална</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ориентация на елементите на тези системи, тъй като разположението на сградните</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се съобразява с направлението на улиците или другите сгради. </a:t>
            </a:r>
            <a:endParaRPr lang="en-US" sz="1400" dirty="0" smtClean="0">
              <a:solidFill>
                <a:srgbClr val="C00000"/>
              </a:solidFill>
              <a:latin typeface="Arial" panose="020B0604020202020204" pitchFamily="34" charset="0"/>
            </a:endParaRPr>
          </a:p>
          <a:p>
            <a:pPr algn="just"/>
            <a:r>
              <a:rPr lang="ru-RU" sz="1400" dirty="0" smtClean="0">
                <a:solidFill>
                  <a:srgbClr val="C00000"/>
                </a:solidFill>
                <a:latin typeface="Arial" panose="020B0604020202020204" pitchFamily="34" charset="0"/>
              </a:rPr>
              <a:t>Друга особеност в</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тези условия е възможността от засенчване от съседни сгради. Това важи особено</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за ниските етажи на сградите.</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За осигуряване на топлина към помещения с неблагоприятно ориентирани</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фасади може да се реализира така наречената система </a:t>
            </a:r>
            <a:r>
              <a:rPr lang="ru-RU" sz="1400" i="1" dirty="0" smtClean="0">
                <a:solidFill>
                  <a:srgbClr val="0070C0"/>
                </a:solidFill>
                <a:latin typeface="Arial,Italic"/>
              </a:rPr>
              <a:t>Бор</a:t>
            </a:r>
            <a:r>
              <a:rPr lang="ru-RU" sz="1400" i="1" dirty="0" smtClean="0">
                <a:solidFill>
                  <a:srgbClr val="0070C0"/>
                </a:solidFill>
                <a:latin typeface="Arial" panose="020B0604020202020204" pitchFamily="34" charset="0"/>
              </a:rPr>
              <a:t>-</a:t>
            </a:r>
            <a:r>
              <a:rPr lang="ru-RU" sz="1400" i="1" dirty="0" smtClean="0">
                <a:solidFill>
                  <a:srgbClr val="0070C0"/>
                </a:solidFill>
                <a:latin typeface="Arial,Italic"/>
              </a:rPr>
              <a:t>Константини.</a:t>
            </a:r>
            <a:r>
              <a:rPr lang="ru-RU" sz="1400" i="1" dirty="0" smtClean="0">
                <a:solidFill>
                  <a:srgbClr val="C00000"/>
                </a:solidFill>
                <a:latin typeface="Arial,Italic"/>
              </a:rPr>
              <a:t> </a:t>
            </a:r>
            <a:r>
              <a:rPr lang="ru-RU" sz="1400" dirty="0" smtClean="0">
                <a:solidFill>
                  <a:srgbClr val="C00000"/>
                </a:solidFill>
                <a:latin typeface="Arial" panose="020B0604020202020204" pitchFamily="34" charset="0"/>
              </a:rPr>
              <a:t>При</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нея подовете се изграждат с въздушни канали в тях. Южноориентираните</a:t>
            </a:r>
            <a:r>
              <a:rPr lang="en-US" sz="1400" dirty="0" smtClean="0">
                <a:solidFill>
                  <a:srgbClr val="C00000"/>
                </a:solidFill>
                <a:latin typeface="Arial" panose="020B0604020202020204" pitchFamily="34" charset="0"/>
              </a:rPr>
              <a:t> </a:t>
            </a:r>
            <a:r>
              <a:rPr lang="ru-RU" sz="1400" dirty="0" smtClean="0">
                <a:solidFill>
                  <a:srgbClr val="C00000"/>
                </a:solidFill>
                <a:latin typeface="Arial" panose="020B0604020202020204" pitchFamily="34" charset="0"/>
              </a:rPr>
              <a:t>помещения се нагряват с помощта на масивна стена</a:t>
            </a:r>
            <a:endParaRPr lang="en-US" sz="1400" dirty="0" smtClean="0">
              <a:solidFill>
                <a:srgbClr val="C00000"/>
              </a:solidFill>
            </a:endParaRPr>
          </a:p>
          <a:p>
            <a:endParaRPr lang="bg-BG" sz="1400" dirty="0"/>
          </a:p>
        </p:txBody>
      </p:sp>
      <p:sp>
        <p:nvSpPr>
          <p:cNvPr id="4" name="Slide Number Placeholder 3"/>
          <p:cNvSpPr>
            <a:spLocks noGrp="1"/>
          </p:cNvSpPr>
          <p:nvPr>
            <p:ph type="sldNum" sz="quarter" idx="10"/>
          </p:nvPr>
        </p:nvSpPr>
        <p:spPr/>
        <p:txBody>
          <a:bodyPr/>
          <a:lstStyle/>
          <a:p>
            <a:fld id="{0F17D16A-82A3-409B-8405-244F3D4201C9}" type="slidenum">
              <a:rPr lang="bg-BG" smtClean="0"/>
              <a:t>33</a:t>
            </a:fld>
            <a:endParaRPr lang="bg-BG"/>
          </a:p>
        </p:txBody>
      </p:sp>
    </p:spTree>
    <p:extLst>
      <p:ext uri="{BB962C8B-B14F-4D97-AF65-F5344CB8AC3E}">
        <p14:creationId xmlns:p14="http://schemas.microsoft.com/office/powerpoint/2010/main" val="3887656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b="1" dirty="0" smtClean="0">
                <a:solidFill>
                  <a:srgbClr val="C00000"/>
                </a:solidFill>
                <a:latin typeface="Arial,Bold"/>
              </a:rPr>
              <a:t>Индиректни слънчеви системи с топлоакумулираща стена</a:t>
            </a:r>
          </a:p>
          <a:p>
            <a:pPr algn="just"/>
            <a:r>
              <a:rPr lang="ru-RU" sz="1200" dirty="0" smtClean="0">
                <a:solidFill>
                  <a:srgbClr val="C00000"/>
                </a:solidFill>
                <a:latin typeface="Arial" panose="020B0604020202020204" pitchFamily="34" charset="0"/>
              </a:rPr>
              <a:t>През 1881 година е предложена и конструирана система с топлоакумулираща</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стена в САЩ от Мора, която после е доразвита и практически реализирана от проф.</a:t>
            </a:r>
            <a:r>
              <a:rPr lang="en-US" sz="1200" dirty="0" smtClean="0">
                <a:solidFill>
                  <a:srgbClr val="C00000"/>
                </a:solidFill>
                <a:latin typeface="Arial" panose="020B0604020202020204" pitchFamily="34" charset="0"/>
              </a:rPr>
              <a:t> </a:t>
            </a:r>
            <a:r>
              <a:rPr lang="ru-RU" sz="1200" dirty="0" smtClean="0">
                <a:solidFill>
                  <a:srgbClr val="00B0F0"/>
                </a:solidFill>
                <a:latin typeface="Arial" panose="020B0604020202020204" pitchFamily="34" charset="0"/>
              </a:rPr>
              <a:t>Феликс Тромб (стена на Тромб)</a:t>
            </a:r>
            <a:r>
              <a:rPr lang="ru-RU" sz="1200" dirty="0" smtClean="0">
                <a:solidFill>
                  <a:srgbClr val="C00000"/>
                </a:solidFill>
                <a:latin typeface="Arial" panose="020B0604020202020204" pitchFamily="34" charset="0"/>
              </a:rPr>
              <a:t> - Оделио Франция. Принципа на функциониране на</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този тип пасивна система е показан на </a:t>
            </a:r>
            <a:r>
              <a:rPr lang="ru-RU" sz="1200" b="1" dirty="0" smtClean="0">
                <a:solidFill>
                  <a:srgbClr val="C00000"/>
                </a:solidFill>
                <a:latin typeface="Arial,Bold"/>
              </a:rPr>
              <a:t>Фиг</a:t>
            </a:r>
            <a:r>
              <a:rPr lang="ru-RU" sz="1200" dirty="0" smtClean="0">
                <a:solidFill>
                  <a:srgbClr val="C00000"/>
                </a:solidFill>
                <a:latin typeface="Arial" panose="020B0604020202020204" pitchFamily="34"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02060"/>
                </a:solidFill>
                <a:latin typeface="Arial" panose="020B0604020202020204" pitchFamily="34" charset="0"/>
              </a:rPr>
              <a:t>Масивната стена, остъклена от външната си страна, абсорбира с</a:t>
            </a:r>
            <a:r>
              <a:rPr lang="en-US" sz="1200" dirty="0" smtClean="0">
                <a:solidFill>
                  <a:srgbClr val="002060"/>
                </a:solidFill>
                <a:latin typeface="Arial" panose="020B0604020202020204" pitchFamily="34" charset="0"/>
              </a:rPr>
              <a:t> </a:t>
            </a:r>
            <a:r>
              <a:rPr lang="ru-RU" sz="1200" dirty="0" smtClean="0">
                <a:solidFill>
                  <a:srgbClr val="002060"/>
                </a:solidFill>
                <a:latin typeface="Arial" panose="020B0604020202020204" pitchFamily="34" charset="0"/>
              </a:rPr>
              <a:t>тъмнооцветената си повърхнина слънчева енергия, преобразува я в топлинна</a:t>
            </a:r>
            <a:r>
              <a:rPr lang="en-US" sz="1200" dirty="0" smtClean="0">
                <a:solidFill>
                  <a:srgbClr val="002060"/>
                </a:solidFill>
                <a:latin typeface="Arial" panose="020B0604020202020204" pitchFamily="34" charset="0"/>
              </a:rPr>
              <a:t> </a:t>
            </a:r>
            <a:r>
              <a:rPr lang="ru-RU" sz="1200" dirty="0" smtClean="0">
                <a:solidFill>
                  <a:srgbClr val="002060"/>
                </a:solidFill>
                <a:latin typeface="Arial" panose="020B0604020202020204" pitchFamily="34" charset="0"/>
              </a:rPr>
              <a:t>енергия и я акумулира със своята топлоакумулираща маса. Едновременно с това</a:t>
            </a:r>
            <a:r>
              <a:rPr lang="en-US" sz="1200" dirty="0" smtClean="0">
                <a:solidFill>
                  <a:srgbClr val="002060"/>
                </a:solidFill>
                <a:latin typeface="Arial" panose="020B0604020202020204" pitchFamily="34" charset="0"/>
              </a:rPr>
              <a:t> </a:t>
            </a:r>
            <a:r>
              <a:rPr lang="ru-RU" sz="1200" dirty="0" smtClean="0">
                <a:solidFill>
                  <a:srgbClr val="002060"/>
                </a:solidFill>
                <a:latin typeface="Arial" panose="020B0604020202020204" pitchFamily="34" charset="0"/>
              </a:rPr>
              <a:t>част от енергията се пренася в отопляемото пространство чрез естествена</a:t>
            </a:r>
            <a:r>
              <a:rPr lang="en-US" sz="1200" dirty="0" smtClean="0">
                <a:solidFill>
                  <a:srgbClr val="002060"/>
                </a:solidFill>
                <a:latin typeface="Arial" panose="020B0604020202020204" pitchFamily="34" charset="0"/>
              </a:rPr>
              <a:t> </a:t>
            </a:r>
            <a:r>
              <a:rPr lang="ru-RU" sz="1200" dirty="0" smtClean="0">
                <a:solidFill>
                  <a:srgbClr val="002060"/>
                </a:solidFill>
                <a:latin typeface="Arial" panose="020B0604020202020204" pitchFamily="34" charset="0"/>
              </a:rPr>
              <a:t>конвекция в пространството между стената и прозрачното покритие. За целта са</a:t>
            </a:r>
            <a:r>
              <a:rPr lang="en-US" sz="1200" dirty="0" smtClean="0">
                <a:solidFill>
                  <a:srgbClr val="002060"/>
                </a:solidFill>
                <a:latin typeface="Arial" panose="020B0604020202020204" pitchFamily="34" charset="0"/>
              </a:rPr>
              <a:t> </a:t>
            </a:r>
            <a:r>
              <a:rPr lang="ru-RU" sz="1200" dirty="0" smtClean="0">
                <a:solidFill>
                  <a:srgbClr val="002060"/>
                </a:solidFill>
                <a:latin typeface="Arial" panose="020B0604020202020204" pitchFamily="34" charset="0"/>
              </a:rPr>
              <a:t>оформени специални отвори в долната и горната част на стената.</a:t>
            </a:r>
            <a:endParaRPr lang="en-US" sz="1200" dirty="0" smtClean="0">
              <a:solidFill>
                <a:srgbClr val="002060"/>
              </a:solidFill>
            </a:endParaRPr>
          </a:p>
          <a:p>
            <a:pPr algn="just"/>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34</a:t>
            </a:fld>
            <a:endParaRPr lang="bg-BG"/>
          </a:p>
        </p:txBody>
      </p:sp>
    </p:spTree>
    <p:extLst>
      <p:ext uri="{BB962C8B-B14F-4D97-AF65-F5344CB8AC3E}">
        <p14:creationId xmlns:p14="http://schemas.microsoft.com/office/powerpoint/2010/main" val="122632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b="0" i="0" u="none" strike="noStrike" kern="1200" baseline="0" dirty="0" smtClean="0">
                <a:solidFill>
                  <a:srgbClr val="0070C0"/>
                </a:solidFill>
              </a:rPr>
              <a:t>Акумулираната топлинна енергия се пренася по-късно (през нощните часове от денонощието) към отопляемото пространство чрез топлопроводност и топлинно излъчване (</a:t>
            </a:r>
            <a:r>
              <a:rPr lang="ru-RU" sz="1400" b="1" i="0" u="none" strike="noStrike" kern="1200" baseline="0" dirty="0" smtClean="0">
                <a:solidFill>
                  <a:srgbClr val="0070C0"/>
                </a:solidFill>
              </a:rPr>
              <a:t>Фиг.</a:t>
            </a:r>
            <a:r>
              <a:rPr lang="ru-RU" sz="1400" b="0" i="0" u="none" strike="noStrike" kern="1200" baseline="0" dirty="0" smtClean="0">
                <a:solidFill>
                  <a:srgbClr val="0070C0"/>
                </a:solidFill>
              </a:rPr>
              <a:t>). Максималното топлоотдаване чрез свободна конвекция съвпада с периода на максималното попадане на слънчева енергия, докато отдаването чрез топлопроводност и излъчване е отместено във времето, така че</a:t>
            </a:r>
          </a:p>
          <a:p>
            <a:pPr algn="just"/>
            <a:r>
              <a:rPr lang="ru-RU" sz="1400" b="0" i="0" u="none" strike="noStrike" kern="1200" baseline="0" dirty="0" smtClean="0">
                <a:solidFill>
                  <a:srgbClr val="0070C0"/>
                </a:solidFill>
              </a:rPr>
              <a:t>да се получи по- равномерно оползотворяване на слънчевата енергия.</a:t>
            </a:r>
            <a:endParaRPr lang="bg-BG" sz="1400" dirty="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35</a:t>
            </a:fld>
            <a:endParaRPr lang="bg-BG"/>
          </a:p>
        </p:txBody>
      </p:sp>
    </p:spTree>
    <p:extLst>
      <p:ext uri="{BB962C8B-B14F-4D97-AF65-F5344CB8AC3E}">
        <p14:creationId xmlns:p14="http://schemas.microsoft.com/office/powerpoint/2010/main" val="401553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b="0" i="0" u="none" strike="noStrike" kern="1200" baseline="0" dirty="0" smtClean="0">
                <a:solidFill>
                  <a:srgbClr val="0070C0"/>
                </a:solidFill>
              </a:rPr>
              <a:t>През летния период с помощта на система от въздушни клапани може да се организира вентилация на обитаемото пространство (</a:t>
            </a:r>
            <a:r>
              <a:rPr lang="ru-RU" sz="1400" b="1" i="0" u="none" strike="noStrike" kern="1200" baseline="0" dirty="0" smtClean="0">
                <a:solidFill>
                  <a:srgbClr val="0070C0"/>
                </a:solidFill>
              </a:rPr>
              <a:t>Фиг.</a:t>
            </a:r>
            <a:r>
              <a:rPr lang="ru-RU" sz="1400" b="0" i="0" u="none" strike="noStrike" kern="1200" baseline="0" dirty="0" smtClean="0">
                <a:solidFill>
                  <a:srgbClr val="0070C0"/>
                </a:solidFill>
              </a:rPr>
              <a:t>). За целта се засмуква по- студен въздух от северната фасада на сградата, с който се вентилират помещенията. Естествената циркулация се осъществява чрез загряване на въздуха между стената и прозрачното покритие и изхвърлянето му навън от горния край на остъкляването на масивната стена.</a:t>
            </a:r>
            <a:endParaRPr lang="en-US" sz="1400" b="0" i="0" u="none" strike="noStrike" kern="1200" baseline="0" dirty="0" smtClean="0">
              <a:solidFill>
                <a:srgbClr val="0070C0"/>
              </a:solidFill>
            </a:endParaRPr>
          </a:p>
          <a:p>
            <a:pPr algn="just"/>
            <a:r>
              <a:rPr lang="ru-RU" sz="1400" b="0" i="0" u="none" strike="noStrike" kern="1200" baseline="0" dirty="0" smtClean="0">
                <a:solidFill>
                  <a:srgbClr val="00B050"/>
                </a:solidFill>
              </a:rPr>
              <a:t>За да се намалят конвективните и радиационни загуби, обикновено стената се остъклява с двойно прозрачно покритие  (двойноостъклена), а повърхността на стената е оцветена в тъмен цвят.</a:t>
            </a:r>
          </a:p>
          <a:p>
            <a:pPr algn="just"/>
            <a:r>
              <a:rPr lang="ru-RU" sz="1400" b="0" i="0" u="none" strike="noStrike" kern="1200" baseline="0" dirty="0" smtClean="0">
                <a:solidFill>
                  <a:srgbClr val="0070C0"/>
                </a:solidFill>
              </a:rPr>
              <a:t>Между стената и стъкленото покритие се образува канал, в който въздухът може да се издига и да предизвиква въздушна циркулация през обитаемото пространство. Когато циркулацията е спряна (чрез затваряне на въздушни клапи на отворите в стената), въздушният слой в това пространство играе роля на изолатор. Това се случва, когато няма достатъчно слънчева радиация – облачно </a:t>
            </a:r>
            <a:r>
              <a:rPr lang="bg-BG" sz="1400" b="0" i="0" u="none" strike="noStrike" kern="1200" baseline="0" dirty="0" smtClean="0">
                <a:solidFill>
                  <a:srgbClr val="0070C0"/>
                </a:solidFill>
              </a:rPr>
              <a:t>време и нощните часове.</a:t>
            </a:r>
            <a:endParaRPr lang="bg-BG" sz="1400" dirty="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36</a:t>
            </a:fld>
            <a:endParaRPr lang="bg-BG"/>
          </a:p>
        </p:txBody>
      </p:sp>
    </p:spTree>
    <p:extLst>
      <p:ext uri="{BB962C8B-B14F-4D97-AF65-F5344CB8AC3E}">
        <p14:creationId xmlns:p14="http://schemas.microsoft.com/office/powerpoint/2010/main" val="3154311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b="0" i="0" u="none" strike="noStrike" kern="1200" baseline="0" dirty="0" smtClean="0">
                <a:solidFill>
                  <a:srgbClr val="00B050"/>
                </a:solidFill>
              </a:rPr>
              <a:t>Към пасивните системи с топлоакумулиращи стени има </a:t>
            </a:r>
            <a:r>
              <a:rPr lang="bg-BG" sz="1400" b="0" i="0" u="none" strike="noStrike" kern="1200" baseline="0" dirty="0" smtClean="0">
                <a:solidFill>
                  <a:srgbClr val="00B050"/>
                </a:solidFill>
              </a:rPr>
              <a:t>следните изисквания.</a:t>
            </a:r>
          </a:p>
          <a:p>
            <a:pPr algn="just"/>
            <a:r>
              <a:rPr lang="ru-RU" sz="1400" b="0" i="0" u="none" strike="noStrike" kern="1200" baseline="0" dirty="0" smtClean="0">
                <a:solidFill>
                  <a:srgbClr val="00B050"/>
                </a:solidFill>
              </a:rPr>
              <a:t>- Топлоакумулиращите стени трябва да бъдат ориентирани в южна (или близка до южна) посока за да получават максимален принос от слънчева радиация.</a:t>
            </a:r>
          </a:p>
          <a:p>
            <a:pPr algn="just"/>
            <a:r>
              <a:rPr lang="ru-RU" sz="1400" b="0" i="0" u="none" strike="noStrike" kern="1200" baseline="0" dirty="0" smtClean="0">
                <a:solidFill>
                  <a:srgbClr val="00B050"/>
                </a:solidFill>
              </a:rPr>
              <a:t>- Повърхността на стената трябва да бъде оцветена в тъмен цвят (черно, тъмночервено или тъмнозелено), които осигуряват максимална поглъщателна </a:t>
            </a:r>
            <a:r>
              <a:rPr lang="bg-BG" sz="1400" b="0" i="0" u="none" strike="noStrike" kern="1200" baseline="0" dirty="0" smtClean="0">
                <a:solidFill>
                  <a:srgbClr val="00B050"/>
                </a:solidFill>
              </a:rPr>
              <a:t>способност на повърхнината.</a:t>
            </a:r>
          </a:p>
          <a:p>
            <a:pPr marL="285750" indent="-285750" algn="just">
              <a:buFontTx/>
              <a:buChar char="-"/>
            </a:pPr>
            <a:r>
              <a:rPr lang="ru-RU" sz="1400" b="0" i="0" u="none" strike="noStrike" kern="1200" baseline="0" dirty="0" smtClean="0">
                <a:solidFill>
                  <a:srgbClr val="00B050"/>
                </a:solidFill>
              </a:rPr>
              <a:t>Трябва да се осигурят специални засенчващи устройства, които да предпазят системата от прегряване през летните месеци.</a:t>
            </a:r>
          </a:p>
          <a:p>
            <a:pPr marL="285750" indent="-285750" algn="just">
              <a:buFontTx/>
              <a:buChar char="-"/>
            </a:pPr>
            <a:endParaRPr lang="ru-RU" sz="1400" b="0" i="0" u="none" strike="noStrike" kern="1200" baseline="0" dirty="0" smtClean="0">
              <a:solidFill>
                <a:srgbClr val="00B050"/>
              </a:solidFill>
            </a:endParaRPr>
          </a:p>
          <a:p>
            <a:pPr algn="just"/>
            <a:r>
              <a:rPr lang="ru-RU" sz="1400" b="0" i="0" u="none" strike="noStrike" kern="1200" baseline="0" dirty="0" smtClean="0">
                <a:solidFill>
                  <a:srgbClr val="00B050"/>
                </a:solidFill>
              </a:rPr>
              <a:t>Най-важен елемент при проектирането на топлоакумулиращи стени е правилният избор на дебелината на стените. Тя зависи основно от топлофизичните свойства на строителния материал. Дебелината на стената трябва да осигури закъснение на топлинната вълна към отопляемото пространство от 10 - 12 часа, за да може акумулираната около обедните часове максимална топлинна енергия да се пренесе към отопляемото пространство когато потребностите са най-големи - през нощните часове.</a:t>
            </a:r>
            <a:endParaRPr lang="bg-BG" sz="1400" dirty="0">
              <a:solidFill>
                <a:srgbClr val="00B05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37</a:t>
            </a:fld>
            <a:endParaRPr lang="bg-BG"/>
          </a:p>
        </p:txBody>
      </p:sp>
    </p:spTree>
    <p:extLst>
      <p:ext uri="{BB962C8B-B14F-4D97-AF65-F5344CB8AC3E}">
        <p14:creationId xmlns:p14="http://schemas.microsoft.com/office/powerpoint/2010/main" val="1100665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600" b="0" i="0" u="none" strike="noStrike" kern="1200" baseline="0" dirty="0" smtClean="0">
                <a:solidFill>
                  <a:srgbClr val="C00000"/>
                </a:solidFill>
              </a:rPr>
              <a:t>Топлоакумулиращата стена на Тромб има някои недостатъци: трудно изграждане на врати и прозорци на южната фасада, използване на северната фасада за естествено осветление, което е свързано с по-големи топлинни загуби и други. За решаване на проблема с осветлението в сградата се използва масивна стена на Тромб с ребра (</a:t>
            </a:r>
            <a:r>
              <a:rPr lang="ru-RU" sz="1600" b="1" i="0" u="none" strike="noStrike" kern="1200" baseline="0" dirty="0" smtClean="0">
                <a:solidFill>
                  <a:srgbClr val="C00000"/>
                </a:solidFill>
              </a:rPr>
              <a:t>Фиг</a:t>
            </a:r>
            <a:endParaRPr lang="bg-BG" sz="1600" dirty="0">
              <a:solidFill>
                <a:srgbClr val="C0000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38</a:t>
            </a:fld>
            <a:endParaRPr lang="bg-BG"/>
          </a:p>
        </p:txBody>
      </p:sp>
    </p:spTree>
    <p:extLst>
      <p:ext uri="{BB962C8B-B14F-4D97-AF65-F5344CB8AC3E}">
        <p14:creationId xmlns:p14="http://schemas.microsoft.com/office/powerpoint/2010/main" val="1585249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b="0" i="0" u="none" strike="noStrike" kern="1200" baseline="0" dirty="0" smtClean="0">
                <a:solidFill>
                  <a:srgbClr val="C00000"/>
                </a:solidFill>
              </a:rPr>
              <a:t>От всички материали водата има най-голяма топлоакумулираща способност.</a:t>
            </a:r>
          </a:p>
          <a:p>
            <a:pPr algn="just"/>
            <a:r>
              <a:rPr lang="ru-RU" sz="1400" b="0" i="0" u="none" strike="noStrike" kern="1200" baseline="0" dirty="0" smtClean="0">
                <a:solidFill>
                  <a:srgbClr val="C00000"/>
                </a:solidFill>
              </a:rPr>
              <a:t>Затова въз основа на тази особеност е целесъобразно водата да се използва като</a:t>
            </a:r>
            <a:r>
              <a:rPr lang="en-US" sz="1400" b="0" i="0" u="none" strike="noStrike" kern="1200" baseline="0" dirty="0" smtClean="0">
                <a:solidFill>
                  <a:srgbClr val="C00000"/>
                </a:solidFill>
              </a:rPr>
              <a:t> </a:t>
            </a:r>
            <a:r>
              <a:rPr lang="ru-RU" sz="1400" b="0" i="0" u="none" strike="noStrike" kern="1200" baseline="0" dirty="0" smtClean="0">
                <a:solidFill>
                  <a:srgbClr val="C00000"/>
                </a:solidFill>
              </a:rPr>
              <a:t>акумулиращ материал при реализиране на топлоакумулираща пасивна система.</a:t>
            </a:r>
          </a:p>
          <a:p>
            <a:pPr algn="just"/>
            <a:r>
              <a:rPr lang="ru-RU" sz="1400" b="0" i="0" u="none" strike="noStrike" kern="1200" baseline="0" dirty="0" smtClean="0">
                <a:solidFill>
                  <a:srgbClr val="0070C0"/>
                </a:solidFill>
              </a:rPr>
              <a:t>Това се реализира като водата заменя като материал масивната</a:t>
            </a:r>
          </a:p>
          <a:p>
            <a:pPr algn="just"/>
            <a:r>
              <a:rPr lang="ru-RU" sz="1400" b="0" i="0" u="none" strike="noStrike" kern="1200" baseline="0" dirty="0" smtClean="0">
                <a:solidFill>
                  <a:srgbClr val="0070C0"/>
                </a:solidFill>
              </a:rPr>
              <a:t>топлоакумулираща стена на Тромб. При водата има още едно предимство - топлината по-равномерно се разпределя из целия акумулиращ материал. При твърдите материали, дори и с висока топлопроводност, се получава голяма разлика в температурата на нагряваната страна спрямо другите области от тялото.</a:t>
            </a:r>
          </a:p>
          <a:p>
            <a:pPr algn="just"/>
            <a:r>
              <a:rPr lang="ru-RU" sz="1400" b="0" i="0" u="none" strike="noStrike" kern="1200" baseline="0" dirty="0" smtClean="0">
                <a:solidFill>
                  <a:srgbClr val="C00000"/>
                </a:solidFill>
              </a:rPr>
              <a:t>Това води до-по големи топлинни загуби и по-ниска ефективност на използване на</a:t>
            </a:r>
            <a:r>
              <a:rPr lang="en-US" sz="1400" b="0" i="0" u="none" strike="noStrike" kern="1200" baseline="0" dirty="0" smtClean="0">
                <a:solidFill>
                  <a:srgbClr val="C00000"/>
                </a:solidFill>
              </a:rPr>
              <a:t> </a:t>
            </a:r>
            <a:r>
              <a:rPr lang="ru-RU" sz="1400" b="0" i="0" u="none" strike="noStrike" kern="1200" baseline="0" dirty="0" smtClean="0">
                <a:solidFill>
                  <a:srgbClr val="C00000"/>
                </a:solidFill>
              </a:rPr>
              <a:t>топлината. При водата, вследствие на конвекцията, температурата в отделните</a:t>
            </a:r>
            <a:r>
              <a:rPr lang="en-US" sz="1400" b="0" i="0" u="none" strike="noStrike" kern="1200" baseline="0" dirty="0" smtClean="0">
                <a:solidFill>
                  <a:srgbClr val="C00000"/>
                </a:solidFill>
              </a:rPr>
              <a:t> </a:t>
            </a:r>
            <a:r>
              <a:rPr lang="ru-RU" sz="1400" b="0" i="0" u="none" strike="noStrike" kern="1200" baseline="0" dirty="0" smtClean="0">
                <a:solidFill>
                  <a:srgbClr val="C00000"/>
                </a:solidFill>
              </a:rPr>
              <a:t>области се изравнява бързо и топлинните загуби са по- ниски.</a:t>
            </a:r>
          </a:p>
          <a:p>
            <a:pPr algn="just"/>
            <a:r>
              <a:rPr lang="ru-RU" sz="1400" b="0" i="0" u="none" strike="noStrike" kern="1200" baseline="0" dirty="0" smtClean="0">
                <a:solidFill>
                  <a:srgbClr val="0070C0"/>
                </a:solidFill>
              </a:rPr>
              <a:t>Топлоакумулиращата водна стена се изпълнява във вид на специални контейнери, в които се съхранява вода. </a:t>
            </a:r>
            <a:endParaRPr lang="bg-BG" sz="1400" dirty="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39</a:t>
            </a:fld>
            <a:endParaRPr lang="bg-BG"/>
          </a:p>
        </p:txBody>
      </p:sp>
    </p:spTree>
    <p:extLst>
      <p:ext uri="{BB962C8B-B14F-4D97-AF65-F5344CB8AC3E}">
        <p14:creationId xmlns:p14="http://schemas.microsoft.com/office/powerpoint/2010/main" val="3076093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600" b="0" i="0" u="none" strike="noStrike" kern="1200" baseline="0" dirty="0" smtClean="0">
                <a:solidFill>
                  <a:srgbClr val="0070C0"/>
                </a:solidFill>
              </a:rPr>
              <a:t>Стената може да се изпълни от отделни</a:t>
            </a:r>
            <a:r>
              <a:rPr lang="en-US" sz="1600" b="0" i="0" u="none" strike="noStrike" kern="1200" baseline="0" dirty="0" smtClean="0">
                <a:solidFill>
                  <a:srgbClr val="0070C0"/>
                </a:solidFill>
              </a:rPr>
              <a:t> </a:t>
            </a:r>
            <a:r>
              <a:rPr lang="ru-RU" sz="1600" b="0" i="0" u="none" strike="noStrike" kern="1200" baseline="0" dirty="0" smtClean="0">
                <a:solidFill>
                  <a:srgbClr val="0070C0"/>
                </a:solidFill>
              </a:rPr>
              <a:t>малки съдове, между които може да има пространства за преминаване на</a:t>
            </a:r>
          </a:p>
          <a:p>
            <a:pPr algn="just"/>
            <a:r>
              <a:rPr lang="ru-RU" sz="1600" b="0" i="0" u="none" strike="noStrike" kern="1200" baseline="0" dirty="0" smtClean="0">
                <a:solidFill>
                  <a:srgbClr val="0070C0"/>
                </a:solidFill>
              </a:rPr>
              <a:t>слънчева светлина. В някои примери стената се изпълнява от прозрачни бутилки или бидони (стъклени или пластмасови). В този случай освен пропускане на директна слънчева светлина се пропуска и дифузна слънчева радиация, което осигурява приятно меко осветление на пространството зад стената.</a:t>
            </a:r>
            <a:endParaRPr lang="bg-BG" sz="1600" dirty="0" smtClean="0">
              <a:solidFill>
                <a:srgbClr val="0070C0"/>
              </a:solidFill>
            </a:endParaRPr>
          </a:p>
          <a:p>
            <a:pPr algn="just"/>
            <a:endParaRPr lang="ru-RU" sz="1600" b="0" i="0" u="none" strike="noStrike" kern="1200" baseline="0" dirty="0" smtClean="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40</a:t>
            </a:fld>
            <a:endParaRPr lang="bg-BG"/>
          </a:p>
        </p:txBody>
      </p:sp>
    </p:spTree>
    <p:extLst>
      <p:ext uri="{BB962C8B-B14F-4D97-AF65-F5344CB8AC3E}">
        <p14:creationId xmlns:p14="http://schemas.microsoft.com/office/powerpoint/2010/main" val="38932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bg-BG" sz="1200" i="1" dirty="0" smtClean="0">
                <a:solidFill>
                  <a:srgbClr val="FF0000"/>
                </a:solidFill>
                <a:latin typeface="Arial,Italic"/>
              </a:rPr>
              <a:t>Високотемпературните </a:t>
            </a:r>
            <a:r>
              <a:rPr lang="bg-BG" sz="1200" dirty="0" smtClean="0">
                <a:solidFill>
                  <a:srgbClr val="FF0000"/>
                </a:solidFill>
                <a:latin typeface="Arial" panose="020B0604020202020204" pitchFamily="34" charset="0"/>
              </a:rPr>
              <a:t>слънчеви</a:t>
            </a:r>
            <a:r>
              <a:rPr lang="en-US" sz="1200" dirty="0" smtClean="0">
                <a:solidFill>
                  <a:srgbClr val="FF0000"/>
                </a:solidFill>
                <a:latin typeface="Arial" panose="020B0604020202020204" pitchFamily="34" charset="0"/>
              </a:rPr>
              <a:t> </a:t>
            </a:r>
            <a:r>
              <a:rPr lang="ru-RU" sz="1200" dirty="0" smtClean="0">
                <a:solidFill>
                  <a:srgbClr val="FF0000"/>
                </a:solidFill>
                <a:latin typeface="Arial" panose="020B0604020202020204" pitchFamily="34" charset="0"/>
              </a:rPr>
              <a:t>системи </a:t>
            </a:r>
            <a:r>
              <a:rPr lang="ru-RU" sz="1200" dirty="0" smtClean="0">
                <a:solidFill>
                  <a:schemeClr val="accent6">
                    <a:lumMod val="50000"/>
                  </a:schemeClr>
                </a:solidFill>
                <a:latin typeface="Arial" panose="020B0604020202020204" pitchFamily="34" charset="0"/>
              </a:rPr>
              <a:t>са свързани с концентриране на слънчевата енергия, поради което този</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тип са известни и като </a:t>
            </a:r>
            <a:r>
              <a:rPr lang="ru-RU" sz="1200" dirty="0" smtClean="0">
                <a:solidFill>
                  <a:srgbClr val="FF0000"/>
                </a:solidFill>
                <a:latin typeface="Arial" panose="020B0604020202020204" pitchFamily="34" charset="0"/>
              </a:rPr>
              <a:t>концентриращи</a:t>
            </a:r>
            <a:r>
              <a:rPr lang="ru-RU" sz="1200" dirty="0" smtClean="0">
                <a:solidFill>
                  <a:schemeClr val="accent6">
                    <a:lumMod val="50000"/>
                  </a:schemeClr>
                </a:solidFill>
                <a:latin typeface="Arial" panose="020B0604020202020204" pitchFamily="34" charset="0"/>
              </a:rPr>
              <a:t> термични слънчеви системи. При тях,</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попадащата върху приемната повърхнина слънчева енергия се концентрира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върху малка площ с цел да се постигне голяма интензивност на енергията и по</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този начин - висока температура.</a:t>
            </a:r>
            <a:endParaRPr lang="en-US" sz="1200" dirty="0" smtClean="0">
              <a:solidFill>
                <a:schemeClr val="accent6">
                  <a:lumMod val="50000"/>
                </a:schemeClr>
              </a:solidFill>
              <a:latin typeface="Arial" panose="020B0604020202020204" pitchFamily="34" charset="0"/>
            </a:endParaRPr>
          </a:p>
          <a:p>
            <a:pPr algn="just"/>
            <a:r>
              <a:rPr lang="ru-RU" sz="1200" dirty="0" smtClean="0">
                <a:solidFill>
                  <a:schemeClr val="accent6">
                    <a:lumMod val="50000"/>
                  </a:schemeClr>
                </a:solidFill>
                <a:latin typeface="Arial" panose="020B0604020202020204" pitchFamily="34" charset="0"/>
              </a:rPr>
              <a:t> Тези системи най-често се използват за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производство на електроенергия, но за разлика от фотоволтаичните елементи</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те използват не лъчиста енергия, а топлина. </a:t>
            </a:r>
            <a:r>
              <a:rPr lang="ru-RU" sz="1200" dirty="0" smtClean="0">
                <a:solidFill>
                  <a:srgbClr val="7030A0"/>
                </a:solidFill>
                <a:latin typeface="Arial" panose="020B0604020202020204" pitchFamily="34" charset="0"/>
              </a:rPr>
              <a:t>В някои случаи топлината от тези системи се използва директно, например в пещи за топене на метали или за </a:t>
            </a:r>
            <a:r>
              <a:rPr lang="bg-BG" sz="1200" dirty="0" smtClean="0">
                <a:solidFill>
                  <a:srgbClr val="7030A0"/>
                </a:solidFill>
                <a:latin typeface="Arial" panose="020B0604020202020204" pitchFamily="34" charset="0"/>
              </a:rPr>
              <a:t>химически процеси.</a:t>
            </a:r>
          </a:p>
          <a:p>
            <a:endParaRPr lang="bg-BG" dirty="0"/>
          </a:p>
        </p:txBody>
      </p:sp>
      <p:sp>
        <p:nvSpPr>
          <p:cNvPr id="4" name="Slide Number Placeholder 3"/>
          <p:cNvSpPr>
            <a:spLocks noGrp="1"/>
          </p:cNvSpPr>
          <p:nvPr>
            <p:ph type="sldNum" sz="quarter" idx="10"/>
          </p:nvPr>
        </p:nvSpPr>
        <p:spPr/>
        <p:txBody>
          <a:bodyPr/>
          <a:lstStyle/>
          <a:p>
            <a:fld id="{A1A2A335-09C8-4A1C-BF23-6F69DCD450C6}" type="slidenum">
              <a:rPr lang="bg-BG" smtClean="0"/>
              <a:t>4</a:t>
            </a:fld>
            <a:endParaRPr lang="bg-BG"/>
          </a:p>
        </p:txBody>
      </p:sp>
    </p:spTree>
    <p:extLst>
      <p:ext uri="{BB962C8B-B14F-4D97-AF65-F5344CB8AC3E}">
        <p14:creationId xmlns:p14="http://schemas.microsoft.com/office/powerpoint/2010/main" val="1469924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400" i="1" dirty="0" smtClean="0">
                <a:solidFill>
                  <a:srgbClr val="0070C0"/>
                </a:solidFill>
                <a:latin typeface="Arial,Italic"/>
              </a:rPr>
              <a:t>Естествено осветление на сгради. </a:t>
            </a:r>
            <a:r>
              <a:rPr lang="ru-RU" sz="1400" dirty="0" smtClean="0">
                <a:solidFill>
                  <a:srgbClr val="0070C0"/>
                </a:solidFill>
                <a:latin typeface="Arial" panose="020B0604020202020204" pitchFamily="34" charset="0"/>
              </a:rPr>
              <a:t>Пасивните слънчеви системи от този тип</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осигуряват проникване на слънчевата енергия в сградите без преобразуването й в</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топлина. Този тип осветление се използва в големи сгради, като училища,</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административни сгради и други. Основната задача на тези системи е да намалят</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разходите за осветление в тези сгради.</a:t>
            </a:r>
          </a:p>
          <a:p>
            <a:pPr algn="just"/>
            <a:endParaRPr lang="ru-RU" sz="1400" dirty="0" smtClean="0">
              <a:solidFill>
                <a:srgbClr val="0070C0"/>
              </a:solidFill>
              <a:latin typeface="Arial" panose="020B0604020202020204" pitchFamily="34" charset="0"/>
            </a:endParaRPr>
          </a:p>
          <a:p>
            <a:pPr algn="just"/>
            <a:r>
              <a:rPr lang="ru-RU" sz="1400" i="1" dirty="0" smtClean="0">
                <a:solidFill>
                  <a:srgbClr val="0070C0"/>
                </a:solidFill>
                <a:latin typeface="Arial,Italic"/>
              </a:rPr>
              <a:t>Прилепени слънчеви пространства. </a:t>
            </a:r>
            <a:r>
              <a:rPr lang="ru-RU" sz="1400" dirty="0" smtClean="0">
                <a:solidFill>
                  <a:srgbClr val="0070C0"/>
                </a:solidFill>
                <a:latin typeface="Arial" panose="020B0604020202020204" pitchFamily="34" charset="0"/>
              </a:rPr>
              <a:t>Това са пространства в сградите или</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контактуващи със сградите, в които се осигурява достъп на слънчева енергия. Тази</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енергия се преобразува в топлина по-подобен начин както това става в</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оранжериите. За да се съхрани тази топлина се предвиждат специални</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топлоакумулиращи елементи (бетонни стени, контейнери с камъни, резервоари с</a:t>
            </a:r>
            <a:r>
              <a:rPr lang="en-US" sz="1400" dirty="0" smtClean="0">
                <a:solidFill>
                  <a:srgbClr val="0070C0"/>
                </a:solidFill>
                <a:latin typeface="Arial" panose="020B0604020202020204" pitchFamily="34" charset="0"/>
              </a:rPr>
              <a:t> </a:t>
            </a:r>
            <a:r>
              <a:rPr lang="bg-BG" sz="1400" dirty="0" smtClean="0">
                <a:solidFill>
                  <a:srgbClr val="0070C0"/>
                </a:solidFill>
                <a:latin typeface="Arial" panose="020B0604020202020204" pitchFamily="34" charset="0"/>
              </a:rPr>
              <a:t>вода).</a:t>
            </a:r>
          </a:p>
          <a:p>
            <a:pPr algn="just"/>
            <a:endParaRPr lang="bg-BG" sz="1400" dirty="0" smtClean="0">
              <a:solidFill>
                <a:srgbClr val="0070C0"/>
              </a:solidFill>
              <a:latin typeface="Arial" panose="020B0604020202020204" pitchFamily="34" charset="0"/>
            </a:endParaRPr>
          </a:p>
          <a:p>
            <a:pPr algn="just"/>
            <a:r>
              <a:rPr lang="ru-RU" sz="1400" dirty="0" smtClean="0">
                <a:solidFill>
                  <a:srgbClr val="0070C0"/>
                </a:solidFill>
                <a:latin typeface="Arial" panose="020B0604020202020204" pitchFamily="34" charset="0"/>
              </a:rPr>
              <a:t>Пасивните слънчеви системи използват структурата на сградите за</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абсорбиране, акумулиране и разпределение на слънчевата енергия попадаща върху огражденията на сградата. Пасивното използване на слънчевата енергия за</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тези нужди е свързано с определяне на подходящата ориентация на сградата, в</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зависимост от специфичните параметри на слънчевото греене за района.</a:t>
            </a:r>
            <a:endParaRPr lang="bg-BG" sz="1400" dirty="0" smtClean="0">
              <a:solidFill>
                <a:srgbClr val="0070C0"/>
              </a:solidFill>
            </a:endParaRPr>
          </a:p>
          <a:p>
            <a:endParaRPr lang="bg-BG" sz="1400" dirty="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41</a:t>
            </a:fld>
            <a:endParaRPr lang="bg-BG"/>
          </a:p>
        </p:txBody>
      </p:sp>
    </p:spTree>
    <p:extLst>
      <p:ext uri="{BB962C8B-B14F-4D97-AF65-F5344CB8AC3E}">
        <p14:creationId xmlns:p14="http://schemas.microsoft.com/office/powerpoint/2010/main" val="2227441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dirty="0" smtClean="0">
                <a:solidFill>
                  <a:srgbClr val="0070C0"/>
                </a:solidFill>
                <a:latin typeface="Arial" panose="020B0604020202020204" pitchFamily="34" charset="0"/>
              </a:rPr>
              <a:t>Този тип пасивна слънчева система може да се разглежда като разновидност</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на масивната топлоакумулираща стена (увеличено разстояние между стената и</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стъкленото покритие) - </a:t>
            </a:r>
            <a:r>
              <a:rPr lang="ru-RU" sz="1400" b="1" dirty="0" smtClean="0">
                <a:solidFill>
                  <a:srgbClr val="0070C0"/>
                </a:solidFill>
                <a:latin typeface="Arial,Bold"/>
              </a:rPr>
              <a:t>Фиг</a:t>
            </a:r>
            <a:r>
              <a:rPr lang="ru-RU" sz="1400" b="1" dirty="0" smtClean="0">
                <a:solidFill>
                  <a:srgbClr val="0070C0"/>
                </a:solidFill>
                <a:latin typeface="Arial" panose="020B0604020202020204" pitchFamily="34" charset="0"/>
              </a:rPr>
              <a:t>.</a:t>
            </a:r>
            <a:r>
              <a:rPr lang="ru-RU" sz="1400" dirty="0" smtClean="0">
                <a:solidFill>
                  <a:srgbClr val="0070C0"/>
                </a:solidFill>
                <a:latin typeface="Arial" panose="020B0604020202020204" pitchFamily="34" charset="0"/>
              </a:rPr>
              <a:t>. Присъединеното пространство може да бъде</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оранжерия, зимна градина или веранда. </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400" dirty="0" smtClean="0">
                <a:solidFill>
                  <a:srgbClr val="0070C0"/>
                </a:solidFill>
                <a:latin typeface="Arial" panose="020B0604020202020204" pitchFamily="34" charset="0"/>
              </a:rPr>
              <a:t>То подобрява значително топлинните</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условия в обитаемото пространство. Топлина към помещенията се пренася с</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конвекция и чрез радиационен топлообмен. Същевременно се намаляват</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топлинните загуби през стените на обитаемото пространство, тъй като</a:t>
            </a:r>
            <a:r>
              <a:rPr lang="en-US" sz="1400" dirty="0" smtClean="0">
                <a:solidFill>
                  <a:srgbClr val="0070C0"/>
                </a:solidFill>
                <a:latin typeface="Arial" panose="020B0604020202020204" pitchFamily="34" charset="0"/>
              </a:rPr>
              <a:t> </a:t>
            </a:r>
            <a:r>
              <a:rPr lang="ru-RU" sz="1400" dirty="0" smtClean="0">
                <a:solidFill>
                  <a:srgbClr val="0070C0"/>
                </a:solidFill>
                <a:latin typeface="Arial" panose="020B0604020202020204" pitchFamily="34" charset="0"/>
              </a:rPr>
              <a:t>температурата в присъединеното пространство е по-висока от </a:t>
            </a:r>
            <a:r>
              <a:rPr lang="ru-RU" sz="1400" dirty="0" smtClean="0">
                <a:solidFill>
                  <a:srgbClr val="0070C0"/>
                </a:solidFill>
                <a:latin typeface="Arial" panose="020B0604020202020204" pitchFamily="34" charset="0"/>
                <a:cs typeface="Arial" panose="020B0604020202020204" pitchFamily="34" charset="0"/>
              </a:rPr>
              <a:t>външната</a:t>
            </a:r>
            <a:r>
              <a:rPr lang="en-US" sz="1400" dirty="0" smtClean="0">
                <a:solidFill>
                  <a:srgbClr val="0070C0"/>
                </a:solidFill>
                <a:latin typeface="Arial" panose="020B0604020202020204" pitchFamily="34" charset="0"/>
                <a:cs typeface="Arial" panose="020B0604020202020204" pitchFamily="34" charset="0"/>
              </a:rPr>
              <a:t> </a:t>
            </a:r>
            <a:r>
              <a:rPr lang="bg-BG" sz="1400" dirty="0" smtClean="0">
                <a:solidFill>
                  <a:srgbClr val="0070C0"/>
                </a:solidFill>
                <a:latin typeface="Arial" panose="020B0604020202020204" pitchFamily="34" charset="0"/>
                <a:cs typeface="Arial" panose="020B0604020202020204" pitchFamily="34" charset="0"/>
              </a:rPr>
              <a:t>температура.</a:t>
            </a:r>
            <a:endParaRPr lang="en-US" sz="1400" dirty="0" smtClean="0">
              <a:solidFill>
                <a:srgbClr val="0070C0"/>
              </a:solidFill>
              <a:latin typeface="Arial" panose="020B0604020202020204" pitchFamily="34"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400" dirty="0" smtClean="0">
                <a:solidFill>
                  <a:srgbClr val="0070C0"/>
                </a:solidFill>
                <a:latin typeface="Arial" panose="020B0604020202020204" pitchFamily="34" charset="0"/>
                <a:cs typeface="Arial" panose="020B0604020202020204" pitchFamily="34" charset="0"/>
              </a:rPr>
              <a:t>При тези системи температурата в пространството на присъединения обем става много висока, а през нощта спада почти до външната температура. За да се избегне това може да се поставят допълнителни акумулиращи елементи (например варели с вода). Ако има възможност може да се предвиди и нощна изолация на това пространство.</a:t>
            </a:r>
            <a:endParaRPr lang="bg-BG" sz="1400" dirty="0" smtClean="0">
              <a:solidFill>
                <a:srgbClr val="0070C0"/>
              </a:solidFill>
              <a:latin typeface="Arial" panose="020B0604020202020204" pitchFamily="34" charset="0"/>
              <a:cs typeface="Arial" panose="020B0604020202020204" pitchFamily="34" charset="0"/>
            </a:endParaRPr>
          </a:p>
          <a:p>
            <a:pPr algn="just"/>
            <a:endParaRPr lang="bg-BG" sz="1400" dirty="0">
              <a:solidFill>
                <a:srgbClr val="0070C0"/>
              </a:solidFill>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42</a:t>
            </a:fld>
            <a:endParaRPr lang="bg-BG"/>
          </a:p>
        </p:txBody>
      </p:sp>
    </p:spTree>
    <p:extLst>
      <p:ext uri="{BB962C8B-B14F-4D97-AF65-F5344CB8AC3E}">
        <p14:creationId xmlns:p14="http://schemas.microsoft.com/office/powerpoint/2010/main" val="3927899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600" b="0" i="0" u="none" strike="noStrike" kern="1200" baseline="0" dirty="0" smtClean="0">
                <a:solidFill>
                  <a:schemeClr val="tx1"/>
                </a:solidFill>
              </a:rPr>
              <a:t>В почти всички пасивни системи се използва естествена конвекция за пренасяне на топлинната енергия. Но съществуват пасивни системи, основани изцяло на този принцип. Типичен пример е една сграда изградена в Ню Мексико </a:t>
            </a:r>
            <a:r>
              <a:rPr lang="bg-BG" sz="1600" b="0" i="0" u="none" strike="noStrike" kern="1200" baseline="0" dirty="0" smtClean="0">
                <a:solidFill>
                  <a:schemeClr val="tx1"/>
                </a:solidFill>
              </a:rPr>
              <a:t>през 1972 година (</a:t>
            </a:r>
            <a:r>
              <a:rPr lang="bg-BG" sz="1600" b="1" i="0" u="none" strike="noStrike" kern="1200" baseline="0" dirty="0" smtClean="0">
                <a:solidFill>
                  <a:schemeClr val="tx1"/>
                </a:solidFill>
              </a:rPr>
              <a:t>Фиг.</a:t>
            </a:r>
            <a:endParaRPr lang="bg-BG" sz="1600" dirty="0"/>
          </a:p>
        </p:txBody>
      </p:sp>
      <p:sp>
        <p:nvSpPr>
          <p:cNvPr id="4" name="Slide Number Placeholder 3"/>
          <p:cNvSpPr>
            <a:spLocks noGrp="1"/>
          </p:cNvSpPr>
          <p:nvPr>
            <p:ph type="sldNum" sz="quarter" idx="10"/>
          </p:nvPr>
        </p:nvSpPr>
        <p:spPr/>
        <p:txBody>
          <a:bodyPr/>
          <a:lstStyle/>
          <a:p>
            <a:fld id="{0F17D16A-82A3-409B-8405-244F3D4201C9}" type="slidenum">
              <a:rPr lang="bg-BG" smtClean="0"/>
              <a:t>43</a:t>
            </a:fld>
            <a:endParaRPr lang="bg-BG"/>
          </a:p>
        </p:txBody>
      </p:sp>
    </p:spTree>
    <p:extLst>
      <p:ext uri="{BB962C8B-B14F-4D97-AF65-F5344CB8AC3E}">
        <p14:creationId xmlns:p14="http://schemas.microsoft.com/office/powerpoint/2010/main" val="1452607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bg-BG" sz="1400" b="1" i="0" u="none" strike="noStrike" kern="1200" baseline="0" dirty="0" smtClean="0">
                <a:solidFill>
                  <a:srgbClr val="0070C0"/>
                </a:solidFill>
              </a:rPr>
              <a:t>Други типове пасивни системи</a:t>
            </a:r>
          </a:p>
          <a:p>
            <a:pPr algn="just"/>
            <a:r>
              <a:rPr lang="ru-RU" sz="1400" b="0" i="0" u="none" strike="noStrike" kern="1200" baseline="0" dirty="0" smtClean="0">
                <a:solidFill>
                  <a:srgbClr val="0070C0"/>
                </a:solidFill>
              </a:rPr>
              <a:t>При индиректните пасивни слънчеви системи топлината се предава в</a:t>
            </a:r>
          </a:p>
          <a:p>
            <a:pPr algn="just"/>
            <a:r>
              <a:rPr lang="ru-RU" sz="1400" b="0" i="0" u="none" strike="noStrike" kern="1200" baseline="0" dirty="0" smtClean="0">
                <a:solidFill>
                  <a:srgbClr val="0070C0"/>
                </a:solidFill>
              </a:rPr>
              <a:t>помещението чрез конвекция и топлопроводимост. В рамките на този метод попадат и някой специфични технически и конструктивни решения, като използване на строителни елементи - </a:t>
            </a:r>
            <a:r>
              <a:rPr lang="ru-RU" sz="1400" b="1" i="0" u="none" strike="noStrike" kern="1200" baseline="0" dirty="0" smtClean="0">
                <a:solidFill>
                  <a:srgbClr val="0070C0"/>
                </a:solidFill>
              </a:rPr>
              <a:t>"слънчеви керемиди". </a:t>
            </a:r>
            <a:r>
              <a:rPr lang="ru-RU" sz="1400" b="0" i="0" u="none" strike="noStrike" kern="1200" baseline="0" dirty="0" smtClean="0">
                <a:solidFill>
                  <a:srgbClr val="0070C0"/>
                </a:solidFill>
              </a:rPr>
              <a:t>На </a:t>
            </a:r>
            <a:r>
              <a:rPr lang="ru-RU" sz="1400" b="1" i="0" u="none" strike="noStrike" kern="1200" baseline="0" dirty="0" smtClean="0">
                <a:solidFill>
                  <a:srgbClr val="0070C0"/>
                </a:solidFill>
              </a:rPr>
              <a:t>Фиг. </a:t>
            </a:r>
            <a:r>
              <a:rPr lang="ru-RU" sz="1400" b="0" i="0" u="none" strike="noStrike" kern="1200" baseline="0" dirty="0" smtClean="0">
                <a:solidFill>
                  <a:srgbClr val="0070C0"/>
                </a:solidFill>
              </a:rPr>
              <a:t>е представен модел на конструкция на "слънчеви керемиди« </a:t>
            </a:r>
          </a:p>
          <a:p>
            <a:pPr algn="just"/>
            <a:endParaRPr lang="ru-RU" sz="1400" dirty="0">
              <a:solidFill>
                <a:srgbClr val="0070C0"/>
              </a:solidFill>
            </a:endParaRPr>
          </a:p>
          <a:p>
            <a:pPr algn="just"/>
            <a:r>
              <a:rPr lang="ru-RU" sz="1400" b="0" i="0" u="none" strike="noStrike" kern="1200" baseline="0" dirty="0" smtClean="0">
                <a:solidFill>
                  <a:srgbClr val="0070C0"/>
                </a:solidFill>
              </a:rPr>
              <a:t>Друг тип пасивни слънчеви системи са </a:t>
            </a:r>
            <a:r>
              <a:rPr lang="ru-RU" sz="1400" b="1" i="0" u="none" strike="noStrike" kern="1200" baseline="0" dirty="0" smtClean="0">
                <a:solidFill>
                  <a:srgbClr val="0070C0"/>
                </a:solidFill>
              </a:rPr>
              <a:t>топлоакумулиращ покрив. </a:t>
            </a:r>
            <a:r>
              <a:rPr lang="ru-RU" sz="1400" b="0" i="0" u="none" strike="noStrike" kern="1200" baseline="0" dirty="0" smtClean="0">
                <a:solidFill>
                  <a:srgbClr val="0070C0"/>
                </a:solidFill>
              </a:rPr>
              <a:t>Те саподходящи за използване при сух и слънчев климат. Върху метален таван на помещенията се поставят пълни с вода контейнери (най-често черно оцветени пластмасови торби). При слънчево време през зимния период те се нагряват и акумулират топлина. През нощните часове тази топлина се отдава към отопляемото пространство чрез топлинно излъчване. Получава се добро разпределение на топлината в обитаемото пространство и комфортни условия в </a:t>
            </a:r>
            <a:r>
              <a:rPr lang="bg-BG" sz="1400" b="0" i="0" u="none" strike="noStrike" kern="1200" baseline="0" dirty="0" smtClean="0">
                <a:solidFill>
                  <a:srgbClr val="0070C0"/>
                </a:solidFill>
              </a:rPr>
              <a:t>помещенията.</a:t>
            </a:r>
          </a:p>
          <a:p>
            <a:pPr algn="just"/>
            <a:endParaRPr lang="bg-BG" sz="1400" b="0" i="0" u="none" strike="noStrike" kern="1200" baseline="0" dirty="0" smtClean="0">
              <a:solidFill>
                <a:srgbClr val="0070C0"/>
              </a:solidFill>
            </a:endParaRPr>
          </a:p>
          <a:p>
            <a:pPr algn="just"/>
            <a:r>
              <a:rPr lang="ru-RU" sz="1400" b="0" i="0" u="none" strike="noStrike" kern="1200" baseline="0" dirty="0" smtClean="0">
                <a:solidFill>
                  <a:srgbClr val="0070C0"/>
                </a:solidFill>
              </a:rPr>
              <a:t>Трябва да се осигури подвижна изолация, която през нощните часове да покрива водните контейнери. Това е необходимо, за да се предпази изстиването на покрива вследствие излъчването към небосвода, което е много голямо при ясно и студено време. През летния период се постъпва обратно. През нощните часове се откриват контейнерите с вода и те се охлаждат чрез топлообмен с небосвода. През деня контейнерите се покриват с подвижната изолация, за да се предпазят от прегряване със слънчева енергия. Изстудени през нощта контейнерите осигуряват охлаждене през горещите летни дни.</a:t>
            </a:r>
            <a:endParaRPr lang="bg-BG" sz="1400" dirty="0">
              <a:solidFill>
                <a:srgbClr val="0070C0"/>
              </a:solidFill>
            </a:endParaRPr>
          </a:p>
        </p:txBody>
      </p:sp>
    </p:spTree>
    <p:extLst>
      <p:ext uri="{BB962C8B-B14F-4D97-AF65-F5344CB8AC3E}">
        <p14:creationId xmlns:p14="http://schemas.microsoft.com/office/powerpoint/2010/main" val="670820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600" dirty="0" smtClean="0">
                <a:solidFill>
                  <a:srgbClr val="0070C0"/>
                </a:solidFill>
                <a:latin typeface="Arial" panose="020B0604020202020204" pitchFamily="34" charset="0"/>
              </a:rPr>
              <a:t>Съществуват и тъй наречените </a:t>
            </a:r>
            <a:r>
              <a:rPr lang="ru-RU" sz="1600" dirty="0" smtClean="0">
                <a:solidFill>
                  <a:srgbClr val="C00000"/>
                </a:solidFill>
                <a:latin typeface="Arial" panose="020B0604020202020204" pitchFamily="34" charset="0"/>
              </a:rPr>
              <a:t>"Пасивни къщи" </a:t>
            </a:r>
            <a:r>
              <a:rPr lang="ru-RU" sz="1600" dirty="0" smtClean="0">
                <a:solidFill>
                  <a:srgbClr val="0070C0"/>
                </a:solidFill>
                <a:latin typeface="Arial" panose="020B0604020202020204" pitchFamily="34" charset="0"/>
              </a:rPr>
              <a:t>- това са жилищни сгради със</a:t>
            </a:r>
            <a:r>
              <a:rPr lang="en-US" sz="1600" dirty="0" smtClean="0">
                <a:solidFill>
                  <a:srgbClr val="0070C0"/>
                </a:solidFill>
                <a:latin typeface="Arial" panose="020B0604020202020204" pitchFamily="34" charset="0"/>
              </a:rPr>
              <a:t> </a:t>
            </a:r>
            <a:r>
              <a:rPr lang="ru-RU" sz="1600" dirty="0" smtClean="0">
                <a:solidFill>
                  <a:srgbClr val="0070C0"/>
                </a:solidFill>
                <a:latin typeface="Arial" panose="020B0604020202020204" pitchFamily="34" charset="0"/>
              </a:rPr>
              <a:t>специфичен строителен стандарт, които имат много добър микроклимат както през</a:t>
            </a:r>
            <a:r>
              <a:rPr lang="en-US" sz="1600" dirty="0" smtClean="0">
                <a:solidFill>
                  <a:srgbClr val="0070C0"/>
                </a:solidFill>
                <a:latin typeface="Arial" panose="020B0604020202020204" pitchFamily="34" charset="0"/>
              </a:rPr>
              <a:t> </a:t>
            </a:r>
            <a:r>
              <a:rPr lang="ru-RU" sz="1600" dirty="0" smtClean="0">
                <a:solidFill>
                  <a:srgbClr val="0070C0"/>
                </a:solidFill>
                <a:latin typeface="Arial" panose="020B0604020202020204" pitchFamily="34" charset="0"/>
              </a:rPr>
              <a:t>зимата, така и през лятото. Обикновено това включва много добри нива на</a:t>
            </a:r>
            <a:r>
              <a:rPr lang="en-US" sz="1600" dirty="0" smtClean="0">
                <a:solidFill>
                  <a:srgbClr val="0070C0"/>
                </a:solidFill>
                <a:latin typeface="Arial" panose="020B0604020202020204" pitchFamily="34" charset="0"/>
              </a:rPr>
              <a:t> </a:t>
            </a:r>
            <a:r>
              <a:rPr lang="ru-RU" sz="1600" dirty="0" smtClean="0">
                <a:solidFill>
                  <a:srgbClr val="0070C0"/>
                </a:solidFill>
                <a:latin typeface="Arial" panose="020B0604020202020204" pitchFamily="34" charset="0"/>
              </a:rPr>
              <a:t>топлинна изолация, много добро уплътняване на сградата, като се гарантира</a:t>
            </a:r>
            <a:r>
              <a:rPr lang="en-US" sz="1600" dirty="0" smtClean="0">
                <a:solidFill>
                  <a:srgbClr val="0070C0"/>
                </a:solidFill>
                <a:latin typeface="Arial" panose="020B0604020202020204" pitchFamily="34" charset="0"/>
              </a:rPr>
              <a:t> </a:t>
            </a:r>
            <a:r>
              <a:rPr lang="ru-RU" sz="1600" dirty="0" smtClean="0">
                <a:solidFill>
                  <a:srgbClr val="0070C0"/>
                </a:solidFill>
                <a:latin typeface="Arial" panose="020B0604020202020204" pitchFamily="34" charset="0"/>
              </a:rPr>
              <a:t>добро качество на въздуха в сградата от механична вентилационна система с</a:t>
            </a:r>
            <a:r>
              <a:rPr lang="en-US" sz="1600" dirty="0" smtClean="0">
                <a:solidFill>
                  <a:srgbClr val="0070C0"/>
                </a:solidFill>
                <a:latin typeface="Arial" panose="020B0604020202020204" pitchFamily="34" charset="0"/>
              </a:rPr>
              <a:t> </a:t>
            </a:r>
            <a:r>
              <a:rPr lang="ru-RU" sz="1600" dirty="0" smtClean="0">
                <a:solidFill>
                  <a:srgbClr val="0070C0"/>
                </a:solidFill>
                <a:latin typeface="Arial" panose="020B0604020202020204" pitchFamily="34" charset="0"/>
              </a:rPr>
              <a:t>високо ефективно оползотворяване на отпадната топлина. </a:t>
            </a:r>
            <a:r>
              <a:rPr lang="bg-BG" sz="1600" dirty="0" smtClean="0">
                <a:solidFill>
                  <a:srgbClr val="0070C0"/>
                </a:solidFill>
                <a:latin typeface="Arial" panose="020B0604020202020204" pitchFamily="34" charset="0"/>
              </a:rPr>
              <a:t>до минимум.</a:t>
            </a:r>
            <a:endParaRPr lang="en-US" sz="1600" dirty="0" smtClean="0">
              <a:solidFill>
                <a:srgbClr val="0070C0"/>
              </a:solidFill>
            </a:endParaRPr>
          </a:p>
          <a:p>
            <a:pPr algn="just"/>
            <a:endParaRPr lang="bg-BG" sz="1600" dirty="0"/>
          </a:p>
        </p:txBody>
      </p:sp>
      <p:sp>
        <p:nvSpPr>
          <p:cNvPr id="4" name="Slide Number Placeholder 3"/>
          <p:cNvSpPr>
            <a:spLocks noGrp="1"/>
          </p:cNvSpPr>
          <p:nvPr>
            <p:ph type="sldNum" sz="quarter" idx="10"/>
          </p:nvPr>
        </p:nvSpPr>
        <p:spPr/>
        <p:txBody>
          <a:bodyPr/>
          <a:lstStyle/>
          <a:p>
            <a:fld id="{0F17D16A-82A3-409B-8405-244F3D4201C9}" type="slidenum">
              <a:rPr lang="bg-BG" smtClean="0"/>
              <a:t>45</a:t>
            </a:fld>
            <a:endParaRPr lang="bg-BG"/>
          </a:p>
        </p:txBody>
      </p:sp>
    </p:spTree>
    <p:extLst>
      <p:ext uri="{BB962C8B-B14F-4D97-AF65-F5344CB8AC3E}">
        <p14:creationId xmlns:p14="http://schemas.microsoft.com/office/powerpoint/2010/main" val="1996401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46</a:t>
            </a:fld>
            <a:endParaRPr lang="bg-BG"/>
          </a:p>
        </p:txBody>
      </p:sp>
    </p:spTree>
    <p:extLst>
      <p:ext uri="{BB962C8B-B14F-4D97-AF65-F5344CB8AC3E}">
        <p14:creationId xmlns:p14="http://schemas.microsoft.com/office/powerpoint/2010/main" val="2987762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47</a:t>
            </a:fld>
            <a:endParaRPr lang="bg-BG"/>
          </a:p>
        </p:txBody>
      </p:sp>
    </p:spTree>
    <p:extLst>
      <p:ext uri="{BB962C8B-B14F-4D97-AF65-F5344CB8AC3E}">
        <p14:creationId xmlns:p14="http://schemas.microsoft.com/office/powerpoint/2010/main" val="236578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48</a:t>
            </a:fld>
            <a:endParaRPr lang="bg-BG"/>
          </a:p>
        </p:txBody>
      </p:sp>
    </p:spTree>
    <p:extLst>
      <p:ext uri="{BB962C8B-B14F-4D97-AF65-F5344CB8AC3E}">
        <p14:creationId xmlns:p14="http://schemas.microsoft.com/office/powerpoint/2010/main" val="4292974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49</a:t>
            </a:fld>
            <a:endParaRPr lang="bg-BG"/>
          </a:p>
        </p:txBody>
      </p:sp>
    </p:spTree>
    <p:extLst>
      <p:ext uri="{BB962C8B-B14F-4D97-AF65-F5344CB8AC3E}">
        <p14:creationId xmlns:p14="http://schemas.microsoft.com/office/powerpoint/2010/main" val="169398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ru-RU" sz="1800" b="0" i="0" u="none" strike="noStrike" kern="1200" cap="none" spc="0" normalizeH="0" baseline="0" noProof="0" dirty="0" smtClean="0">
                <a:ln>
                  <a:noFill/>
                </a:ln>
                <a:solidFill>
                  <a:prstClr val="black"/>
                </a:solidFill>
                <a:effectLst/>
                <a:uLnTx/>
                <a:uFillTx/>
                <a:latin typeface="+mn-lt"/>
                <a:ea typeface="+mn-ea"/>
                <a:cs typeface="+mn-cs"/>
              </a:rPr>
              <a:t>като деца повечето от нас биха си играли с увеличителни лещи, за да насочват слънчевата светлина върху лист хартия. Какво се случва след това? Започва да гори, нали? По същия начин инсталациите за концентрирана слънчева енергия (CSP), като параболично корито, параболична чиния, линеен френел и мощностна кула, работят в две части. Първата част съдържа лещи или огледала, които концентрират слънчевата енергия към приемник, който събира топлината, генерирана в този процес. Във втората част на процеса тази топлина се насочва към конвенционален генератор за производство на електричество. Въпреки че CSP е най-ефективният източник на широкомащабно производство на възобновяема енергия, това не е изцяло екологична технология. Той има много скрити въздействия върху околната среда, които определено са по-малки от тези на електроцентрала на въглища/лигнитни въглища, но все пак са достатъчно значими, за да бъдат разбрани добре и планирани</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50</a:t>
            </a:fld>
            <a:endParaRPr lang="bg-BG"/>
          </a:p>
        </p:txBody>
      </p:sp>
    </p:spTree>
    <p:extLst>
      <p:ext uri="{BB962C8B-B14F-4D97-AF65-F5344CB8AC3E}">
        <p14:creationId xmlns:p14="http://schemas.microsoft.com/office/powerpoint/2010/main" val="34726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В силовите кули, концентриращи слънчевите енергийни системи, голям брой плоски, проследяващи слънцето огледала, известни като хелиостати, фокусират слънчевата светлина върху приемник на върха на висока кула. Топлопреносната течност, нагрята в приемника, се използва за нагряване на работен флуид, който от своя страна се използва в конвенционален турбогенератор за производство на електричество. Някои електрически кули използват вода/пара като течност за пренос на топлина. Други усъвършенствани проекти експериментират с високотемпературни разтопени соли или частици, подобни на пясък, за да увеличат максимално температурата на цикъла на</a:t>
            </a:r>
            <a:endParaRPr lang="bg-BG" dirty="0"/>
          </a:p>
        </p:txBody>
      </p:sp>
      <p:sp>
        <p:nvSpPr>
          <p:cNvPr id="4" name="Slide Number Placeholder 3"/>
          <p:cNvSpPr>
            <a:spLocks noGrp="1"/>
          </p:cNvSpPr>
          <p:nvPr>
            <p:ph type="sldNum" sz="quarter" idx="10"/>
          </p:nvPr>
        </p:nvSpPr>
        <p:spPr/>
        <p:txBody>
          <a:bodyPr/>
          <a:lstStyle/>
          <a:p>
            <a:fld id="{A1A2A335-09C8-4A1C-BF23-6F69DCD450C6}" type="slidenum">
              <a:rPr lang="bg-BG" smtClean="0"/>
              <a:t>5</a:t>
            </a:fld>
            <a:endParaRPr lang="bg-BG"/>
          </a:p>
        </p:txBody>
      </p:sp>
    </p:spTree>
    <p:extLst>
      <p:ext uri="{BB962C8B-B14F-4D97-AF65-F5344CB8AC3E}">
        <p14:creationId xmlns:p14="http://schemas.microsoft.com/office/powerpoint/2010/main" val="1700471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Инструмент за екобаланс се използва за измерване на екологичните характеристики на всеки произведен продукт. Тази методология е разработена от Institut für ökologische Wirtschaftsforschung (IÖW) в края на 80-те години на миналия век в Берлин и е приложена от много водещи немски компании за изчисляване на физическите вложени и изходящи количества още от предварителния процес на доставка на суровини до производството, транспортирането, експлоатацията , поддръжка, рециклиране и изхвърляне на всеки продукт. Той е подобен на анализа на запасите за оценка на жизнения цикъл на продукта. От седемте стъпки за еко-балансиране, тази статия описва първа стъпка, която е „идентифициране и анализ на въздействието върху околната среда“ за CSP инсталация.</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51</a:t>
            </a:fld>
            <a:endParaRPr lang="bg-BG"/>
          </a:p>
        </p:txBody>
      </p:sp>
    </p:spTree>
    <p:extLst>
      <p:ext uri="{BB962C8B-B14F-4D97-AF65-F5344CB8AC3E}">
        <p14:creationId xmlns:p14="http://schemas.microsoft.com/office/powerpoint/2010/main" val="3828339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CSP инсталациите могат да имат много значителни въздействия върху околната среда поради добива на суровини, генерирането на отпадъци, емисиите на парникови газове и т.н., по време на различните етапи от жизнения им цикъл. Въпреки че емисиите на CO2 от CSP инсталация са много по-малки от тези на типичните въглищни или други централи, работещи с изкопаеми горива, по време на своята работа типичната CSP инсталация оказва влияние върху флората, фауната, земята и водата. Следователно, намеса в природните условия като плодородието на почвата, разнообразието от насекоми и наличието на вода. В ерата на нарастващи заплахи от природни и антропогенни бедствия, екстремни метеорологични явления и проблеми с общественото здраве, всяка страна търси решения за намаляване на въздействието на климатичната криза. Конвенционалните електроцентрали са основен източник на емисии на CO2 в развитите и развиващите се страни. Слънчевите електроцентрали, както току-що видяхме, също имат скрити въздействия върху околната среда, въпреки че те са много по-слаби от тези на топлоелектрическите централи.</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52</a:t>
            </a:fld>
            <a:endParaRPr lang="bg-BG"/>
          </a:p>
        </p:txBody>
      </p:sp>
    </p:spTree>
    <p:extLst>
      <p:ext uri="{BB962C8B-B14F-4D97-AF65-F5344CB8AC3E}">
        <p14:creationId xmlns:p14="http://schemas.microsoft.com/office/powerpoint/2010/main" val="2382212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CSP инсталациите могат да имат много значителни въздействия върху околната среда поради добива на суровини, генерирането на отпадъци, емисиите на парникови газове и т.н., по време на различните етапи от жизнения им цикъл. Въпреки че емисиите на CO2 от CSP инсталация са много по-малки от тези на типичните въглищни или други централи, работещи с изкопаеми горива, по време на своята работа типичната CSP инсталация оказва влияние върху флората, фауната, земята и водата. Следователно, намеса в природните условия като плодородието на почвата, разнообразието от насекоми и наличието на вода. В ерата на нарастващи заплахи от природни и антропогенни бедствия, екстремни метеорологични явления и проблеми с общественото здраве, всяка страна търси решения за намаляване на въздействието на климатичната криза. Конвенционалните електроцентрали са основен източник на емисии на CO2 в развитите и развиващите се страни. Слънчевите електроцентрали, както току-що видяхме, също имат скрити въздействия върху околната среда, въпреки че те са много по-слаби от тези на топлоелектрическите централи.</a:t>
            </a:r>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53</a:t>
            </a:fld>
            <a:endParaRPr lang="bg-BG"/>
          </a:p>
        </p:txBody>
      </p:sp>
    </p:spTree>
    <p:extLst>
      <p:ext uri="{BB962C8B-B14F-4D97-AF65-F5344CB8AC3E}">
        <p14:creationId xmlns:p14="http://schemas.microsoft.com/office/powerpoint/2010/main" val="3837803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0F17D16A-82A3-409B-8405-244F3D4201C9}" type="slidenum">
              <a:rPr lang="bg-BG" smtClean="0"/>
              <a:t>54</a:t>
            </a:fld>
            <a:endParaRPr lang="bg-BG"/>
          </a:p>
        </p:txBody>
      </p:sp>
    </p:spTree>
    <p:extLst>
      <p:ext uri="{BB962C8B-B14F-4D97-AF65-F5344CB8AC3E}">
        <p14:creationId xmlns:p14="http://schemas.microsoft.com/office/powerpoint/2010/main" val="2087751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Обаче централите за концентриране на слънчева енергия често са проектирани да използват вода за охлаждане в края на топлинния цикъл, обикновено в мокра охладителна кула. Тези изисквания за вода могат да доведат до затруднения в сухите райони, особено в региона на Близкия изток и Северна Африка, който е регионът в света, изпитващ най-тежкия воден стрес.</a:t>
            </a:r>
          </a:p>
          <a:p>
            <a:r>
              <a:rPr lang="bg-BG" sz="1200" kern="1200" dirty="0" smtClean="0">
                <a:solidFill>
                  <a:schemeClr val="tx1"/>
                </a:solidFill>
                <a:effectLst/>
                <a:latin typeface="+mn-lt"/>
                <a:ea typeface="+mn-ea"/>
                <a:cs typeface="+mn-cs"/>
              </a:rPr>
              <a:t>Мащабното внедряване на CSP в Европа и региона на MENA изисква ефективно задоволяване на допълнителни нужди от вода или трябва да се внедрят технологии с по-малко използване на вода.</a:t>
            </a:r>
          </a:p>
          <a:p>
            <a:r>
              <a:rPr lang="bg-BG" sz="1200" kern="1200" dirty="0" smtClean="0">
                <a:solidFill>
                  <a:schemeClr val="tx1"/>
                </a:solidFill>
                <a:effectLst/>
                <a:latin typeface="+mn-lt"/>
                <a:ea typeface="+mn-ea"/>
                <a:cs typeface="+mn-cs"/>
              </a:rPr>
              <a:t>Типична инсталация с параболична корита от 50 MW използва 0,4–0,5 милиона m3 вода годишно за охлаждане: приблизително същото като селскостопанското напояване на площ, съответстваща на тази, заета от инсталацията CSP в полусух климат (и по-малко от половината от използваната за напояване на хранителни култури в </a:t>
            </a:r>
            <a:r>
              <a:rPr lang="bg-BG" sz="1200" kern="1200" dirty="0" err="1" smtClean="0">
                <a:solidFill>
                  <a:schemeClr val="tx1"/>
                </a:solidFill>
                <a:effectLst/>
                <a:latin typeface="+mn-lt"/>
                <a:ea typeface="+mn-ea"/>
                <a:cs typeface="+mn-cs"/>
              </a:rPr>
              <a:t>Андалусия</a:t>
            </a:r>
            <a:r>
              <a:rPr lang="bg-BG" sz="1200" kern="1200" dirty="0" smtClean="0">
                <a:solidFill>
                  <a:schemeClr val="tx1"/>
                </a:solidFill>
                <a:effectLst/>
                <a:latin typeface="+mn-lt"/>
                <a:ea typeface="+mn-ea"/>
                <a:cs typeface="+mn-cs"/>
              </a:rPr>
              <a:t> в Испания).</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55</a:t>
            </a:fld>
            <a:endParaRPr lang="bg-BG"/>
          </a:p>
        </p:txBody>
      </p:sp>
    </p:spTree>
    <p:extLst>
      <p:ext uri="{BB962C8B-B14F-4D97-AF65-F5344CB8AC3E}">
        <p14:creationId xmlns:p14="http://schemas.microsoft.com/office/powerpoint/2010/main" val="1945777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Но перспективата за изтегляне на големи количества прясна вода за охлаждане на CSP не е привлекателна, особено когато консервативно се очаква търсенето на вода в региона на MENA почти да се удвои в периода 2000–2050 г. Водата се използва и за почистване на огледалата, за да се поддържа високата им отразяваща способност, въпреки че използването на вода за почистване обикновено е фактор стотина по-нисък от този, използван за водно охлаждане.</a:t>
            </a:r>
          </a:p>
          <a:p>
            <a:pPr marL="0" marR="0" indent="0" algn="l" defTabSz="914400" rtl="0" eaLnBrk="1" fontAlgn="auto" latinLnBrk="0" hangingPunct="1">
              <a:lnSpc>
                <a:spcPct val="100000"/>
              </a:lnSpc>
              <a:spcBef>
                <a:spcPts val="0"/>
              </a:spcBef>
              <a:spcAft>
                <a:spcPts val="0"/>
              </a:spcAft>
              <a:buClrTx/>
              <a:buSzTx/>
              <a:buFontTx/>
              <a:buNone/>
              <a:tabLst/>
              <a:defRPr/>
            </a:pPr>
            <a:r>
              <a:rPr lang="bg-BG" sz="1200" kern="1200" dirty="0" smtClean="0">
                <a:solidFill>
                  <a:schemeClr val="tx1"/>
                </a:solidFill>
                <a:effectLst/>
                <a:latin typeface="+mn-lt"/>
                <a:ea typeface="+mn-ea"/>
                <a:cs typeface="+mn-cs"/>
              </a:rPr>
              <a:t>Но перспективата за изтегляне на големи количества прясна вода за охлаждане на CSP не е привлекателна, особено когато консервативно се очаква търсенето на вода в региона на MENA почти да се удвои в периода 2000–2050 г. Водата се използва и за почистване на огледалата, за да се поддържа високата им отразяваща способност, въпреки че използването на вода за почистване обикновено е фактор стотина по-нисък от този, използван за водно охлаждане.</a:t>
            </a:r>
          </a:p>
          <a:p>
            <a:r>
              <a:rPr lang="bg-BG" sz="1200" kern="1200" dirty="0" smtClean="0">
                <a:solidFill>
                  <a:schemeClr val="tx1"/>
                </a:solidFill>
                <a:effectLst/>
                <a:latin typeface="+mn-lt"/>
                <a:ea typeface="+mn-ea"/>
                <a:cs typeface="+mn-cs"/>
              </a:rPr>
              <a:t>Може да е по-значимо в пустинни райони, където прашните бури може да изискват по-често почистване и свързаната с това консумация на вода е относително по-висока в сравнение с валежите.</a:t>
            </a:r>
          </a:p>
          <a:p>
            <a:r>
              <a:rPr lang="bg-BG" sz="1200" kern="1200" dirty="0" smtClean="0">
                <a:solidFill>
                  <a:schemeClr val="tx1"/>
                </a:solidFill>
                <a:effectLst/>
                <a:latin typeface="+mn-lt"/>
                <a:ea typeface="+mn-ea"/>
                <a:cs typeface="+mn-cs"/>
              </a:rPr>
              <a:t>Опитът с CSP заводите в Испания показва, че нивата на замърсяване и следователно изискванията за измиване са малко по-високи от първоначално очакваното. Използването на вода може да бъде намалено чрез охлаждане с въздух вместо това, но това намалява ефективността на системата. Проучване, проведено от Националната лаборатория за възобновяема енергия на САЩ, показва, че преминаването от мокро към сухо охлаждане в 100 MW параболична инсталация CSP може да намали нуждата от вода от 3,6 l/</a:t>
            </a:r>
            <a:r>
              <a:rPr lang="bg-BG" sz="1200" kern="1200" dirty="0" err="1" smtClean="0">
                <a:solidFill>
                  <a:schemeClr val="tx1"/>
                </a:solidFill>
                <a:effectLst/>
                <a:latin typeface="+mn-lt"/>
                <a:ea typeface="+mn-ea"/>
                <a:cs typeface="+mn-cs"/>
              </a:rPr>
              <a:t>kWh</a:t>
            </a:r>
            <a:r>
              <a:rPr lang="bg-BG" sz="1200" kern="1200" dirty="0" smtClean="0">
                <a:solidFill>
                  <a:schemeClr val="tx1"/>
                </a:solidFill>
                <a:effectLst/>
                <a:latin typeface="+mn-lt"/>
                <a:ea typeface="+mn-ea"/>
                <a:cs typeface="+mn-cs"/>
              </a:rPr>
              <a:t> до 0,25 l/</a:t>
            </a:r>
            <a:r>
              <a:rPr lang="bg-BG" sz="1200" kern="1200" dirty="0" err="1" smtClean="0">
                <a:solidFill>
                  <a:schemeClr val="tx1"/>
                </a:solidFill>
                <a:effectLst/>
                <a:latin typeface="+mn-lt"/>
                <a:ea typeface="+mn-ea"/>
                <a:cs typeface="+mn-cs"/>
              </a:rPr>
              <a:t>kWh</a:t>
            </a:r>
            <a:r>
              <a:rPr lang="bg-BG" sz="1200" kern="1200" dirty="0" smtClean="0">
                <a:solidFill>
                  <a:schemeClr val="tx1"/>
                </a:solidFill>
                <a:effectLst/>
                <a:latin typeface="+mn-lt"/>
                <a:ea typeface="+mn-ea"/>
                <a:cs typeface="+mn-cs"/>
              </a:rPr>
              <a:t>.</a:t>
            </a:r>
          </a:p>
          <a:p>
            <a:endParaRPr lang="bg-B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56</a:t>
            </a:fld>
            <a:endParaRPr lang="bg-BG"/>
          </a:p>
        </p:txBody>
      </p:sp>
    </p:spTree>
    <p:extLst>
      <p:ext uri="{BB962C8B-B14F-4D97-AF65-F5344CB8AC3E}">
        <p14:creationId xmlns:p14="http://schemas.microsoft.com/office/powerpoint/2010/main" val="2167408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За да се сравни CSP използването на земята с това, свързано с други технологии за преобразуване на енергия, е направена основна оценка на използването на земята. </a:t>
            </a:r>
            <a:r>
              <a:rPr lang="bg-BG" sz="1200" kern="1200" dirty="0" err="1" smtClean="0">
                <a:solidFill>
                  <a:schemeClr val="tx1"/>
                </a:solidFill>
                <a:effectLst/>
                <a:latin typeface="+mn-lt"/>
                <a:ea typeface="+mn-ea"/>
                <a:cs typeface="+mn-cs"/>
              </a:rPr>
              <a:t>Земеползването</a:t>
            </a:r>
            <a:r>
              <a:rPr lang="bg-BG" sz="1200" kern="1200" dirty="0" smtClean="0">
                <a:solidFill>
                  <a:schemeClr val="tx1"/>
                </a:solidFill>
                <a:effectLst/>
                <a:latin typeface="+mn-lt"/>
                <a:ea typeface="+mn-ea"/>
                <a:cs typeface="+mn-cs"/>
              </a:rPr>
              <a:t> се отнася до площта, пряко заета от структура на електроцентрала (в CSP инсталация доминират полетата колектор/</a:t>
            </a:r>
            <a:r>
              <a:rPr lang="bg-BG" sz="1200" kern="1200" dirty="0" err="1" smtClean="0">
                <a:solidFill>
                  <a:schemeClr val="tx1"/>
                </a:solidFill>
                <a:effectLst/>
                <a:latin typeface="+mn-lt"/>
                <a:ea typeface="+mn-ea"/>
                <a:cs typeface="+mn-cs"/>
              </a:rPr>
              <a:t>хелиостат</a:t>
            </a:r>
            <a:r>
              <a:rPr lang="bg-BG" sz="1200" kern="1200" dirty="0" smtClean="0">
                <a:solidFill>
                  <a:schemeClr val="tx1"/>
                </a:solidFill>
                <a:effectLst/>
                <a:latin typeface="+mn-lt"/>
                <a:ea typeface="+mn-ea"/>
                <a:cs typeface="+mn-cs"/>
              </a:rPr>
              <a:t>), от добив на гориво или от насаждения за биомаса. Тя се представя във връзка с енергията, генерирана годишно от всяка централа, и следователно се изразява в единици m2/(</a:t>
            </a:r>
            <a:r>
              <a:rPr lang="bg-BG" sz="1200" kern="1200" dirty="0" err="1" smtClean="0">
                <a:solidFill>
                  <a:schemeClr val="tx1"/>
                </a:solidFill>
                <a:effectLst/>
                <a:latin typeface="+mn-lt"/>
                <a:ea typeface="+mn-ea"/>
                <a:cs typeface="+mn-cs"/>
              </a:rPr>
              <a:t>MWh</a:t>
            </a:r>
            <a:r>
              <a:rPr lang="bg-BG" sz="1200" kern="1200" dirty="0" smtClean="0">
                <a:solidFill>
                  <a:schemeClr val="tx1"/>
                </a:solidFill>
                <a:effectLst/>
                <a:latin typeface="+mn-lt"/>
                <a:ea typeface="+mn-ea"/>
                <a:cs typeface="+mn-cs"/>
              </a:rPr>
              <a:t>/y).</a:t>
            </a:r>
          </a:p>
          <a:p>
            <a:r>
              <a:rPr lang="bg-BG" sz="1200" kern="1200" dirty="0" smtClean="0">
                <a:solidFill>
                  <a:schemeClr val="tx1"/>
                </a:solidFill>
                <a:effectLst/>
                <a:latin typeface="+mn-lt"/>
                <a:ea typeface="+mn-ea"/>
                <a:cs typeface="+mn-cs"/>
              </a:rPr>
              <a:t> </a:t>
            </a:r>
          </a:p>
          <a:p>
            <a:r>
              <a:rPr lang="bg-BG" sz="1200" kern="1200" dirty="0" smtClean="0">
                <a:solidFill>
                  <a:schemeClr val="tx1"/>
                </a:solidFill>
                <a:effectLst/>
                <a:latin typeface="+mn-lt"/>
                <a:ea typeface="+mn-ea"/>
                <a:cs typeface="+mn-cs"/>
              </a:rPr>
              <a:t>„Визуалното въздействие“ дава площта, върху която електроцентрала нарушава гледката, разделена на енергията, генерирана годишно от централата (и следователно също се изразява в единици m2/(</a:t>
            </a:r>
            <a:r>
              <a:rPr lang="bg-BG" sz="1200" kern="1200" dirty="0" err="1" smtClean="0">
                <a:solidFill>
                  <a:schemeClr val="tx1"/>
                </a:solidFill>
                <a:effectLst/>
                <a:latin typeface="+mn-lt"/>
                <a:ea typeface="+mn-ea"/>
                <a:cs typeface="+mn-cs"/>
              </a:rPr>
              <a:t>MWh</a:t>
            </a:r>
            <a:r>
              <a:rPr lang="bg-BG" sz="1200" kern="1200" dirty="0" smtClean="0">
                <a:solidFill>
                  <a:schemeClr val="tx1"/>
                </a:solidFill>
                <a:effectLst/>
                <a:latin typeface="+mn-lt"/>
                <a:ea typeface="+mn-ea"/>
                <a:cs typeface="+mn-cs"/>
              </a:rPr>
              <a:t>/y)). Визуалните ефекти са най-забележими в </a:t>
            </a:r>
            <a:r>
              <a:rPr lang="bg-BG" sz="1200" kern="1200" dirty="0" err="1" smtClean="0">
                <a:solidFill>
                  <a:schemeClr val="tx1"/>
                </a:solidFill>
                <a:effectLst/>
                <a:latin typeface="+mn-lt"/>
                <a:ea typeface="+mn-ea"/>
                <a:cs typeface="+mn-cs"/>
              </a:rPr>
              <a:t>куловите</a:t>
            </a:r>
            <a:r>
              <a:rPr lang="bg-BG" sz="1200" kern="1200" dirty="0" smtClean="0">
                <a:solidFill>
                  <a:schemeClr val="tx1"/>
                </a:solidFill>
                <a:effectLst/>
                <a:latin typeface="+mn-lt"/>
                <a:ea typeface="+mn-ea"/>
                <a:cs typeface="+mn-cs"/>
              </a:rPr>
              <a:t> CSP инсталации, където много ярки точки се появяват в селския пейзаж. Въпреки това, поради съвременните социални нагласи, сигналът се тълкува от населението като техническа новост и признак на прогрес, който не предизвиква отхвърляне (засега).</a:t>
            </a:r>
            <a:endParaRPr lang="bg-B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57</a:t>
            </a:fld>
            <a:endParaRPr lang="bg-BG"/>
          </a:p>
        </p:txBody>
      </p:sp>
    </p:spTree>
    <p:extLst>
      <p:ext uri="{BB962C8B-B14F-4D97-AF65-F5344CB8AC3E}">
        <p14:creationId xmlns:p14="http://schemas.microsoft.com/office/powerpoint/2010/main" val="215369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Едно предимство на CSP инсталациите е, че те често се намират в райони с ограничени удобства или естетическа стойност. Използването на пустинна земя за инсталации за слънчева енергия може в много отношения да се разглежда като по-добро от, например, земеделска земя за енергия от биомаса. Поставянето на електроцентрали или добив на гориво (като лигнит) в близост до гъсто населени райони може да бъде почти напълно избегнато. Площите, налични в световен мащаб за развитие на CSP, далеч надхвърлят настоящите нужди.</a:t>
            </a:r>
          </a:p>
          <a:p>
            <a:r>
              <a:rPr lang="bg-BG" sz="1200" kern="1200" dirty="0" smtClean="0">
                <a:solidFill>
                  <a:schemeClr val="tx1"/>
                </a:solidFill>
                <a:effectLst/>
                <a:latin typeface="+mn-lt"/>
                <a:ea typeface="+mn-ea"/>
                <a:cs typeface="+mn-cs"/>
              </a:rPr>
              <a:t>Въпреки това сухите региони имат екологична стойност и съдържат някои </a:t>
            </a:r>
            <a:r>
              <a:rPr lang="bg-BG" sz="1200" kern="1200" dirty="0" err="1" smtClean="0">
                <a:solidFill>
                  <a:schemeClr val="tx1"/>
                </a:solidFill>
                <a:effectLst/>
                <a:latin typeface="+mn-lt"/>
                <a:ea typeface="+mn-ea"/>
                <a:cs typeface="+mn-cs"/>
              </a:rPr>
              <a:t>биотопи</a:t>
            </a:r>
            <a:r>
              <a:rPr lang="bg-BG" sz="1200" kern="1200" dirty="0" smtClean="0">
                <a:solidFill>
                  <a:schemeClr val="tx1"/>
                </a:solidFill>
                <a:effectLst/>
                <a:latin typeface="+mn-lt"/>
                <a:ea typeface="+mn-ea"/>
                <a:cs typeface="+mn-cs"/>
              </a:rPr>
              <a:t> или видове, които са застрашени. Суровостта на пустинния климат също отнема повече време на общността на сухи </a:t>
            </a:r>
            <a:r>
              <a:rPr lang="bg-BG" sz="1200" kern="1200" dirty="0" err="1" smtClean="0">
                <a:solidFill>
                  <a:schemeClr val="tx1"/>
                </a:solidFill>
                <a:effectLst/>
                <a:latin typeface="+mn-lt"/>
                <a:ea typeface="+mn-ea"/>
                <a:cs typeface="+mn-cs"/>
              </a:rPr>
              <a:t>биотопи</a:t>
            </a:r>
            <a:r>
              <a:rPr lang="bg-BG" sz="1200" kern="1200" dirty="0" smtClean="0">
                <a:solidFill>
                  <a:schemeClr val="tx1"/>
                </a:solidFill>
                <a:effectLst/>
                <a:latin typeface="+mn-lt"/>
                <a:ea typeface="+mn-ea"/>
                <a:cs typeface="+mn-cs"/>
              </a:rPr>
              <a:t> да се възстанови от ефектите на смущението. Масовото изграждане на слънчеви централи в даден район може да засегне регионалните популации на животни или растения чрез прекъсване на пътищата на разпространение и частично изолиране на популациите едно от друго. Това едва ли е уникално за CSP инсталациите, но изисква известно внимание.</a:t>
            </a:r>
            <a:endParaRPr lang="bg-B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58</a:t>
            </a:fld>
            <a:endParaRPr lang="bg-BG"/>
          </a:p>
        </p:txBody>
      </p:sp>
    </p:spTree>
    <p:extLst>
      <p:ext uri="{BB962C8B-B14F-4D97-AF65-F5344CB8AC3E}">
        <p14:creationId xmlns:p14="http://schemas.microsoft.com/office/powerpoint/2010/main" val="3791652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Има малко токсични вещества, използвани в CSP инсталациите: синтетичните органични </a:t>
            </a:r>
            <a:r>
              <a:rPr lang="bg-BG" sz="1200" kern="1200" dirty="0" err="1" smtClean="0">
                <a:solidFill>
                  <a:schemeClr val="tx1"/>
                </a:solidFill>
                <a:effectLst/>
                <a:latin typeface="+mn-lt"/>
                <a:ea typeface="+mn-ea"/>
                <a:cs typeface="+mn-cs"/>
              </a:rPr>
              <a:t>топлопреносни</a:t>
            </a:r>
            <a:r>
              <a:rPr lang="bg-BG" sz="1200" kern="1200" dirty="0" smtClean="0">
                <a:solidFill>
                  <a:schemeClr val="tx1"/>
                </a:solidFill>
                <a:effectLst/>
                <a:latin typeface="+mn-lt"/>
                <a:ea typeface="+mn-ea"/>
                <a:cs typeface="+mn-cs"/>
              </a:rPr>
              <a:t> течности, използвани в параболични корита, смес от </a:t>
            </a:r>
            <a:r>
              <a:rPr lang="bg-BG" sz="1200" kern="1200" dirty="0" err="1" smtClean="0">
                <a:solidFill>
                  <a:schemeClr val="tx1"/>
                </a:solidFill>
                <a:effectLst/>
                <a:latin typeface="+mn-lt"/>
                <a:ea typeface="+mn-ea"/>
                <a:cs typeface="+mn-cs"/>
              </a:rPr>
              <a:t>бифенил</a:t>
            </a:r>
            <a:r>
              <a:rPr lang="bg-BG" sz="1200" kern="1200" dirty="0" smtClean="0">
                <a:solidFill>
                  <a:schemeClr val="tx1"/>
                </a:solidFill>
                <a:effectLst/>
                <a:latin typeface="+mn-lt"/>
                <a:ea typeface="+mn-ea"/>
                <a:cs typeface="+mn-cs"/>
              </a:rPr>
              <a:t> и </a:t>
            </a:r>
            <a:r>
              <a:rPr lang="bg-BG" sz="1200" kern="1200" dirty="0" err="1" smtClean="0">
                <a:solidFill>
                  <a:schemeClr val="tx1"/>
                </a:solidFill>
                <a:effectLst/>
                <a:latin typeface="+mn-lt"/>
                <a:ea typeface="+mn-ea"/>
                <a:cs typeface="+mn-cs"/>
              </a:rPr>
              <a:t>бифенил</a:t>
            </a:r>
            <a:r>
              <a:rPr lang="bg-BG" sz="1200" kern="1200" dirty="0" smtClean="0">
                <a:solidFill>
                  <a:schemeClr val="tx1"/>
                </a:solidFill>
                <a:effectLst/>
                <a:latin typeface="+mn-lt"/>
                <a:ea typeface="+mn-ea"/>
                <a:cs typeface="+mn-cs"/>
              </a:rPr>
              <a:t>-етер, са най-значимите. Те потенциално могат да се запалят, да замърсят почвите и да създадат други екологични проблеми и трябва да бъдат третирани като опасни отпадъци.</a:t>
            </a:r>
          </a:p>
          <a:p>
            <a:r>
              <a:rPr lang="bg-BG" sz="1200" kern="1200" dirty="0" smtClean="0">
                <a:solidFill>
                  <a:schemeClr val="tx1"/>
                </a:solidFill>
                <a:effectLst/>
                <a:latin typeface="+mn-lt"/>
                <a:ea typeface="+mn-ea"/>
                <a:cs typeface="+mn-cs"/>
              </a:rPr>
              <a:t>Една от целите на настоящите изследователски дейности е да се замени токсичната течност за пренос на топлина с вода или разтопени соли. Те също имат предимството, че могат да се използват при по-високи температури, давайки по-добра ефективност и следователно намалени специфични емисии.</a:t>
            </a:r>
            <a:endParaRPr lang="bg-B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7D16A-82A3-409B-8405-244F3D4201C9}" type="slidenum">
              <a:rPr lang="bg-BG" smtClean="0"/>
              <a:t>59</a:t>
            </a:fld>
            <a:endParaRPr lang="bg-BG"/>
          </a:p>
        </p:txBody>
      </p:sp>
    </p:spTree>
    <p:extLst>
      <p:ext uri="{BB962C8B-B14F-4D97-AF65-F5344CB8AC3E}">
        <p14:creationId xmlns:p14="http://schemas.microsoft.com/office/powerpoint/2010/main" val="104487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Емисии</a:t>
            </a:r>
          </a:p>
          <a:p>
            <a:r>
              <a:rPr lang="bg-BG" sz="1200" kern="1200" dirty="0" smtClean="0">
                <a:solidFill>
                  <a:schemeClr val="tx1"/>
                </a:solidFill>
                <a:effectLst/>
                <a:latin typeface="+mn-lt"/>
                <a:ea typeface="+mn-ea"/>
                <a:cs typeface="+mn-cs"/>
              </a:rPr>
              <a:t>Емисиите на парникови газове са тясно свързани с кумулативното (</a:t>
            </a:r>
            <a:r>
              <a:rPr lang="bg-BG" sz="1200" kern="1200" dirty="0" err="1" smtClean="0">
                <a:solidFill>
                  <a:schemeClr val="tx1"/>
                </a:solidFill>
                <a:effectLst/>
                <a:latin typeface="+mn-lt"/>
                <a:ea typeface="+mn-ea"/>
                <a:cs typeface="+mn-cs"/>
              </a:rPr>
              <a:t>невъзобновяемо</a:t>
            </a:r>
            <a:r>
              <a:rPr lang="bg-BG" sz="1200" kern="1200" dirty="0" smtClean="0">
                <a:solidFill>
                  <a:schemeClr val="tx1"/>
                </a:solidFill>
                <a:effectLst/>
                <a:latin typeface="+mn-lt"/>
                <a:ea typeface="+mn-ea"/>
                <a:cs typeface="+mn-cs"/>
              </a:rPr>
              <a:t>) търсене на първична енергия. Емисиите на парникови газове за CSP инсталации се оценяват в диапазона 15–20 грама CO2-еквивалент/</a:t>
            </a:r>
            <a:r>
              <a:rPr lang="bg-BG" sz="1200" kern="1200" dirty="0" err="1" smtClean="0">
                <a:solidFill>
                  <a:schemeClr val="tx1"/>
                </a:solidFill>
                <a:effectLst/>
                <a:latin typeface="+mn-lt"/>
                <a:ea typeface="+mn-ea"/>
                <a:cs typeface="+mn-cs"/>
              </a:rPr>
              <a:t>kWh</a:t>
            </a:r>
            <a:r>
              <a:rPr lang="bg-BG" sz="1200" kern="1200" dirty="0" smtClean="0">
                <a:solidFill>
                  <a:schemeClr val="tx1"/>
                </a:solidFill>
                <a:effectLst/>
                <a:latin typeface="+mn-lt"/>
                <a:ea typeface="+mn-ea"/>
                <a:cs typeface="+mn-cs"/>
              </a:rPr>
              <a:t>, много по-ниски от емисиите на CO2 от инсталации, работещи с изкопаеми горива, които са 400–1000 g/</a:t>
            </a:r>
            <a:r>
              <a:rPr lang="bg-BG" sz="1200" kern="1200" dirty="0" err="1" smtClean="0">
                <a:solidFill>
                  <a:schemeClr val="tx1"/>
                </a:solidFill>
                <a:effectLst/>
                <a:latin typeface="+mn-lt"/>
                <a:ea typeface="+mn-ea"/>
                <a:cs typeface="+mn-cs"/>
              </a:rPr>
              <a:t>kWh</a:t>
            </a:r>
            <a:r>
              <a:rPr lang="bg-BG" sz="1200" kern="1200" dirty="0" smtClean="0">
                <a:solidFill>
                  <a:schemeClr val="tx1"/>
                </a:solidFill>
                <a:effectLst/>
                <a:latin typeface="+mn-lt"/>
                <a:ea typeface="+mn-ea"/>
                <a:cs typeface="+mn-cs"/>
              </a:rPr>
              <a:t>. Емисии на парникови газове от около 9–55 g CO2-eq/</a:t>
            </a:r>
            <a:r>
              <a:rPr lang="bg-BG" sz="1200" kern="1200" dirty="0" err="1" smtClean="0">
                <a:solidFill>
                  <a:schemeClr val="tx1"/>
                </a:solidFill>
                <a:effectLst/>
                <a:latin typeface="+mn-lt"/>
                <a:ea typeface="+mn-ea"/>
                <a:cs typeface="+mn-cs"/>
              </a:rPr>
              <a:t>kWh</a:t>
            </a:r>
            <a:r>
              <a:rPr lang="bg-BG" sz="1200" kern="1200" dirty="0" smtClean="0">
                <a:solidFill>
                  <a:schemeClr val="tx1"/>
                </a:solidFill>
                <a:effectLst/>
                <a:latin typeface="+mn-lt"/>
                <a:ea typeface="+mn-ea"/>
                <a:cs typeface="+mn-cs"/>
              </a:rPr>
              <a:t> за широкомащабни CSP технологии.</a:t>
            </a:r>
          </a:p>
          <a:p>
            <a:r>
              <a:rPr lang="bg-BG" sz="1200" kern="1200" dirty="0" smtClean="0">
                <a:solidFill>
                  <a:schemeClr val="tx1"/>
                </a:solidFill>
                <a:effectLst/>
                <a:latin typeface="+mn-lt"/>
                <a:ea typeface="+mn-ea"/>
                <a:cs typeface="+mn-cs"/>
              </a:rPr>
              <a:t>Използването на азотни соли като </a:t>
            </a:r>
            <a:r>
              <a:rPr lang="bg-BG" sz="1200" kern="1200" dirty="0" err="1" smtClean="0">
                <a:solidFill>
                  <a:schemeClr val="tx1"/>
                </a:solidFill>
                <a:effectLst/>
                <a:latin typeface="+mn-lt"/>
                <a:ea typeface="+mn-ea"/>
                <a:cs typeface="+mn-cs"/>
              </a:rPr>
              <a:t>топлопреносна</a:t>
            </a:r>
            <a:r>
              <a:rPr lang="bg-BG" sz="1200" kern="1200" dirty="0" smtClean="0">
                <a:solidFill>
                  <a:schemeClr val="tx1"/>
                </a:solidFill>
                <a:effectLst/>
                <a:latin typeface="+mn-lt"/>
                <a:ea typeface="+mn-ea"/>
                <a:cs typeface="+mn-cs"/>
              </a:rPr>
              <a:t> течност и/или среда за съхранение създава емисии на азотен оксид (N2O) през жизнения цикъл. Въпреки че количествата са приблизително 500–1000 пъти по-малки от емисиите на въглероден диоксид, свързани с въглищна централа, те не са за пренебрегване, тъй като N2O е около 300 пъти по-силен от CO2 като парников газ. Отново въглищните централи имат най-високи емисии, но в този случай централите, работещи с природен газ, имат стойности не много по-високи от тези на възобновяемите технологии.</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60</a:t>
            </a:fld>
            <a:endParaRPr lang="bg-BG"/>
          </a:p>
        </p:txBody>
      </p:sp>
    </p:spTree>
    <p:extLst>
      <p:ext uri="{BB962C8B-B14F-4D97-AF65-F5344CB8AC3E}">
        <p14:creationId xmlns:p14="http://schemas.microsoft.com/office/powerpoint/2010/main" val="303112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ru-RU" dirty="0"/>
              <a:t>захранване.Слънчевата електрическа генераторна система Ivanpah е най-голямата концентрирана слънчева топлинна централа в САЩ. Разположена в пустинята Мохаве в Калифорния, централата е в състояние да произвежда 392 мегавата електроенергия, използвайки 173 500 хелиостата, всеки с две огледала, които фокусират слънчевата светлина върху три слънчеви кули.Освен САЩ, Испания има няколко системи за енергийни кули. Planta Solar 10 и Planta Solar 20 са системи за вода/пара с мощност съответно 11 и 20 мегавата. Gemasolar, известен преди като Solar Tres, произвежда близо 20 мегавата електричество и използва термично съхранение на разтопена сол.</a:t>
            </a:r>
            <a:endParaRPr lang="bg-BG"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C00000"/>
                </a:solidFill>
              </a:rPr>
              <a:t>Системите за слънчева топлинна енергия могат също да имат компонент на системата за съхранение на топлинна енергия, който позволява на слънчевата колекторна система да отоплява система за съхранение на енергия през деня, а топлината от системата за съхранение се използва за производство на електроенергия вечер или през облачно време.</a:t>
            </a:r>
            <a:r>
              <a:rPr lang="ru-RU" sz="1200" dirty="0" smtClean="0">
                <a:solidFill>
                  <a:srgbClr val="00B0F0"/>
                </a:solidFill>
              </a:rPr>
              <a:t> Слънчевите топлоцентрали могат също да бъдат хибридни системи, които използват други горива (обикновено природен газ) за допълване на енергия от слънцето в периоди на ниска слънчева радиация.</a:t>
            </a:r>
            <a:endParaRPr lang="en-US" sz="1200" dirty="0" smtClean="0">
              <a:solidFill>
                <a:srgbClr val="00B0F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6</a:t>
            </a:fld>
            <a:endParaRPr lang="bg-BG"/>
          </a:p>
        </p:txBody>
      </p:sp>
    </p:spTree>
    <p:extLst>
      <p:ext uri="{BB962C8B-B14F-4D97-AF65-F5344CB8AC3E}">
        <p14:creationId xmlns:p14="http://schemas.microsoft.com/office/powerpoint/2010/main" val="618277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Въздействия върху флората и фауната</a:t>
            </a:r>
          </a:p>
          <a:p>
            <a:r>
              <a:rPr lang="bg-BG" sz="1200" kern="1200" dirty="0" smtClean="0">
                <a:solidFill>
                  <a:schemeClr val="tx1"/>
                </a:solidFill>
                <a:effectLst/>
                <a:latin typeface="+mn-lt"/>
                <a:ea typeface="+mn-ea"/>
                <a:cs typeface="+mn-cs"/>
              </a:rPr>
              <a:t>Местните въздействия на CSP инсталациите върху околната среда могат да бъдат свързани с трафик, строителни работи, нарушаване на екосистемата и загуба на функции на екосистемата. Трафикът, изграждането на съоръжения и повърхностната обработка на паркингите причиняват непряка смъртност на местната фауна на ниво, което зависи от площта на съоръжението и вида на използване на земята преди изграждането на съоръженията.</a:t>
            </a:r>
          </a:p>
          <a:p>
            <a:r>
              <a:rPr lang="bg-BG" sz="1200" kern="1200" dirty="0" smtClean="0">
                <a:solidFill>
                  <a:schemeClr val="tx1"/>
                </a:solidFill>
                <a:effectLst/>
                <a:latin typeface="+mn-lt"/>
                <a:ea typeface="+mn-ea"/>
                <a:cs typeface="+mn-cs"/>
              </a:rPr>
              <a:t>Смъртността, причинена на гръбначните животни, е основната загриженост по отношение на местното въздействие върху околната среда на CSP растенията. Преките смъртни случаи възникват при две основни обстоятелства: сблъсък с горни огледала и сгради (по-специално кулата) и топлинен шок или щети от изгаряне в концентрираните светлинни лъчи. Птиците рядко се сблъскват с CSP растения, когато видимостта е добра, но когато зрението е нарушено, са документирани жертви.</a:t>
            </a:r>
          </a:p>
          <a:p>
            <a:r>
              <a:rPr lang="bg-BG" sz="1200" kern="1200" dirty="0" smtClean="0">
                <a:solidFill>
                  <a:schemeClr val="tx1"/>
                </a:solidFill>
                <a:effectLst/>
                <a:latin typeface="+mn-lt"/>
                <a:ea typeface="+mn-ea"/>
                <a:cs typeface="+mn-cs"/>
              </a:rPr>
              <a:t>Слабо осветена слънчева кула може да бъде ударена от птици през нощта, но това е рядкост. Птиците могат да объркат отразяващите повърхности с въздух или вода и да се сблъскат с тях, например когато летят от земята. Насекомите също могат да объркат стъклените повърхности с вода и да бъдат убити или да загубят яйцата, които носят, при опити да влязат в повърхностите.</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61</a:t>
            </a:fld>
            <a:endParaRPr lang="bg-BG"/>
          </a:p>
        </p:txBody>
      </p:sp>
    </p:spTree>
    <p:extLst>
      <p:ext uri="{BB962C8B-B14F-4D97-AF65-F5344CB8AC3E}">
        <p14:creationId xmlns:p14="http://schemas.microsoft.com/office/powerpoint/2010/main" val="2526840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dirty="0" smtClean="0">
                <a:solidFill>
                  <a:schemeClr val="tx1"/>
                </a:solidFill>
                <a:effectLst/>
                <a:latin typeface="+mn-lt"/>
                <a:ea typeface="+mn-ea"/>
                <a:cs typeface="+mn-cs"/>
              </a:rPr>
              <a:t>При средиземноморски климат растителността може да изсъхне и да допринесе за риска от пожар. Хербицидите могат да се използват за предотвратяване на растежа на растенията, но те обикновено имат токсични ефекти в известен мащаб, продължават да съществуват в почвения профил и могат да бъдат изнесени с оттичане. Алтернативните обработки на повърхността на почвата, които влошават установяването на разсада, включват уплътняване на земята, позволяване на образуването на повърхностна кора или добавяне на чакъл.</a:t>
            </a:r>
          </a:p>
          <a:p>
            <a:r>
              <a:rPr lang="bg-BG" sz="1200" kern="1200" dirty="0" smtClean="0">
                <a:solidFill>
                  <a:schemeClr val="tx1"/>
                </a:solidFill>
                <a:effectLst/>
                <a:latin typeface="+mn-lt"/>
                <a:ea typeface="+mn-ea"/>
                <a:cs typeface="+mn-cs"/>
              </a:rPr>
              <a:t>Водата, използвана за почистване на огледала, капе върху тясна „мокра лента“ в основата на колекторите, чиято площ е около 15–25% от повърхността на колекторите. Това снабдяване с вода за почистване на влажната лента може да варира от 10 до 20 mm/година, което може да бъде значително количество през сухите летни месеци (особено в пустинни райони), стимулирайки и/или поддържайки растежа на растенията.</a:t>
            </a:r>
          </a:p>
          <a:p>
            <a:r>
              <a:rPr lang="bg-BG" sz="1200" kern="1200" dirty="0" smtClean="0">
                <a:solidFill>
                  <a:schemeClr val="tx1"/>
                </a:solidFill>
                <a:effectLst/>
                <a:latin typeface="+mn-lt"/>
                <a:ea typeface="+mn-ea"/>
                <a:cs typeface="+mn-cs"/>
              </a:rPr>
              <a:t>Както бе споменато по-рано, CSP растенията могат косвено да навредят на местните животински или растителни популации чрез прекъсване на миграционните пътища. Друго въздействие, свързано с изграждането и експлоатацията на инсталацията, е въвеждането на видове, които преди са били чужди за района. Градинарството, стоките и оборудването и машините за обществено строителство допринасят за въвеждането. Някои други видове активно следват контрагенти и колонизират тяхната зона на дейност, печелейки от премахването на местни видове от нарушената земя.</a:t>
            </a: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62</a:t>
            </a:fld>
            <a:endParaRPr lang="bg-BG"/>
          </a:p>
        </p:txBody>
      </p:sp>
    </p:spTree>
    <p:extLst>
      <p:ext uri="{BB962C8B-B14F-4D97-AF65-F5344CB8AC3E}">
        <p14:creationId xmlns:p14="http://schemas.microsoft.com/office/powerpoint/2010/main" val="175576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chemeClr val="accent6">
                    <a:lumMod val="50000"/>
                  </a:schemeClr>
                </a:solidFill>
                <a:latin typeface="Arial" panose="020B0604020202020204" pitchFamily="34" charset="0"/>
              </a:rPr>
              <a:t>Принципно, слънчевите </a:t>
            </a:r>
            <a:r>
              <a:rPr lang="ru-RU" sz="1200" dirty="0" smtClean="0">
                <a:solidFill>
                  <a:srgbClr val="00B0F0"/>
                </a:solidFill>
                <a:latin typeface="Arial" panose="020B0604020202020204" pitchFamily="34" charset="0"/>
              </a:rPr>
              <a:t>колектори</a:t>
            </a:r>
            <a:r>
              <a:rPr lang="ru-RU" sz="1200" dirty="0" smtClean="0">
                <a:solidFill>
                  <a:schemeClr val="accent6">
                    <a:lumMod val="50000"/>
                  </a:schemeClr>
                </a:solidFill>
                <a:latin typeface="Arial" panose="020B0604020202020204" pitchFamily="34" charset="0"/>
              </a:rPr>
              <a:t> улавят и трансформират в топлинна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енергия пряката и дифузната слънчева радиация. </a:t>
            </a:r>
            <a:r>
              <a:rPr lang="ru-RU" sz="1200" dirty="0" smtClean="0">
                <a:solidFill>
                  <a:srgbClr val="C00000"/>
                </a:solidFill>
                <a:latin typeface="Arial" panose="020B0604020202020204" pitchFamily="34" charset="0"/>
              </a:rPr>
              <a:t>За да бъде максимално</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ефективен, колекторът трябва да приема слънчевата енергия и да не я отдава</a:t>
            </a:r>
            <a:r>
              <a:rPr lang="en-US" sz="1200" dirty="0" smtClean="0">
                <a:solidFill>
                  <a:srgbClr val="C00000"/>
                </a:solidFill>
                <a:latin typeface="Arial" panose="020B0604020202020204" pitchFamily="34" charset="0"/>
              </a:rPr>
              <a:t> </a:t>
            </a:r>
            <a:r>
              <a:rPr lang="ru-RU" sz="1200" dirty="0" smtClean="0">
                <a:solidFill>
                  <a:srgbClr val="C00000"/>
                </a:solidFill>
                <a:latin typeface="Arial" panose="020B0604020202020204" pitchFamily="34" charset="0"/>
              </a:rPr>
              <a:t>обратно, което е особено важно през по-студените месеци от годината.</a:t>
            </a:r>
          </a:p>
          <a:p>
            <a:pPr algn="just"/>
            <a:r>
              <a:rPr lang="ru-RU" sz="1200" dirty="0" smtClean="0">
                <a:solidFill>
                  <a:schemeClr val="accent6">
                    <a:lumMod val="50000"/>
                  </a:schemeClr>
                </a:solidFill>
                <a:latin typeface="Arial" panose="020B0604020202020204" pitchFamily="34" charset="0"/>
              </a:rPr>
              <a:t>Слънчевите колектори се разделят на две основни групи в зависимост от използвания топлоносител: </a:t>
            </a:r>
            <a:r>
              <a:rPr lang="ru-RU" sz="1200" dirty="0" smtClean="0">
                <a:solidFill>
                  <a:srgbClr val="FF0000"/>
                </a:solidFill>
                <a:latin typeface="Arial" panose="020B0604020202020204" pitchFamily="34" charset="0"/>
              </a:rPr>
              <a:t>водни и въздушни слънчеви колектори</a:t>
            </a:r>
            <a:r>
              <a:rPr lang="ru-RU" sz="1200" dirty="0" smtClean="0">
                <a:solidFill>
                  <a:schemeClr val="accent6">
                    <a:lumMod val="50000"/>
                  </a:schemeClr>
                </a:solidFill>
                <a:latin typeface="Arial" panose="020B0604020202020204" pitchFamily="34" charset="0"/>
              </a:rPr>
              <a:t>. Водните</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слънчеви колектори се използват основно за подготовка на топла вода (за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битови или индустриални нужди, за плувни басейни, за отопление на сгради и</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други), а въздушните слънчеви колектори участват в системи за сушене на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продукти или за отопление на сгради.</a:t>
            </a:r>
            <a:endParaRPr lang="en-US" sz="1200" dirty="0" smtClean="0">
              <a:solidFill>
                <a:schemeClr val="accent6">
                  <a:lumMod val="50000"/>
                </a:schemeClr>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8</a:t>
            </a:fld>
            <a:endParaRPr lang="bg-BG"/>
          </a:p>
        </p:txBody>
      </p:sp>
    </p:spTree>
    <p:extLst>
      <p:ext uri="{BB962C8B-B14F-4D97-AF65-F5344CB8AC3E}">
        <p14:creationId xmlns:p14="http://schemas.microsoft.com/office/powerpoint/2010/main" val="58508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chemeClr val="accent6">
                    <a:lumMod val="50000"/>
                  </a:schemeClr>
                </a:solidFill>
                <a:latin typeface="Arial" panose="020B0604020202020204" pitchFamily="34" charset="0"/>
              </a:rPr>
              <a:t>Важен елемент от топлинната схема на слънчевите инсталации за топла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вода са </a:t>
            </a:r>
            <a:r>
              <a:rPr lang="ru-RU" sz="1200" dirty="0" smtClean="0">
                <a:solidFill>
                  <a:srgbClr val="C00000"/>
                </a:solidFill>
                <a:latin typeface="Arial" panose="020B0604020202020204" pitchFamily="34" charset="0"/>
              </a:rPr>
              <a:t>слънчевите колектори</a:t>
            </a:r>
            <a:r>
              <a:rPr lang="ru-RU" sz="1200" dirty="0" smtClean="0">
                <a:solidFill>
                  <a:schemeClr val="accent6">
                    <a:lumMod val="50000"/>
                  </a:schemeClr>
                </a:solidFill>
                <a:latin typeface="Arial" panose="020B0604020202020204" pitchFamily="34" charset="0"/>
              </a:rPr>
              <a:t>. Те се развиват и усъвършенстват повече от 120</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години и през този период са предлагани различни конструктивни и схемни</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решения. Въпреки дългия период на развитие, основният принцип на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преобразуване на слънчевата енергия в топлина при термичните слънчеви</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колектори остава непроменен</a:t>
            </a:r>
            <a:r>
              <a:rPr lang="ru-RU" sz="1200" dirty="0" smtClean="0">
                <a:solidFill>
                  <a:srgbClr val="00B0F0"/>
                </a:solidFill>
                <a:latin typeface="Arial" panose="020B0604020202020204" pitchFamily="34" charset="0"/>
              </a:rPr>
              <a:t>. В основата на този принцип стои:</a:t>
            </a:r>
          </a:p>
          <a:p>
            <a:pPr marL="342900" indent="-342900" algn="just">
              <a:buFontTx/>
              <a:buChar char="-"/>
            </a:pPr>
            <a:r>
              <a:rPr lang="ru-RU" sz="1200" dirty="0" smtClean="0">
                <a:solidFill>
                  <a:schemeClr val="accent6">
                    <a:lumMod val="50000"/>
                  </a:schemeClr>
                </a:solidFill>
                <a:latin typeface="Arial" panose="020B0604020202020204" pitchFamily="34" charset="0"/>
              </a:rPr>
              <a:t>процесът на</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поглъщане на слънчева енергия от абсорбираща повърхност</a:t>
            </a:r>
          </a:p>
          <a:p>
            <a:pPr marL="342900" indent="-342900" algn="just">
              <a:buFontTx/>
              <a:buChar char="-"/>
            </a:pPr>
            <a:r>
              <a:rPr lang="ru-RU" sz="1200" dirty="0" smtClean="0">
                <a:solidFill>
                  <a:schemeClr val="accent6">
                    <a:lumMod val="50000"/>
                  </a:schemeClr>
                </a:solidFill>
                <a:latin typeface="Arial" panose="020B0604020202020204" pitchFamily="34" charset="0"/>
              </a:rPr>
              <a:t>преобразуването</a:t>
            </a:r>
            <a:r>
              <a:rPr lang="en-US" sz="1200" dirty="0" smtClean="0">
                <a:solidFill>
                  <a:schemeClr val="accent6">
                    <a:lumMod val="50000"/>
                  </a:schemeClr>
                </a:solidFill>
                <a:latin typeface="Arial" panose="020B0604020202020204" pitchFamily="34" charset="0"/>
              </a:rPr>
              <a:t> </a:t>
            </a:r>
            <a:r>
              <a:rPr lang="ru-RU" sz="1200" dirty="0" smtClean="0">
                <a:solidFill>
                  <a:schemeClr val="accent6">
                    <a:lumMod val="50000"/>
                  </a:schemeClr>
                </a:solidFill>
                <a:latin typeface="Arial" panose="020B0604020202020204" pitchFamily="34" charset="0"/>
              </a:rPr>
              <a:t>й в топлина и съхраняване на топлинната енергия чрез използване на така</a:t>
            </a:r>
            <a:r>
              <a:rPr lang="en-US" sz="1200" dirty="0" smtClean="0">
                <a:solidFill>
                  <a:schemeClr val="accent6">
                    <a:lumMod val="50000"/>
                  </a:schemeClr>
                </a:solidFill>
                <a:latin typeface="Arial" panose="020B0604020202020204" pitchFamily="34" charset="0"/>
              </a:rPr>
              <a:t> </a:t>
            </a:r>
            <a:r>
              <a:rPr lang="ru-RU" sz="1200" dirty="0" smtClean="0">
                <a:solidFill>
                  <a:srgbClr val="FF0000"/>
                </a:solidFill>
                <a:latin typeface="Arial" panose="020B0604020202020204" pitchFamily="34" charset="0"/>
              </a:rPr>
              <a:t>нареченият 'парников' ефект</a:t>
            </a:r>
          </a:p>
          <a:p>
            <a:pPr marL="342900" indent="-342900" algn="just">
              <a:buFontTx/>
              <a:buChar char="-"/>
            </a:pPr>
            <a:r>
              <a:rPr lang="ru-RU" sz="1200" dirty="0" smtClean="0">
                <a:solidFill>
                  <a:schemeClr val="accent6">
                    <a:lumMod val="50000"/>
                  </a:schemeClr>
                </a:solidFill>
                <a:latin typeface="Arial" panose="020B0604020202020204" pitchFamily="34" charset="0"/>
              </a:rPr>
              <a:t>топлинна изолация.</a:t>
            </a:r>
            <a:endParaRPr lang="en-US" sz="1200" dirty="0" smtClean="0">
              <a:solidFill>
                <a:schemeClr val="accent6">
                  <a:lumMod val="50000"/>
                </a:schemeClr>
              </a:solidFill>
              <a:latin typeface="Arial" panose="020B0604020202020204" pitchFamily="34" charset="0"/>
            </a:endParaRPr>
          </a:p>
          <a:p>
            <a:pPr algn="just"/>
            <a:endParaRPr lang="en-US" sz="1200" dirty="0" smtClean="0">
              <a:solidFill>
                <a:schemeClr val="accent6">
                  <a:lumMod val="50000"/>
                </a:schemeClr>
              </a:solidFill>
              <a:latin typeface="Arial" panose="020B0604020202020204" pitchFamily="34" charset="0"/>
            </a:endParaRPr>
          </a:p>
          <a:p>
            <a:pPr algn="ctr"/>
            <a:r>
              <a:rPr lang="bg-BG" sz="1400" dirty="0" err="1" smtClean="0">
                <a:solidFill>
                  <a:srgbClr val="C00000"/>
                </a:solidFill>
                <a:latin typeface="Arial" panose="020B0604020202020204" pitchFamily="34" charset="0"/>
              </a:rPr>
              <a:t>Фототермичен</a:t>
            </a:r>
            <a:r>
              <a:rPr lang="bg-BG" sz="1400" dirty="0" smtClean="0">
                <a:solidFill>
                  <a:srgbClr val="C00000"/>
                </a:solidFill>
                <a:latin typeface="Arial" panose="020B0604020202020204" pitchFamily="34" charset="0"/>
              </a:rPr>
              <a:t> ефект – парников ефект</a:t>
            </a:r>
            <a:endParaRPr lang="en-US" sz="1400" dirty="0" smtClean="0">
              <a:solidFill>
                <a:srgbClr val="C00000"/>
              </a:solidFill>
              <a:latin typeface="Arial" panose="020B0604020202020204" pitchFamily="34" charset="0"/>
            </a:endParaRPr>
          </a:p>
          <a:p>
            <a:pPr algn="just"/>
            <a:endParaRPr lang="en-US" sz="1200" dirty="0" smtClean="0">
              <a:solidFill>
                <a:schemeClr val="accent6">
                  <a:lumMod val="50000"/>
                </a:schemeClr>
              </a:solidFill>
              <a:latin typeface="Arial" panose="020B0604020202020204" pitchFamily="34" charset="0"/>
            </a:endParaRPr>
          </a:p>
          <a:p>
            <a:pPr algn="just"/>
            <a:r>
              <a:rPr lang="ru-RU" sz="1200" dirty="0" smtClean="0">
                <a:solidFill>
                  <a:schemeClr val="accent6">
                    <a:lumMod val="50000"/>
                  </a:schemeClr>
                </a:solidFill>
                <a:latin typeface="Arial" panose="020B0604020202020204" pitchFamily="34" charset="0"/>
              </a:rPr>
              <a:t> </a:t>
            </a:r>
            <a:r>
              <a:rPr lang="ru-RU" sz="1200" dirty="0" smtClean="0">
                <a:solidFill>
                  <a:srgbClr val="00B0F0"/>
                </a:solidFill>
                <a:latin typeface="Arial" panose="020B0604020202020204" pitchFamily="34" charset="0"/>
              </a:rPr>
              <a:t>Бързото развитие на</a:t>
            </a:r>
            <a:r>
              <a:rPr lang="en-US" sz="1200" dirty="0" smtClean="0">
                <a:solidFill>
                  <a:srgbClr val="00B0F0"/>
                </a:solidFill>
                <a:latin typeface="Arial" panose="020B0604020202020204" pitchFamily="34" charset="0"/>
              </a:rPr>
              <a:t> </a:t>
            </a:r>
            <a:r>
              <a:rPr lang="ru-RU" sz="1200" dirty="0" smtClean="0">
                <a:solidFill>
                  <a:srgbClr val="00B0F0"/>
                </a:solidFill>
                <a:latin typeface="Arial" panose="020B0604020202020204" pitchFamily="34" charset="0"/>
              </a:rPr>
              <a:t>термичните слънчеви системи се обуславя както от високия коефициент на</a:t>
            </a:r>
            <a:r>
              <a:rPr lang="en-US" sz="1200" dirty="0" smtClean="0">
                <a:solidFill>
                  <a:srgbClr val="00B0F0"/>
                </a:solidFill>
                <a:latin typeface="Arial" panose="020B0604020202020204" pitchFamily="34" charset="0"/>
              </a:rPr>
              <a:t> </a:t>
            </a:r>
            <a:r>
              <a:rPr lang="ru-RU" sz="1200" dirty="0" smtClean="0">
                <a:solidFill>
                  <a:srgbClr val="00B0F0"/>
                </a:solidFill>
                <a:latin typeface="Arial" panose="020B0604020202020204" pitchFamily="34" charset="0"/>
              </a:rPr>
              <a:t>преобразуване на слънчевата енергия в топлина (в сравнение с</a:t>
            </a:r>
            <a:r>
              <a:rPr lang="en-US" sz="1200" dirty="0" smtClean="0">
                <a:solidFill>
                  <a:srgbClr val="00B0F0"/>
                </a:solidFill>
                <a:latin typeface="Arial" panose="020B0604020202020204" pitchFamily="34" charset="0"/>
              </a:rPr>
              <a:t> </a:t>
            </a:r>
            <a:r>
              <a:rPr lang="ru-RU" sz="1200" dirty="0" smtClean="0">
                <a:solidFill>
                  <a:srgbClr val="00B0F0"/>
                </a:solidFill>
                <a:latin typeface="Arial" panose="020B0604020202020204" pitchFamily="34" charset="0"/>
              </a:rPr>
              <a:t>фотоволтаичните панели), така и от невисоките разходи за изграждане на</a:t>
            </a:r>
            <a:r>
              <a:rPr lang="en-US" sz="1200" dirty="0" smtClean="0">
                <a:solidFill>
                  <a:srgbClr val="00B0F0"/>
                </a:solidFill>
                <a:latin typeface="Arial" panose="020B0604020202020204" pitchFamily="34" charset="0"/>
              </a:rPr>
              <a:t> </a:t>
            </a:r>
            <a:r>
              <a:rPr lang="bg-BG" sz="1200" dirty="0" smtClean="0">
                <a:solidFill>
                  <a:srgbClr val="00B0F0"/>
                </a:solidFill>
                <a:latin typeface="Arial" panose="020B0604020202020204" pitchFamily="34" charset="0"/>
              </a:rPr>
              <a:t>инсталациите.</a:t>
            </a:r>
            <a:endParaRPr lang="en-US" sz="1200" dirty="0" smtClean="0">
              <a:solidFill>
                <a:srgbClr val="00B0F0"/>
              </a:solidFill>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9</a:t>
            </a:fld>
            <a:endParaRPr lang="bg-BG"/>
          </a:p>
        </p:txBody>
      </p:sp>
    </p:spTree>
    <p:extLst>
      <p:ext uri="{BB962C8B-B14F-4D97-AF65-F5344CB8AC3E}">
        <p14:creationId xmlns:p14="http://schemas.microsoft.com/office/powerpoint/2010/main" val="2307533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ru-RU" sz="1200" dirty="0" smtClean="0">
                <a:solidFill>
                  <a:srgbClr val="0070C0"/>
                </a:solidFill>
                <a:latin typeface="Arial" panose="020B0604020202020204" pitchFamily="34" charset="0"/>
                <a:cs typeface="Arial" panose="020B0604020202020204" pitchFamily="34" charset="0"/>
              </a:rPr>
              <a:t>Основните компоненти на обикновен </a:t>
            </a:r>
            <a:r>
              <a:rPr lang="ru-RU" sz="1200" b="1" i="1" dirty="0" smtClean="0">
                <a:solidFill>
                  <a:srgbClr val="0070C0"/>
                </a:solidFill>
                <a:latin typeface="Arial" panose="020B0604020202020204" pitchFamily="34" charset="0"/>
                <a:cs typeface="Arial" panose="020B0604020202020204" pitchFamily="34" charset="0"/>
              </a:rPr>
              <a:t>плосък воден слънчев колектор </a:t>
            </a:r>
            <a:r>
              <a:rPr lang="ru-RU" sz="1200" dirty="0" smtClean="0">
                <a:solidFill>
                  <a:srgbClr val="0070C0"/>
                </a:solidFill>
                <a:latin typeface="Arial" panose="020B0604020202020204" pitchFamily="34" charset="0"/>
                <a:cs typeface="Arial" panose="020B0604020202020204" pitchFamily="34" charset="0"/>
              </a:rPr>
              <a:t>са рамка, прозрачно покритие (остъкляване), изолация и абсорбер.</a:t>
            </a:r>
          </a:p>
          <a:p>
            <a:pPr algn="just"/>
            <a:r>
              <a:rPr lang="ru-RU" sz="1200" dirty="0" smtClean="0">
                <a:solidFill>
                  <a:srgbClr val="C00000"/>
                </a:solidFill>
                <a:latin typeface="Arial" panose="020B0604020202020204" pitchFamily="34" charset="0"/>
                <a:cs typeface="Arial" panose="020B0604020202020204" pitchFamily="34" charset="0"/>
              </a:rPr>
              <a:t>Абсорберът най-често се изпълнява от черна метална повърхнина (обикновено медни или алуминиеви ребра) и метални тръби (обикновено медни). </a:t>
            </a:r>
            <a:r>
              <a:rPr lang="ru-RU" sz="1200" dirty="0" smtClean="0">
                <a:solidFill>
                  <a:srgbClr val="0070C0"/>
                </a:solidFill>
                <a:latin typeface="Arial" panose="020B0604020202020204" pitchFamily="34" charset="0"/>
                <a:cs typeface="Arial" panose="020B0604020202020204" pitchFamily="34" charset="0"/>
              </a:rPr>
              <a:t>Тръбите се запояват към металния лист (когато абсорбера е меден) или абсорберът се състои от отделни алуминиеви тръби с ребра.</a:t>
            </a:r>
            <a:endParaRPr lang="en-US" sz="1200" dirty="0" smtClean="0">
              <a:solidFill>
                <a:srgbClr val="0070C0"/>
              </a:solidFill>
              <a:latin typeface="Arial" panose="020B0604020202020204" pitchFamily="34" charset="0"/>
              <a:cs typeface="Arial" panose="020B0604020202020204" pitchFamily="34" charset="0"/>
            </a:endParaRPr>
          </a:p>
          <a:p>
            <a:endParaRPr lang="bg-BG" dirty="0"/>
          </a:p>
        </p:txBody>
      </p:sp>
      <p:sp>
        <p:nvSpPr>
          <p:cNvPr id="4" name="Slide Number Placeholder 3"/>
          <p:cNvSpPr>
            <a:spLocks noGrp="1"/>
          </p:cNvSpPr>
          <p:nvPr>
            <p:ph type="sldNum" sz="quarter" idx="10"/>
          </p:nvPr>
        </p:nvSpPr>
        <p:spPr/>
        <p:txBody>
          <a:bodyPr/>
          <a:lstStyle/>
          <a:p>
            <a:fld id="{0F17D16A-82A3-409B-8405-244F3D4201C9}" type="slidenum">
              <a:rPr lang="bg-BG" smtClean="0"/>
              <a:t>10</a:t>
            </a:fld>
            <a:endParaRPr lang="bg-BG"/>
          </a:p>
        </p:txBody>
      </p:sp>
    </p:spTree>
    <p:extLst>
      <p:ext uri="{BB962C8B-B14F-4D97-AF65-F5344CB8AC3E}">
        <p14:creationId xmlns:p14="http://schemas.microsoft.com/office/powerpoint/2010/main" val="52878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FE214C-40C5-48BD-8369-E349BAE7AE9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27240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E214C-40C5-48BD-8369-E349BAE7AE9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43910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E214C-40C5-48BD-8369-E349BAE7AE9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3733972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E214C-40C5-48BD-8369-E349BAE7AE9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425846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FE214C-40C5-48BD-8369-E349BAE7AE9F}"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4487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FE214C-40C5-48BD-8369-E349BAE7AE9F}"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369276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FE214C-40C5-48BD-8369-E349BAE7AE9F}"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33354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FE214C-40C5-48BD-8369-E349BAE7AE9F}"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4774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E214C-40C5-48BD-8369-E349BAE7AE9F}"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188378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FE214C-40C5-48BD-8369-E349BAE7AE9F}"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263929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FE214C-40C5-48BD-8369-E349BAE7AE9F}"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5CC19-2698-47B2-B0AC-87E3B33C7918}" type="slidenum">
              <a:rPr lang="en-US" smtClean="0"/>
              <a:t>‹#›</a:t>
            </a:fld>
            <a:endParaRPr lang="en-US"/>
          </a:p>
        </p:txBody>
      </p:sp>
    </p:spTree>
    <p:extLst>
      <p:ext uri="{BB962C8B-B14F-4D97-AF65-F5344CB8AC3E}">
        <p14:creationId xmlns:p14="http://schemas.microsoft.com/office/powerpoint/2010/main" val="178290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E214C-40C5-48BD-8369-E349BAE7AE9F}"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5CC19-2698-47B2-B0AC-87E3B33C7918}" type="slidenum">
              <a:rPr lang="en-US" smtClean="0"/>
              <a:t>‹#›</a:t>
            </a:fld>
            <a:endParaRPr lang="en-US"/>
          </a:p>
        </p:txBody>
      </p:sp>
    </p:spTree>
    <p:extLst>
      <p:ext uri="{BB962C8B-B14F-4D97-AF65-F5344CB8AC3E}">
        <p14:creationId xmlns:p14="http://schemas.microsoft.com/office/powerpoint/2010/main" val="347089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gif"/></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006" y="809584"/>
            <a:ext cx="11665975" cy="5623847"/>
          </a:xfrm>
          <a:prstGeom prst="rect">
            <a:avLst/>
          </a:prstGeom>
        </p:spPr>
        <p:txBody>
          <a:bodyPr wrap="square">
            <a:spAutoFit/>
          </a:bodyPr>
          <a:lstStyle/>
          <a:p>
            <a:pPr algn="ctr">
              <a:lnSpc>
                <a:spcPct val="150000"/>
              </a:lnSpc>
            </a:pPr>
            <a:r>
              <a:rPr lang="ru-RU" sz="2200" b="1" dirty="0">
                <a:solidFill>
                  <a:srgbClr val="C00000"/>
                </a:solidFill>
                <a:latin typeface="Arial,Bold"/>
              </a:rPr>
              <a:t>Слънчеви системи за топла вода</a:t>
            </a:r>
          </a:p>
          <a:p>
            <a:pPr algn="ctr">
              <a:lnSpc>
                <a:spcPct val="150000"/>
              </a:lnSpc>
            </a:pPr>
            <a:r>
              <a:rPr lang="ru-RU" sz="2200" b="1" dirty="0">
                <a:solidFill>
                  <a:srgbClr val="C00000"/>
                </a:solidFill>
                <a:latin typeface="Arial,Bold"/>
              </a:rPr>
              <a:t>Системи за оползотворяване на слънчева енергия</a:t>
            </a:r>
          </a:p>
          <a:p>
            <a:pPr algn="just">
              <a:lnSpc>
                <a:spcPct val="150000"/>
              </a:lnSpc>
            </a:pPr>
            <a:r>
              <a:rPr lang="ru-RU" sz="2200" dirty="0">
                <a:solidFill>
                  <a:schemeClr val="accent6">
                    <a:lumMod val="75000"/>
                  </a:schemeClr>
                </a:solidFill>
                <a:latin typeface="Arial" panose="020B0604020202020204" pitchFamily="34" charset="0"/>
              </a:rPr>
              <a:t>Съществуват няколко начина за директно улавяне и оползотворяване </a:t>
            </a:r>
            <a:r>
              <a:rPr lang="ru-RU" sz="2200" dirty="0" smtClean="0">
                <a:solidFill>
                  <a:schemeClr val="accent6">
                    <a:lumMod val="75000"/>
                  </a:schemeClr>
                </a:solidFill>
                <a:latin typeface="Arial" panose="020B0604020202020204" pitchFamily="34" charset="0"/>
              </a:rPr>
              <a:t>на</a:t>
            </a:r>
            <a:r>
              <a:rPr lang="en-US" sz="2200" dirty="0" smtClean="0">
                <a:solidFill>
                  <a:schemeClr val="accent6">
                    <a:lumMod val="75000"/>
                  </a:schemeClr>
                </a:solidFill>
                <a:latin typeface="Arial" panose="020B0604020202020204" pitchFamily="34" charset="0"/>
              </a:rPr>
              <a:t> </a:t>
            </a:r>
            <a:r>
              <a:rPr lang="ru-RU" sz="2200" dirty="0" smtClean="0">
                <a:solidFill>
                  <a:schemeClr val="accent6">
                    <a:lumMod val="75000"/>
                  </a:schemeClr>
                </a:solidFill>
                <a:latin typeface="Arial" panose="020B0604020202020204" pitchFamily="34" charset="0"/>
              </a:rPr>
              <a:t>слънчевата </a:t>
            </a:r>
            <a:r>
              <a:rPr lang="ru-RU" sz="2200" dirty="0">
                <a:solidFill>
                  <a:schemeClr val="accent6">
                    <a:lumMod val="75000"/>
                  </a:schemeClr>
                </a:solidFill>
                <a:latin typeface="Arial" panose="020B0604020202020204" pitchFamily="34" charset="0"/>
              </a:rPr>
              <a:t>енергия. </a:t>
            </a:r>
            <a:r>
              <a:rPr lang="ru-RU" sz="2200" dirty="0">
                <a:solidFill>
                  <a:srgbClr val="C00000"/>
                </a:solidFill>
                <a:latin typeface="Arial" panose="020B0604020202020204" pitchFamily="34" charset="0"/>
              </a:rPr>
              <a:t>Това може да се осъществи чрез термични </a:t>
            </a:r>
            <a:r>
              <a:rPr lang="ru-RU" sz="2200" dirty="0" smtClean="0">
                <a:solidFill>
                  <a:srgbClr val="C00000"/>
                </a:solidFill>
                <a:latin typeface="Arial" panose="020B0604020202020204" pitchFamily="34" charset="0"/>
              </a:rPr>
              <a:t>абсорбиращи</a:t>
            </a:r>
            <a:r>
              <a:rPr lang="en-US" sz="2200" dirty="0" smtClean="0">
                <a:solidFill>
                  <a:srgbClr val="C00000"/>
                </a:solidFill>
                <a:latin typeface="Arial" panose="020B0604020202020204" pitchFamily="34" charset="0"/>
              </a:rPr>
              <a:t> </a:t>
            </a:r>
            <a:r>
              <a:rPr lang="ru-RU" sz="2200" dirty="0" smtClean="0">
                <a:solidFill>
                  <a:srgbClr val="C00000"/>
                </a:solidFill>
                <a:latin typeface="Arial" panose="020B0604020202020204" pitchFamily="34" charset="0"/>
              </a:rPr>
              <a:t>елементи </a:t>
            </a:r>
            <a:r>
              <a:rPr lang="ru-RU" sz="2200" dirty="0">
                <a:solidFill>
                  <a:srgbClr val="C00000"/>
                </a:solidFill>
                <a:latin typeface="Arial" panose="020B0604020202020204" pitchFamily="34" charset="0"/>
              </a:rPr>
              <a:t>(елементи, които поглъщат слънчева енергия и я преобразуват </a:t>
            </a:r>
            <a:r>
              <a:rPr lang="ru-RU" sz="2200" dirty="0" smtClean="0">
                <a:solidFill>
                  <a:srgbClr val="C00000"/>
                </a:solidFill>
                <a:latin typeface="Arial" panose="020B0604020202020204" pitchFamily="34" charset="0"/>
              </a:rPr>
              <a:t>в</a:t>
            </a:r>
            <a:r>
              <a:rPr lang="en-US" sz="2200" dirty="0" smtClean="0">
                <a:solidFill>
                  <a:srgbClr val="C00000"/>
                </a:solidFill>
                <a:latin typeface="Arial" panose="020B0604020202020204" pitchFamily="34" charset="0"/>
              </a:rPr>
              <a:t> </a:t>
            </a:r>
            <a:r>
              <a:rPr lang="ru-RU" sz="2200" dirty="0" smtClean="0">
                <a:solidFill>
                  <a:srgbClr val="C00000"/>
                </a:solidFill>
                <a:latin typeface="Arial" panose="020B0604020202020204" pitchFamily="34" charset="0"/>
              </a:rPr>
              <a:t>топлина - </a:t>
            </a:r>
            <a:r>
              <a:rPr lang="ru-RU" sz="2200" dirty="0" smtClean="0">
                <a:solidFill>
                  <a:schemeClr val="accent6">
                    <a:lumMod val="75000"/>
                  </a:schemeClr>
                </a:solidFill>
                <a:latin typeface="Arial" panose="020B0604020202020204" pitchFamily="34" charset="0"/>
              </a:rPr>
              <a:t>активни</a:t>
            </a:r>
            <a:r>
              <a:rPr lang="ru-RU" sz="2200" dirty="0" smtClean="0">
                <a:solidFill>
                  <a:srgbClr val="C00000"/>
                </a:solidFill>
                <a:latin typeface="Arial" panose="020B0604020202020204" pitchFamily="34" charset="0"/>
              </a:rPr>
              <a:t>), </a:t>
            </a:r>
            <a:r>
              <a:rPr lang="ru-RU" sz="2200" dirty="0">
                <a:solidFill>
                  <a:srgbClr val="00B0F0"/>
                </a:solidFill>
                <a:latin typeface="Arial" panose="020B0604020202020204" pitchFamily="34" charset="0"/>
              </a:rPr>
              <a:t>пасивни</a:t>
            </a:r>
            <a:r>
              <a:rPr lang="ru-RU" sz="2200" dirty="0">
                <a:solidFill>
                  <a:srgbClr val="C00000"/>
                </a:solidFill>
                <a:latin typeface="Arial" panose="020B0604020202020204" pitchFamily="34" charset="0"/>
              </a:rPr>
              <a:t> слънчеви системи и </a:t>
            </a:r>
            <a:r>
              <a:rPr lang="ru-RU" sz="2200" dirty="0">
                <a:solidFill>
                  <a:srgbClr val="7030A0"/>
                </a:solidFill>
                <a:latin typeface="Arial" panose="020B0604020202020204" pitchFamily="34" charset="0"/>
              </a:rPr>
              <a:t>фотоволтаични</a:t>
            </a:r>
            <a:r>
              <a:rPr lang="ru-RU" sz="2200" dirty="0">
                <a:solidFill>
                  <a:srgbClr val="C00000"/>
                </a:solidFill>
                <a:latin typeface="Arial" panose="020B0604020202020204" pitchFamily="34" charset="0"/>
              </a:rPr>
              <a:t> системи.</a:t>
            </a:r>
          </a:p>
          <a:p>
            <a:pPr algn="just">
              <a:lnSpc>
                <a:spcPct val="150000"/>
              </a:lnSpc>
            </a:pPr>
            <a:r>
              <a:rPr lang="bg-BG" sz="2200" b="1" dirty="0" smtClean="0">
                <a:solidFill>
                  <a:srgbClr val="0070C0"/>
                </a:solidFill>
                <a:latin typeface="Arial,Bold"/>
              </a:rPr>
              <a:t>Термични </a:t>
            </a:r>
            <a:r>
              <a:rPr lang="bg-BG" sz="2200" b="1" dirty="0">
                <a:solidFill>
                  <a:srgbClr val="0070C0"/>
                </a:solidFill>
                <a:latin typeface="Arial,Bold"/>
              </a:rPr>
              <a:t>слънчеви системи</a:t>
            </a:r>
          </a:p>
          <a:p>
            <a:pPr algn="just">
              <a:lnSpc>
                <a:spcPct val="150000"/>
              </a:lnSpc>
            </a:pPr>
            <a:r>
              <a:rPr lang="ru-RU" sz="2200" dirty="0">
                <a:solidFill>
                  <a:srgbClr val="C00000"/>
                </a:solidFill>
                <a:latin typeface="Arial" panose="020B0604020202020204" pitchFamily="34" charset="0"/>
              </a:rPr>
              <a:t>Слънчевите инсталации за получаване на топлина преобразуват </a:t>
            </a:r>
            <a:r>
              <a:rPr lang="ru-RU" sz="2200" dirty="0" smtClean="0">
                <a:solidFill>
                  <a:srgbClr val="C00000"/>
                </a:solidFill>
                <a:latin typeface="Arial" panose="020B0604020202020204" pitchFamily="34" charset="0"/>
              </a:rPr>
              <a:t>слънчевата</a:t>
            </a:r>
            <a:r>
              <a:rPr lang="en-US" sz="2200" dirty="0" smtClean="0">
                <a:solidFill>
                  <a:srgbClr val="C00000"/>
                </a:solidFill>
                <a:latin typeface="Arial" panose="020B0604020202020204" pitchFamily="34" charset="0"/>
              </a:rPr>
              <a:t> </a:t>
            </a:r>
            <a:r>
              <a:rPr lang="ru-RU" sz="2200" dirty="0" smtClean="0">
                <a:solidFill>
                  <a:srgbClr val="C00000"/>
                </a:solidFill>
                <a:latin typeface="Arial" panose="020B0604020202020204" pitchFamily="34" charset="0"/>
              </a:rPr>
              <a:t>енергия </a:t>
            </a:r>
            <a:r>
              <a:rPr lang="ru-RU" sz="2200" dirty="0">
                <a:solidFill>
                  <a:srgbClr val="C00000"/>
                </a:solidFill>
                <a:latin typeface="Arial" panose="020B0604020202020204" pitchFamily="34" charset="0"/>
              </a:rPr>
              <a:t>в топлинна енергия. Тези инсталации са добре разработен </a:t>
            </a:r>
            <a:r>
              <a:rPr lang="ru-RU" sz="2200" dirty="0" smtClean="0">
                <a:solidFill>
                  <a:srgbClr val="C00000"/>
                </a:solidFill>
                <a:latin typeface="Arial" panose="020B0604020202020204" pitchFamily="34" charset="0"/>
              </a:rPr>
              <a:t>възобновяем</a:t>
            </a:r>
            <a:r>
              <a:rPr lang="en-US" sz="2200" dirty="0" smtClean="0">
                <a:solidFill>
                  <a:srgbClr val="C00000"/>
                </a:solidFill>
                <a:latin typeface="Arial" panose="020B0604020202020204" pitchFamily="34" charset="0"/>
              </a:rPr>
              <a:t> </a:t>
            </a:r>
            <a:r>
              <a:rPr lang="ru-RU" sz="2200" dirty="0" smtClean="0">
                <a:solidFill>
                  <a:srgbClr val="C00000"/>
                </a:solidFill>
                <a:latin typeface="Arial" panose="020B0604020202020204" pitchFamily="34" charset="0"/>
              </a:rPr>
              <a:t>енергиен </a:t>
            </a:r>
            <a:r>
              <a:rPr lang="ru-RU" sz="2200" dirty="0">
                <a:solidFill>
                  <a:srgbClr val="C00000"/>
                </a:solidFill>
                <a:latin typeface="Arial" panose="020B0604020202020204" pitchFamily="34" charset="0"/>
              </a:rPr>
              <a:t>източник и </a:t>
            </a:r>
            <a:r>
              <a:rPr lang="ru-RU" sz="2200" dirty="0">
                <a:solidFill>
                  <a:schemeClr val="accent6">
                    <a:lumMod val="75000"/>
                  </a:schemeClr>
                </a:solidFill>
                <a:latin typeface="Arial" panose="020B0604020202020204" pitchFamily="34" charset="0"/>
              </a:rPr>
              <a:t>едни от икономически най-ефективните системи </a:t>
            </a:r>
            <a:r>
              <a:rPr lang="ru-RU" sz="2200" dirty="0" smtClean="0">
                <a:solidFill>
                  <a:schemeClr val="accent6">
                    <a:lumMod val="75000"/>
                  </a:schemeClr>
                </a:solidFill>
                <a:latin typeface="Arial" panose="020B0604020202020204" pitchFamily="34" charset="0"/>
              </a:rPr>
              <a:t>за</a:t>
            </a:r>
            <a:r>
              <a:rPr lang="en-US" sz="2200" dirty="0" smtClean="0">
                <a:solidFill>
                  <a:schemeClr val="accent6">
                    <a:lumMod val="75000"/>
                  </a:schemeClr>
                </a:solidFill>
                <a:latin typeface="Arial" panose="020B0604020202020204" pitchFamily="34" charset="0"/>
              </a:rPr>
              <a:t> </a:t>
            </a:r>
            <a:r>
              <a:rPr lang="ru-RU" sz="2200" dirty="0" smtClean="0">
                <a:solidFill>
                  <a:schemeClr val="accent6">
                    <a:lumMod val="75000"/>
                  </a:schemeClr>
                </a:solidFill>
                <a:latin typeface="Arial" panose="020B0604020202020204" pitchFamily="34" charset="0"/>
              </a:rPr>
              <a:t>възобновена </a:t>
            </a:r>
            <a:r>
              <a:rPr lang="ru-RU" sz="2200" dirty="0">
                <a:solidFill>
                  <a:schemeClr val="accent6">
                    <a:lumMod val="75000"/>
                  </a:schemeClr>
                </a:solidFill>
                <a:latin typeface="Arial" panose="020B0604020202020204" pitchFamily="34" charset="0"/>
              </a:rPr>
              <a:t>енергия,</a:t>
            </a:r>
            <a:r>
              <a:rPr lang="ru-RU" sz="2200" dirty="0">
                <a:solidFill>
                  <a:srgbClr val="C00000"/>
                </a:solidFill>
                <a:latin typeface="Arial" panose="020B0604020202020204" pitchFamily="34" charset="0"/>
              </a:rPr>
              <a:t> които могат да бъдат инсталирани в жилищни сгради. </a:t>
            </a:r>
            <a:endParaRPr lang="en-US" sz="2200" dirty="0">
              <a:solidFill>
                <a:srgbClr val="C00000"/>
              </a:solidFill>
            </a:endParaRPr>
          </a:p>
        </p:txBody>
      </p:sp>
      <p:sp>
        <p:nvSpPr>
          <p:cNvPr id="3" name="Rectangle 2"/>
          <p:cNvSpPr/>
          <p:nvPr/>
        </p:nvSpPr>
        <p:spPr>
          <a:xfrm>
            <a:off x="4756043" y="0"/>
            <a:ext cx="3535327" cy="456535"/>
          </a:xfrm>
          <a:prstGeom prst="rect">
            <a:avLst/>
          </a:prstGeom>
        </p:spPr>
        <p:txBody>
          <a:bodyPr wrap="none">
            <a:spAutoFit/>
          </a:bodyPr>
          <a:lstStyle/>
          <a:p>
            <a:pPr algn="just">
              <a:lnSpc>
                <a:spcPct val="150000"/>
              </a:lnSpc>
            </a:pPr>
            <a:r>
              <a:rPr lang="ru-RU" b="1" dirty="0">
                <a:solidFill>
                  <a:schemeClr val="accent6">
                    <a:lumMod val="75000"/>
                  </a:schemeClr>
                </a:solidFill>
                <a:latin typeface="Arial,Bold"/>
              </a:rPr>
              <a:t>Слънчеви </a:t>
            </a:r>
            <a:r>
              <a:rPr lang="bg-BG" b="1" dirty="0" smtClean="0">
                <a:solidFill>
                  <a:schemeClr val="accent6">
                    <a:lumMod val="75000"/>
                  </a:schemeClr>
                </a:solidFill>
                <a:latin typeface="Arial,Bold"/>
              </a:rPr>
              <a:t>топлинни системи</a:t>
            </a:r>
            <a:endParaRPr lang="ru-RU" b="1" dirty="0">
              <a:solidFill>
                <a:schemeClr val="accent6">
                  <a:lumMod val="75000"/>
                </a:schemeClr>
              </a:solidFill>
              <a:latin typeface="Arial,Bold"/>
            </a:endParaRPr>
          </a:p>
        </p:txBody>
      </p:sp>
    </p:spTree>
    <p:extLst>
      <p:ext uri="{BB962C8B-B14F-4D97-AF65-F5344CB8AC3E}">
        <p14:creationId xmlns:p14="http://schemas.microsoft.com/office/powerpoint/2010/main" val="1160448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591" y="507754"/>
            <a:ext cx="11577484" cy="1323439"/>
          </a:xfrm>
          <a:prstGeom prst="rect">
            <a:avLst/>
          </a:prstGeom>
        </p:spPr>
        <p:txBody>
          <a:bodyPr wrap="square">
            <a:spAutoFit/>
          </a:bodyPr>
          <a:lstStyle/>
          <a:p>
            <a:pPr algn="just"/>
            <a:r>
              <a:rPr lang="ru-RU" sz="2000" dirty="0">
                <a:solidFill>
                  <a:srgbClr val="C00000"/>
                </a:solidFill>
                <a:latin typeface="Arial" panose="020B0604020202020204" pitchFamily="34" charset="0"/>
                <a:cs typeface="Arial" panose="020B0604020202020204" pitchFamily="34" charset="0"/>
              </a:rPr>
              <a:t>За слънчеви инсталации за топла вода се използват два основни </a:t>
            </a:r>
            <a:r>
              <a:rPr lang="ru-RU" sz="2000" dirty="0" smtClean="0">
                <a:solidFill>
                  <a:srgbClr val="C00000"/>
                </a:solidFill>
                <a:latin typeface="Arial" panose="020B0604020202020204" pitchFamily="34" charset="0"/>
                <a:cs typeface="Arial" panose="020B0604020202020204" pitchFamily="34" charset="0"/>
              </a:rPr>
              <a:t>типа слънчеви </a:t>
            </a:r>
            <a:r>
              <a:rPr lang="ru-RU" sz="2000" dirty="0">
                <a:solidFill>
                  <a:srgbClr val="C00000"/>
                </a:solidFill>
                <a:latin typeface="Arial" panose="020B0604020202020204" pitchFamily="34" charset="0"/>
                <a:cs typeface="Arial" panose="020B0604020202020204" pitchFamily="34" charset="0"/>
              </a:rPr>
              <a:t>колектори: </a:t>
            </a:r>
            <a:r>
              <a:rPr lang="ru-RU" sz="2000" b="1" i="1" dirty="0">
                <a:solidFill>
                  <a:schemeClr val="accent6">
                    <a:lumMod val="50000"/>
                  </a:schemeClr>
                </a:solidFill>
                <a:latin typeface="Arial" panose="020B0604020202020204" pitchFamily="34" charset="0"/>
                <a:cs typeface="Arial" panose="020B0604020202020204" pitchFamily="34" charset="0"/>
              </a:rPr>
              <a:t>плоски слънчеви колектори</a:t>
            </a:r>
            <a:r>
              <a:rPr lang="ru-RU" sz="2000" b="1" i="1" dirty="0">
                <a:solidFill>
                  <a:srgbClr val="C00000"/>
                </a:solidFill>
                <a:latin typeface="Arial" panose="020B0604020202020204" pitchFamily="34" charset="0"/>
                <a:cs typeface="Arial" panose="020B0604020202020204" pitchFamily="34" charset="0"/>
              </a:rPr>
              <a:t>, </a:t>
            </a:r>
            <a:r>
              <a:rPr lang="ru-RU" sz="2000" dirty="0">
                <a:solidFill>
                  <a:srgbClr val="C00000"/>
                </a:solidFill>
                <a:latin typeface="Arial" panose="020B0604020202020204" pitchFamily="34" charset="0"/>
                <a:cs typeface="Arial" panose="020B0604020202020204" pitchFamily="34" charset="0"/>
              </a:rPr>
              <a:t>при които </a:t>
            </a:r>
            <a:r>
              <a:rPr lang="ru-RU" sz="2000" dirty="0" smtClean="0">
                <a:solidFill>
                  <a:srgbClr val="C00000"/>
                </a:solidFill>
                <a:latin typeface="Arial" panose="020B0604020202020204" pitchFamily="34" charset="0"/>
                <a:cs typeface="Arial" panose="020B0604020202020204" pitchFamily="34" charset="0"/>
              </a:rPr>
              <a:t>абсорбиращата площ </a:t>
            </a:r>
            <a:r>
              <a:rPr lang="ru-RU" sz="2000" dirty="0">
                <a:solidFill>
                  <a:srgbClr val="C00000"/>
                </a:solidFill>
                <a:latin typeface="Arial" panose="020B0604020202020204" pitchFamily="34" charset="0"/>
                <a:cs typeface="Arial" panose="020B0604020202020204" pitchFamily="34" charset="0"/>
              </a:rPr>
              <a:t>е равна на общата колекторна площ и </a:t>
            </a:r>
            <a:r>
              <a:rPr lang="ru-RU" sz="2000" b="1" i="1" dirty="0">
                <a:solidFill>
                  <a:srgbClr val="00B0F0"/>
                </a:solidFill>
                <a:latin typeface="Arial" panose="020B0604020202020204" pitchFamily="34" charset="0"/>
                <a:cs typeface="Arial" panose="020B0604020202020204" pitchFamily="34" charset="0"/>
              </a:rPr>
              <a:t>тръбни слънчеви колектори</a:t>
            </a:r>
            <a:r>
              <a:rPr lang="ru-RU" sz="2000" b="1" i="1" dirty="0">
                <a:solidFill>
                  <a:srgbClr val="C00000"/>
                </a:solidFill>
                <a:latin typeface="Arial" panose="020B0604020202020204" pitchFamily="34" charset="0"/>
                <a:cs typeface="Arial" panose="020B0604020202020204" pitchFamily="34" charset="0"/>
              </a:rPr>
              <a:t>, </a:t>
            </a:r>
            <a:r>
              <a:rPr lang="ru-RU" sz="2000" dirty="0" smtClean="0">
                <a:solidFill>
                  <a:srgbClr val="C00000"/>
                </a:solidFill>
                <a:latin typeface="Arial" panose="020B0604020202020204" pitchFamily="34" charset="0"/>
                <a:cs typeface="Arial" panose="020B0604020202020204" pitchFamily="34" charset="0"/>
              </a:rPr>
              <a:t>при които </a:t>
            </a:r>
            <a:r>
              <a:rPr lang="ru-RU" sz="2000" dirty="0">
                <a:solidFill>
                  <a:srgbClr val="C00000"/>
                </a:solidFill>
                <a:latin typeface="Arial" panose="020B0604020202020204" pitchFamily="34" charset="0"/>
                <a:cs typeface="Arial" panose="020B0604020202020204" pitchFamily="34" charset="0"/>
              </a:rPr>
              <a:t>абсорбиращият елемент е монтиран във вакуумирана стъклена тръба</a:t>
            </a:r>
            <a:r>
              <a:rPr lang="ru-RU" sz="2000" dirty="0" smtClean="0">
                <a:solidFill>
                  <a:srgbClr val="C00000"/>
                </a:solidFill>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529054" y="2265056"/>
            <a:ext cx="5844038" cy="2835252"/>
          </a:xfrm>
          <a:prstGeom prst="rect">
            <a:avLst/>
          </a:prstGeom>
        </p:spPr>
      </p:pic>
      <p:sp>
        <p:nvSpPr>
          <p:cNvPr id="5" name="Rectangle 4"/>
          <p:cNvSpPr/>
          <p:nvPr/>
        </p:nvSpPr>
        <p:spPr>
          <a:xfrm>
            <a:off x="273590" y="0"/>
            <a:ext cx="11059427" cy="523220"/>
          </a:xfrm>
          <a:prstGeom prst="rect">
            <a:avLst/>
          </a:prstGeom>
        </p:spPr>
        <p:txBody>
          <a:bodyPr wrap="square">
            <a:spAutoFit/>
          </a:bodyPr>
          <a:lstStyle/>
          <a:p>
            <a:pPr algn="ctr"/>
            <a:r>
              <a:rPr lang="bg-BG" sz="2800" dirty="0">
                <a:solidFill>
                  <a:srgbClr val="00B0F0"/>
                </a:solidFill>
              </a:rPr>
              <a:t>плосък воден слънчев колектор </a:t>
            </a:r>
            <a:endParaRPr lang="en-US" sz="2800" dirty="0">
              <a:solidFill>
                <a:srgbClr val="00B0F0"/>
              </a:solidFill>
            </a:endParaRPr>
          </a:p>
        </p:txBody>
      </p:sp>
      <p:sp>
        <p:nvSpPr>
          <p:cNvPr id="3" name="Rectangle 2"/>
          <p:cNvSpPr/>
          <p:nvPr/>
        </p:nvSpPr>
        <p:spPr>
          <a:xfrm>
            <a:off x="6714836" y="1831193"/>
            <a:ext cx="5273964" cy="4401205"/>
          </a:xfrm>
          <a:prstGeom prst="rect">
            <a:avLst/>
          </a:prstGeom>
        </p:spPr>
        <p:txBody>
          <a:bodyPr wrap="square">
            <a:spAutoFit/>
          </a:bodyPr>
          <a:lstStyle/>
          <a:p>
            <a:pPr algn="just"/>
            <a:r>
              <a:rPr lang="ru-RU" sz="2000" dirty="0">
                <a:solidFill>
                  <a:srgbClr val="0070C0"/>
                </a:solidFill>
                <a:latin typeface="Arial" panose="020B0604020202020204" pitchFamily="34" charset="0"/>
                <a:cs typeface="Arial" panose="020B0604020202020204" pitchFamily="34" charset="0"/>
              </a:rPr>
              <a:t>Основните компоненти на обикновен </a:t>
            </a:r>
            <a:r>
              <a:rPr lang="ru-RU" sz="2000" b="1" i="1" dirty="0">
                <a:solidFill>
                  <a:srgbClr val="C00000"/>
                </a:solidFill>
                <a:latin typeface="Arial" panose="020B0604020202020204" pitchFamily="34" charset="0"/>
                <a:cs typeface="Arial" panose="020B0604020202020204" pitchFamily="34" charset="0"/>
              </a:rPr>
              <a:t>плосък воден слънчев колектор </a:t>
            </a:r>
            <a:r>
              <a:rPr lang="ru-RU" sz="2000" dirty="0">
                <a:solidFill>
                  <a:srgbClr val="0070C0"/>
                </a:solidFill>
                <a:latin typeface="Arial" panose="020B0604020202020204" pitchFamily="34" charset="0"/>
                <a:cs typeface="Arial" panose="020B0604020202020204" pitchFamily="34" charset="0"/>
              </a:rPr>
              <a:t>са рамка, прозрачно покритие (остъкляване), изолация и абсорбер</a:t>
            </a:r>
            <a:r>
              <a:rPr lang="ru-RU" sz="2000" dirty="0" smtClean="0">
                <a:solidFill>
                  <a:srgbClr val="0070C0"/>
                </a:solidFill>
                <a:latin typeface="Arial" panose="020B0604020202020204" pitchFamily="34" charset="0"/>
                <a:cs typeface="Arial" panose="020B0604020202020204" pitchFamily="34" charset="0"/>
              </a:rPr>
              <a:t>.</a:t>
            </a:r>
          </a:p>
          <a:p>
            <a:pPr algn="just"/>
            <a:endParaRPr lang="ru-RU" sz="2000" dirty="0">
              <a:solidFill>
                <a:srgbClr val="0070C0"/>
              </a:solidFill>
              <a:latin typeface="Arial" panose="020B0604020202020204" pitchFamily="34" charset="0"/>
              <a:cs typeface="Arial" panose="020B0604020202020204" pitchFamily="34" charset="0"/>
            </a:endParaRPr>
          </a:p>
          <a:p>
            <a:pPr algn="just"/>
            <a:r>
              <a:rPr lang="ru-RU" sz="2000" dirty="0">
                <a:solidFill>
                  <a:srgbClr val="C00000"/>
                </a:solidFill>
                <a:latin typeface="Arial" panose="020B0604020202020204" pitchFamily="34" charset="0"/>
                <a:cs typeface="Arial" panose="020B0604020202020204" pitchFamily="34" charset="0"/>
              </a:rPr>
              <a:t>Абсорберът най-често се изпълнява от черна метална повърхнина (обикновено медни или алуминиеви ребра) и метални тръби (обикновено медни). </a:t>
            </a:r>
            <a:endParaRPr lang="ru-RU" sz="2000" dirty="0" smtClean="0">
              <a:solidFill>
                <a:srgbClr val="C00000"/>
              </a:solidFill>
              <a:latin typeface="Arial" panose="020B0604020202020204" pitchFamily="34" charset="0"/>
              <a:cs typeface="Arial" panose="020B0604020202020204" pitchFamily="34" charset="0"/>
            </a:endParaRPr>
          </a:p>
          <a:p>
            <a:pPr algn="just"/>
            <a:endParaRPr lang="ru-RU" sz="2000" dirty="0">
              <a:solidFill>
                <a:srgbClr val="C00000"/>
              </a:solidFill>
              <a:latin typeface="Arial" panose="020B0604020202020204" pitchFamily="34" charset="0"/>
              <a:cs typeface="Arial" panose="020B0604020202020204" pitchFamily="34" charset="0"/>
            </a:endParaRPr>
          </a:p>
          <a:p>
            <a:pPr algn="just"/>
            <a:r>
              <a:rPr lang="ru-RU" sz="2000" dirty="0" smtClean="0">
                <a:solidFill>
                  <a:srgbClr val="0070C0"/>
                </a:solidFill>
                <a:latin typeface="Arial" panose="020B0604020202020204" pitchFamily="34" charset="0"/>
                <a:cs typeface="Arial" panose="020B0604020202020204" pitchFamily="34" charset="0"/>
              </a:rPr>
              <a:t>Тръбите </a:t>
            </a:r>
            <a:r>
              <a:rPr lang="ru-RU" sz="2000" dirty="0">
                <a:solidFill>
                  <a:srgbClr val="0070C0"/>
                </a:solidFill>
                <a:latin typeface="Arial" panose="020B0604020202020204" pitchFamily="34" charset="0"/>
                <a:cs typeface="Arial" panose="020B0604020202020204" pitchFamily="34" charset="0"/>
              </a:rPr>
              <a:t>се запояват към металния лист (когато абсорбера е меден) или абсорберът се състои от отделни алуминиеви тръби с ребра.</a:t>
            </a:r>
            <a:endParaRPr lang="en-US" sz="2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214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3591" y="0"/>
            <a:ext cx="10985536" cy="523220"/>
          </a:xfrm>
          <a:prstGeom prst="rect">
            <a:avLst/>
          </a:prstGeom>
        </p:spPr>
        <p:txBody>
          <a:bodyPr wrap="square">
            <a:spAutoFit/>
          </a:bodyPr>
          <a:lstStyle/>
          <a:p>
            <a:pPr algn="ctr"/>
            <a:r>
              <a:rPr lang="bg-BG" sz="2800" dirty="0">
                <a:solidFill>
                  <a:srgbClr val="00B0F0"/>
                </a:solidFill>
              </a:rPr>
              <a:t>плосък воден слънчев колектор </a:t>
            </a:r>
            <a:endParaRPr lang="en-US" sz="2800" dirty="0">
              <a:solidFill>
                <a:srgbClr val="00B0F0"/>
              </a:solidFill>
            </a:endParaRPr>
          </a:p>
        </p:txBody>
      </p:sp>
      <p:pic>
        <p:nvPicPr>
          <p:cNvPr id="4098" name="Picture 2" descr="Solar water heater: Solar water heaters based on Flat plate Collectors (FPC  based SW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29" y="1095874"/>
            <a:ext cx="5016790" cy="41137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29746" y="1095874"/>
            <a:ext cx="6096000" cy="4708981"/>
          </a:xfrm>
          <a:prstGeom prst="rect">
            <a:avLst/>
          </a:prstGeom>
        </p:spPr>
        <p:txBody>
          <a:bodyPr>
            <a:spAutoFit/>
          </a:bodyPr>
          <a:lstStyle/>
          <a:p>
            <a:pPr algn="just">
              <a:lnSpc>
                <a:spcPct val="150000"/>
              </a:lnSpc>
            </a:pPr>
            <a:r>
              <a:rPr lang="ru-RU" sz="2000" dirty="0" smtClean="0">
                <a:solidFill>
                  <a:schemeClr val="accent6">
                    <a:lumMod val="50000"/>
                  </a:schemeClr>
                </a:solidFill>
                <a:latin typeface="Arial" panose="020B0604020202020204" pitchFamily="34" charset="0"/>
              </a:rPr>
              <a:t>Абсорберът </a:t>
            </a:r>
            <a:r>
              <a:rPr lang="ru-RU" sz="2000" dirty="0">
                <a:solidFill>
                  <a:schemeClr val="accent6">
                    <a:lumMod val="50000"/>
                  </a:schemeClr>
                </a:solidFill>
                <a:latin typeface="Arial" panose="020B0604020202020204" pitchFamily="34" charset="0"/>
              </a:rPr>
              <a:t>се изработва от топлопроводими, корозионно устойчиви материали, като мед, стомана и др.</a:t>
            </a:r>
          </a:p>
          <a:p>
            <a:pPr algn="just">
              <a:lnSpc>
                <a:spcPct val="150000"/>
              </a:lnSpc>
            </a:pPr>
            <a:r>
              <a:rPr lang="ru-RU" sz="2000" dirty="0">
                <a:solidFill>
                  <a:srgbClr val="0070C0"/>
                </a:solidFill>
                <a:latin typeface="Arial" panose="020B0604020202020204" pitchFamily="34" charset="0"/>
              </a:rPr>
              <a:t>Препоръчително е абсорберът да е със селективно покритие, за осигуряване на по- добра поглъщателна способност на енергията. </a:t>
            </a:r>
            <a:r>
              <a:rPr lang="ru-RU" sz="2000" dirty="0">
                <a:solidFill>
                  <a:srgbClr val="C00000"/>
                </a:solidFill>
                <a:latin typeface="Arial" panose="020B0604020202020204" pitchFamily="34" charset="0"/>
              </a:rPr>
              <a:t>През последните години все по-широко се използва и покритие на абсорбера с </a:t>
            </a:r>
            <a:r>
              <a:rPr lang="ru-RU" sz="2000" dirty="0">
                <a:solidFill>
                  <a:srgbClr val="00B050"/>
                </a:solidFill>
                <a:latin typeface="Arial" panose="020B0604020202020204" pitchFamily="34" charset="0"/>
              </a:rPr>
              <a:t>кристали от титаниева сол</a:t>
            </a:r>
            <a:r>
              <a:rPr lang="ru-RU" sz="2000" dirty="0">
                <a:solidFill>
                  <a:srgbClr val="C00000"/>
                </a:solidFill>
                <a:latin typeface="Arial" panose="020B0604020202020204" pitchFamily="34" charset="0"/>
              </a:rPr>
              <a:t>, които увеличават топлообменната повърхност и съответно  топлопоглъщането.</a:t>
            </a:r>
            <a:endParaRPr lang="en-US" sz="2000" dirty="0">
              <a:solidFill>
                <a:srgbClr val="C00000"/>
              </a:solidFill>
            </a:endParaRPr>
          </a:p>
        </p:txBody>
      </p:sp>
    </p:spTree>
    <p:extLst>
      <p:ext uri="{BB962C8B-B14F-4D97-AF65-F5344CB8AC3E}">
        <p14:creationId xmlns:p14="http://schemas.microsoft.com/office/powerpoint/2010/main" val="2647354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974" y="0"/>
            <a:ext cx="11651226" cy="1446550"/>
          </a:xfrm>
          <a:prstGeom prst="rect">
            <a:avLst/>
          </a:prstGeom>
        </p:spPr>
        <p:txBody>
          <a:bodyPr wrap="square">
            <a:spAutoFit/>
          </a:bodyPr>
          <a:lstStyle/>
          <a:p>
            <a:pPr algn="just"/>
            <a:r>
              <a:rPr lang="ru-RU" sz="2200" dirty="0">
                <a:solidFill>
                  <a:schemeClr val="accent6">
                    <a:lumMod val="50000"/>
                  </a:schemeClr>
                </a:solidFill>
                <a:latin typeface="Arial" panose="020B0604020202020204" pitchFamily="34" charset="0"/>
              </a:rPr>
              <a:t>Прозрачното покритие най-често се изпълнява от обикновено стъкло </a:t>
            </a:r>
            <a:r>
              <a:rPr lang="ru-RU" sz="2200" dirty="0" smtClean="0">
                <a:solidFill>
                  <a:schemeClr val="accent6">
                    <a:lumMod val="50000"/>
                  </a:schemeClr>
                </a:solidFill>
                <a:latin typeface="Arial" panose="020B0604020202020204" pitchFamily="34" charset="0"/>
              </a:rPr>
              <a:t>или закалено </a:t>
            </a:r>
            <a:r>
              <a:rPr lang="ru-RU" sz="2200" dirty="0">
                <a:solidFill>
                  <a:schemeClr val="accent6">
                    <a:lumMod val="50000"/>
                  </a:schemeClr>
                </a:solidFill>
                <a:latin typeface="Arial" panose="020B0604020202020204" pitchFamily="34" charset="0"/>
              </a:rPr>
              <a:t>стъкло. </a:t>
            </a:r>
            <a:r>
              <a:rPr lang="ru-RU" sz="2200" b="1" dirty="0">
                <a:solidFill>
                  <a:srgbClr val="C00000"/>
                </a:solidFill>
                <a:latin typeface="Arial,Bold"/>
              </a:rPr>
              <a:t>Закаленото стъкло</a:t>
            </a:r>
            <a:r>
              <a:rPr lang="ru-RU" sz="2200" b="1" dirty="0">
                <a:solidFill>
                  <a:schemeClr val="accent6">
                    <a:lumMod val="50000"/>
                  </a:schemeClr>
                </a:solidFill>
                <a:latin typeface="Arial,Bold"/>
              </a:rPr>
              <a:t> </a:t>
            </a:r>
            <a:r>
              <a:rPr lang="ru-RU" sz="2200" dirty="0">
                <a:solidFill>
                  <a:schemeClr val="accent6">
                    <a:lumMod val="50000"/>
                  </a:schemeClr>
                </a:solidFill>
                <a:latin typeface="Arial" panose="020B0604020202020204" pitchFamily="34" charset="0"/>
              </a:rPr>
              <a:t>е с </a:t>
            </a:r>
            <a:r>
              <a:rPr lang="ru-RU" sz="2200" dirty="0">
                <a:solidFill>
                  <a:srgbClr val="0070C0"/>
                </a:solidFill>
                <a:latin typeface="Arial" panose="020B0604020202020204" pitchFamily="34" charset="0"/>
              </a:rPr>
              <a:t>ниско съдържание на железни окиси </a:t>
            </a:r>
            <a:r>
              <a:rPr lang="ru-RU" sz="2200" dirty="0" smtClean="0">
                <a:solidFill>
                  <a:schemeClr val="accent6">
                    <a:lumMod val="50000"/>
                  </a:schemeClr>
                </a:solidFill>
                <a:latin typeface="Arial" panose="020B0604020202020204" pitchFamily="34" charset="0"/>
              </a:rPr>
              <a:t>и има </a:t>
            </a:r>
            <a:r>
              <a:rPr lang="ru-RU" sz="2200" dirty="0">
                <a:solidFill>
                  <a:srgbClr val="FF0000"/>
                </a:solidFill>
                <a:latin typeface="Arial" panose="020B0604020202020204" pitchFamily="34" charset="0"/>
              </a:rPr>
              <a:t>по-висока проводимост </a:t>
            </a:r>
            <a:r>
              <a:rPr lang="ru-RU" sz="2200" dirty="0">
                <a:solidFill>
                  <a:schemeClr val="accent6">
                    <a:lumMod val="50000"/>
                  </a:schemeClr>
                </a:solidFill>
                <a:latin typeface="Arial" panose="020B0604020202020204" pitchFamily="34" charset="0"/>
              </a:rPr>
              <a:t>на слънчева радиация в сравнение с </a:t>
            </a:r>
            <a:r>
              <a:rPr lang="ru-RU" sz="2200" dirty="0" smtClean="0">
                <a:solidFill>
                  <a:schemeClr val="accent6">
                    <a:lumMod val="50000"/>
                  </a:schemeClr>
                </a:solidFill>
                <a:latin typeface="Arial" panose="020B0604020202020204" pitchFamily="34" charset="0"/>
              </a:rPr>
              <a:t>обикновеното стъкло</a:t>
            </a:r>
            <a:r>
              <a:rPr lang="ru-RU" sz="2200" dirty="0">
                <a:solidFill>
                  <a:schemeClr val="accent6">
                    <a:lumMod val="50000"/>
                  </a:schemeClr>
                </a:solidFill>
                <a:latin typeface="Arial" panose="020B0604020202020204" pitchFamily="34" charset="0"/>
              </a:rPr>
              <a:t>, като по този начин осигурява по-висока ефективност на работа </a:t>
            </a:r>
            <a:r>
              <a:rPr lang="ru-RU" sz="2200" dirty="0" smtClean="0">
                <a:solidFill>
                  <a:schemeClr val="accent6">
                    <a:lumMod val="50000"/>
                  </a:schemeClr>
                </a:solidFill>
                <a:latin typeface="Arial" panose="020B0604020202020204" pitchFamily="34" charset="0"/>
              </a:rPr>
              <a:t>на колектора</a:t>
            </a:r>
            <a:r>
              <a:rPr lang="ru-RU" sz="2200" dirty="0">
                <a:solidFill>
                  <a:schemeClr val="accent6">
                    <a:lumMod val="50000"/>
                  </a:schemeClr>
                </a:solidFill>
                <a:latin typeface="Arial" panose="020B0604020202020204" pitchFamily="34" charset="0"/>
              </a:rPr>
              <a:t>. </a:t>
            </a:r>
            <a:endParaRPr lang="ru-RU" sz="2200" dirty="0" smtClean="0">
              <a:solidFill>
                <a:schemeClr val="accent6">
                  <a:lumMod val="50000"/>
                </a:schemeClr>
              </a:solidFill>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2678343" y="1709433"/>
            <a:ext cx="6781527" cy="3564529"/>
          </a:xfrm>
          <a:prstGeom prst="rect">
            <a:avLst/>
          </a:prstGeom>
        </p:spPr>
      </p:pic>
      <p:sp>
        <p:nvSpPr>
          <p:cNvPr id="3" name="Rectangle 2"/>
          <p:cNvSpPr/>
          <p:nvPr/>
        </p:nvSpPr>
        <p:spPr>
          <a:xfrm>
            <a:off x="135291" y="5534561"/>
            <a:ext cx="11577335" cy="1323439"/>
          </a:xfrm>
          <a:prstGeom prst="rect">
            <a:avLst/>
          </a:prstGeom>
        </p:spPr>
        <p:txBody>
          <a:bodyPr wrap="square">
            <a:spAutoFit/>
          </a:bodyPr>
          <a:lstStyle/>
          <a:p>
            <a:pPr algn="just"/>
            <a:r>
              <a:rPr lang="ru-RU" sz="2000" dirty="0" smtClean="0">
                <a:solidFill>
                  <a:srgbClr val="0070C0"/>
                </a:solidFill>
                <a:latin typeface="Arial" panose="020B0604020202020204" pitchFamily="34" charset="0"/>
              </a:rPr>
              <a:t>Закаленото </a:t>
            </a:r>
            <a:r>
              <a:rPr lang="ru-RU" sz="2000" dirty="0">
                <a:solidFill>
                  <a:srgbClr val="0070C0"/>
                </a:solidFill>
                <a:latin typeface="Arial" panose="020B0604020202020204" pitchFamily="34" charset="0"/>
              </a:rPr>
              <a:t>стъкло е също така много по-здраво от обикновеното стъкло и при него възможността от счупване е почти елиминирана. Нещо повече, в редките случаи на счупване то се разпада на много малки безвредни парченца стъкло (подобно на стъклата на колите), което води до по-голяма безопасност </a:t>
            </a:r>
            <a:r>
              <a:rPr lang="bg-BG" sz="2000" dirty="0">
                <a:solidFill>
                  <a:srgbClr val="0070C0"/>
                </a:solidFill>
                <a:latin typeface="Arial" panose="020B0604020202020204" pitchFamily="34" charset="0"/>
              </a:rPr>
              <a:t>при работа с него.</a:t>
            </a:r>
            <a:endParaRPr lang="en-US" sz="2000" dirty="0">
              <a:solidFill>
                <a:srgbClr val="0070C0"/>
              </a:solidFill>
            </a:endParaRPr>
          </a:p>
        </p:txBody>
      </p:sp>
    </p:spTree>
    <p:extLst>
      <p:ext uri="{BB962C8B-B14F-4D97-AF65-F5344CB8AC3E}">
        <p14:creationId xmlns:p14="http://schemas.microsoft.com/office/powerpoint/2010/main" val="47642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0559" y="1145310"/>
            <a:ext cx="4731878" cy="4074674"/>
          </a:xfrm>
          <a:prstGeom prst="rect">
            <a:avLst/>
          </a:prstGeom>
        </p:spPr>
      </p:pic>
      <p:sp>
        <p:nvSpPr>
          <p:cNvPr id="4" name="Rectangle 3"/>
          <p:cNvSpPr/>
          <p:nvPr/>
        </p:nvSpPr>
        <p:spPr>
          <a:xfrm>
            <a:off x="4161011" y="0"/>
            <a:ext cx="5041508" cy="954107"/>
          </a:xfrm>
          <a:prstGeom prst="rect">
            <a:avLst/>
          </a:prstGeom>
        </p:spPr>
        <p:txBody>
          <a:bodyPr wrap="none">
            <a:spAutoFit/>
          </a:bodyPr>
          <a:lstStyle/>
          <a:p>
            <a:r>
              <a:rPr lang="bg-BG" sz="2800" dirty="0">
                <a:solidFill>
                  <a:srgbClr val="C00000"/>
                </a:solidFill>
              </a:rPr>
              <a:t>плосък воден слънчев </a:t>
            </a:r>
            <a:r>
              <a:rPr lang="bg-BG" sz="2800" dirty="0" smtClean="0">
                <a:solidFill>
                  <a:srgbClr val="C00000"/>
                </a:solidFill>
              </a:rPr>
              <a:t>колектор</a:t>
            </a:r>
          </a:p>
          <a:p>
            <a:pPr algn="ctr"/>
            <a:r>
              <a:rPr lang="bg-BG" sz="2800" dirty="0" smtClean="0">
                <a:solidFill>
                  <a:srgbClr val="C00000"/>
                </a:solidFill>
              </a:rPr>
              <a:t>процеси </a:t>
            </a:r>
            <a:endParaRPr lang="en-US" sz="2800" dirty="0">
              <a:solidFill>
                <a:srgbClr val="C00000"/>
              </a:solidFill>
            </a:endParaRPr>
          </a:p>
        </p:txBody>
      </p:sp>
      <p:sp>
        <p:nvSpPr>
          <p:cNvPr id="3" name="Rectangle 2"/>
          <p:cNvSpPr/>
          <p:nvPr/>
        </p:nvSpPr>
        <p:spPr>
          <a:xfrm>
            <a:off x="5772728" y="1145310"/>
            <a:ext cx="6096000" cy="5355312"/>
          </a:xfrm>
          <a:prstGeom prst="rect">
            <a:avLst/>
          </a:prstGeom>
        </p:spPr>
        <p:txBody>
          <a:bodyPr>
            <a:spAutoFit/>
          </a:bodyPr>
          <a:lstStyle/>
          <a:p>
            <a:pPr algn="just"/>
            <a:r>
              <a:rPr lang="ru-RU" dirty="0">
                <a:solidFill>
                  <a:srgbClr val="0070C0"/>
                </a:solidFill>
                <a:latin typeface="Arial" panose="020B0604020202020204" pitchFamily="34" charset="0"/>
              </a:rPr>
              <a:t>Когато върху слънчевия колектор попада слънчева радиация, част от нея прониква през прозрачното покритие (стъкло) и се поглъща от тъмно оцветената повърхност на абсорбера, която се загрява. </a:t>
            </a:r>
            <a:endParaRPr lang="ru-RU" dirty="0" smtClean="0">
              <a:solidFill>
                <a:srgbClr val="0070C0"/>
              </a:solidFill>
              <a:latin typeface="Arial" panose="020B0604020202020204" pitchFamily="34" charset="0"/>
            </a:endParaRPr>
          </a:p>
          <a:p>
            <a:pPr algn="just"/>
            <a:r>
              <a:rPr lang="ru-RU" dirty="0" smtClean="0">
                <a:solidFill>
                  <a:srgbClr val="0070C0"/>
                </a:solidFill>
                <a:latin typeface="Arial" panose="020B0604020202020204" pitchFamily="34" charset="0"/>
              </a:rPr>
              <a:t>Топлината </a:t>
            </a:r>
            <a:r>
              <a:rPr lang="ru-RU" dirty="0">
                <a:solidFill>
                  <a:srgbClr val="0070C0"/>
                </a:solidFill>
                <a:latin typeface="Arial" panose="020B0604020202020204" pitchFamily="34" charset="0"/>
              </a:rPr>
              <a:t>се пренася чрез топлопроводност към течащия флуид в тръбния регистър на абсорбера. Посредством циркулационна помпа или чрез свободна конвекция течността се пренася към топлоакумулиращия обем на системата. При тези процеси част от енергията се губи. </a:t>
            </a:r>
          </a:p>
          <a:p>
            <a:pPr algn="just"/>
            <a:endParaRPr lang="ru-RU" dirty="0">
              <a:solidFill>
                <a:srgbClr val="0070C0"/>
              </a:solidFill>
              <a:latin typeface="Arial" panose="020B0604020202020204" pitchFamily="34" charset="0"/>
            </a:endParaRPr>
          </a:p>
          <a:p>
            <a:pPr algn="just"/>
            <a:r>
              <a:rPr lang="ru-RU" dirty="0">
                <a:solidFill>
                  <a:srgbClr val="0070C0"/>
                </a:solidFill>
                <a:latin typeface="Arial" panose="020B0604020202020204" pitchFamily="34" charset="0"/>
              </a:rPr>
              <a:t>Част от попадащата слънчева радиация се отразява от прозрачното покритие. В зависимост от характеристиките на прозрачното покритие този дял е от </a:t>
            </a:r>
            <a:r>
              <a:rPr lang="ru-RU" dirty="0">
                <a:solidFill>
                  <a:srgbClr val="FF0000"/>
                </a:solidFill>
                <a:latin typeface="Arial" panose="020B0604020202020204" pitchFamily="34" charset="0"/>
              </a:rPr>
              <a:t>5 до 10% и </a:t>
            </a:r>
            <a:r>
              <a:rPr lang="ru-RU" dirty="0">
                <a:solidFill>
                  <a:srgbClr val="0070C0"/>
                </a:solidFill>
                <a:latin typeface="Arial" panose="020B0604020202020204" pitchFamily="34" charset="0"/>
              </a:rPr>
              <a:t>зависи от ъгъла на падане на слънчевите лъчи спрямо приемната равнина. </a:t>
            </a:r>
            <a:r>
              <a:rPr lang="ru-RU" dirty="0">
                <a:solidFill>
                  <a:srgbClr val="C00000"/>
                </a:solidFill>
                <a:latin typeface="Arial" panose="020B0604020202020204" pitchFamily="34" charset="0"/>
              </a:rPr>
              <a:t>Най-малък е коефициентът на отражение, когато слънчевите лъчи падат перпендикулярно на приемната повърхнина.</a:t>
            </a:r>
            <a:endParaRPr lang="en-US" dirty="0">
              <a:solidFill>
                <a:srgbClr val="C00000"/>
              </a:solidFill>
            </a:endParaRPr>
          </a:p>
        </p:txBody>
      </p:sp>
    </p:spTree>
    <p:extLst>
      <p:ext uri="{BB962C8B-B14F-4D97-AF65-F5344CB8AC3E}">
        <p14:creationId xmlns:p14="http://schemas.microsoft.com/office/powerpoint/2010/main" val="1680184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5483" y="0"/>
            <a:ext cx="5123262" cy="523220"/>
          </a:xfrm>
          <a:prstGeom prst="rect">
            <a:avLst/>
          </a:prstGeom>
        </p:spPr>
        <p:txBody>
          <a:bodyPr wrap="none">
            <a:spAutoFit/>
          </a:bodyPr>
          <a:lstStyle/>
          <a:p>
            <a:r>
              <a:rPr lang="bg-BG" sz="2800" dirty="0">
                <a:solidFill>
                  <a:srgbClr val="C00000"/>
                </a:solidFill>
              </a:rPr>
              <a:t>плосък воден слънчев колектор </a:t>
            </a:r>
            <a:endParaRPr lang="en-US" sz="2800" dirty="0">
              <a:solidFill>
                <a:srgbClr val="C00000"/>
              </a:solidFill>
            </a:endParaRPr>
          </a:p>
        </p:txBody>
      </p:sp>
      <p:pic>
        <p:nvPicPr>
          <p:cNvPr id="5122" name="Picture 2" descr="Cross section of basic flat plate solar collector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77" y="856357"/>
            <a:ext cx="6243765" cy="37993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61383" y="971139"/>
            <a:ext cx="4571999" cy="4247317"/>
          </a:xfrm>
          <a:prstGeom prst="rect">
            <a:avLst/>
          </a:prstGeom>
        </p:spPr>
        <p:txBody>
          <a:bodyPr wrap="square">
            <a:spAutoFit/>
          </a:bodyPr>
          <a:lstStyle/>
          <a:p>
            <a:pPr algn="just"/>
            <a:r>
              <a:rPr lang="ru-RU" dirty="0">
                <a:solidFill>
                  <a:srgbClr val="0070C0"/>
                </a:solidFill>
                <a:latin typeface="Arial" panose="020B0604020202020204" pitchFamily="34" charset="0"/>
              </a:rPr>
              <a:t>Малка част от слънчевата радиация се поглъща от прозрачния елемент и </a:t>
            </a:r>
            <a:r>
              <a:rPr lang="ru-RU" dirty="0">
                <a:solidFill>
                  <a:srgbClr val="C00000"/>
                </a:solidFill>
                <a:latin typeface="Arial" panose="020B0604020202020204" pitchFamily="34" charset="0"/>
              </a:rPr>
              <a:t>основната част (от 75 до 85%) преминава през прозрачното покритие (проникнала слънчева радиация). </a:t>
            </a:r>
            <a:r>
              <a:rPr lang="ru-RU" dirty="0">
                <a:solidFill>
                  <a:srgbClr val="0070C0"/>
                </a:solidFill>
                <a:latin typeface="Arial" panose="020B0604020202020204" pitchFamily="34" charset="0"/>
              </a:rPr>
              <a:t>Тази радиация попада върху абсорбера на слънчевия колектор, където малка част от нея се отразява, а другата част се поглъща от абсорбиращата повърхнина. Отразената от абсорбера слънчева радиация достига прозрачното покритие, където част от нея преминава, а друга част се отразява обратно към абсорбера (</a:t>
            </a:r>
            <a:r>
              <a:rPr lang="ru-RU" dirty="0">
                <a:solidFill>
                  <a:srgbClr val="C00000"/>
                </a:solidFill>
                <a:latin typeface="Arial" panose="020B0604020202020204" pitchFamily="34" charset="0"/>
              </a:rPr>
              <a:t>получава се многократно отражение</a:t>
            </a:r>
            <a:r>
              <a:rPr lang="ru-RU" dirty="0">
                <a:solidFill>
                  <a:srgbClr val="0070C0"/>
                </a:solidFill>
                <a:latin typeface="Arial" panose="020B0604020202020204" pitchFamily="34" charset="0"/>
              </a:rPr>
              <a:t>). </a:t>
            </a:r>
          </a:p>
          <a:p>
            <a:pPr algn="just"/>
            <a:endParaRPr lang="ru-RU" dirty="0">
              <a:solidFill>
                <a:srgbClr val="0070C0"/>
              </a:solidFill>
              <a:latin typeface="Arial" panose="020B0604020202020204" pitchFamily="34" charset="0"/>
            </a:endParaRPr>
          </a:p>
        </p:txBody>
      </p:sp>
      <p:sp>
        <p:nvSpPr>
          <p:cNvPr id="4" name="Rectangle 3"/>
          <p:cNvSpPr/>
          <p:nvPr/>
        </p:nvSpPr>
        <p:spPr>
          <a:xfrm>
            <a:off x="295563" y="4988892"/>
            <a:ext cx="11637819" cy="1754326"/>
          </a:xfrm>
          <a:prstGeom prst="rect">
            <a:avLst/>
          </a:prstGeom>
        </p:spPr>
        <p:txBody>
          <a:bodyPr wrap="square">
            <a:spAutoFit/>
          </a:bodyPr>
          <a:lstStyle/>
          <a:p>
            <a:pPr algn="just"/>
            <a:r>
              <a:rPr lang="ru-RU" dirty="0">
                <a:solidFill>
                  <a:srgbClr val="0070C0"/>
                </a:solidFill>
                <a:latin typeface="Arial" panose="020B0604020202020204" pitchFamily="34" charset="0"/>
              </a:rPr>
              <a:t>Разпределението на попадащата върху слънчевия колектор слънчева радиация се характеризира с </a:t>
            </a:r>
            <a:r>
              <a:rPr lang="ru-RU" dirty="0">
                <a:solidFill>
                  <a:srgbClr val="00B050"/>
                </a:solidFill>
                <a:latin typeface="Arial" panose="020B0604020202020204" pitchFamily="34" charset="0"/>
              </a:rPr>
              <a:t>един обобщен оптически коефициент на прозрачното покритие и приемната повърхнина на абсорбера </a:t>
            </a:r>
            <a:r>
              <a:rPr lang="ru-RU" b="1" i="1" dirty="0">
                <a:solidFill>
                  <a:srgbClr val="00B050"/>
                </a:solidFill>
                <a:latin typeface="Arial" panose="020B0604020202020204" pitchFamily="34" charset="0"/>
              </a:rPr>
              <a:t>(T</a:t>
            </a:r>
            <a:r>
              <a:rPr lang="ru-RU" b="1" i="1" dirty="0">
                <a:solidFill>
                  <a:srgbClr val="00B050"/>
                </a:solidFill>
                <a:latin typeface="Arial,BoldItalic"/>
              </a:rPr>
              <a:t>а)еф</a:t>
            </a:r>
            <a:r>
              <a:rPr lang="ru-RU" b="1" i="1" dirty="0">
                <a:solidFill>
                  <a:srgbClr val="00B050"/>
                </a:solidFill>
                <a:latin typeface="Arial" panose="020B0604020202020204" pitchFamily="34" charset="0"/>
              </a:rPr>
              <a:t>.</a:t>
            </a:r>
            <a:r>
              <a:rPr lang="ru-RU" b="1" i="1" dirty="0">
                <a:solidFill>
                  <a:srgbClr val="0070C0"/>
                </a:solidFill>
                <a:latin typeface="Arial" panose="020B0604020202020204" pitchFamily="34" charset="0"/>
              </a:rPr>
              <a:t> </a:t>
            </a:r>
            <a:r>
              <a:rPr lang="ru-RU" dirty="0">
                <a:solidFill>
                  <a:srgbClr val="C00000"/>
                </a:solidFill>
                <a:latin typeface="Arial" panose="020B0604020202020204" pitchFamily="34" charset="0"/>
              </a:rPr>
              <a:t>В него се отчита пропускателната възможност на прозрачния елемент и поглъщателната способност на абсорбиращата повърхнина.</a:t>
            </a:r>
            <a:r>
              <a:rPr lang="ru-RU" dirty="0">
                <a:solidFill>
                  <a:srgbClr val="0070C0"/>
                </a:solidFill>
                <a:latin typeface="Arial" panose="020B0604020202020204" pitchFamily="34" charset="0"/>
              </a:rPr>
              <a:t> Ако приемната повърхнина е селективна, поглъщаната радиация ще бъде многократно по-голяма от топлинното излъчване и това ще се отрази на този обобщен оптически </a:t>
            </a:r>
            <a:r>
              <a:rPr lang="bg-BG" dirty="0">
                <a:solidFill>
                  <a:srgbClr val="0070C0"/>
                </a:solidFill>
                <a:latin typeface="Arial" panose="020B0604020202020204" pitchFamily="34" charset="0"/>
              </a:rPr>
              <a:t>коефициент на слънчевия колектор.</a:t>
            </a:r>
            <a:endParaRPr lang="en-US" dirty="0">
              <a:solidFill>
                <a:srgbClr val="0070C0"/>
              </a:solidFill>
            </a:endParaRPr>
          </a:p>
        </p:txBody>
      </p:sp>
    </p:spTree>
    <p:extLst>
      <p:ext uri="{BB962C8B-B14F-4D97-AF65-F5344CB8AC3E}">
        <p14:creationId xmlns:p14="http://schemas.microsoft.com/office/powerpoint/2010/main" val="4202522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7738" y="110837"/>
            <a:ext cx="5123262" cy="954107"/>
          </a:xfrm>
          <a:prstGeom prst="rect">
            <a:avLst/>
          </a:prstGeom>
        </p:spPr>
        <p:txBody>
          <a:bodyPr wrap="none">
            <a:spAutoFit/>
          </a:bodyPr>
          <a:lstStyle/>
          <a:p>
            <a:r>
              <a:rPr lang="bg-BG" sz="2800" dirty="0">
                <a:solidFill>
                  <a:srgbClr val="00B0F0"/>
                </a:solidFill>
              </a:rPr>
              <a:t>плосък воден слънчев колектор </a:t>
            </a:r>
            <a:endParaRPr lang="en-US" sz="2800" dirty="0" smtClean="0">
              <a:solidFill>
                <a:srgbClr val="00B0F0"/>
              </a:solidFill>
            </a:endParaRPr>
          </a:p>
          <a:p>
            <a:pPr algn="ctr"/>
            <a:r>
              <a:rPr lang="bg-BG" sz="2800" dirty="0" smtClean="0">
                <a:solidFill>
                  <a:srgbClr val="C00000"/>
                </a:solidFill>
              </a:rPr>
              <a:t>изолации</a:t>
            </a:r>
            <a:endParaRPr lang="en-US" sz="2800" dirty="0">
              <a:solidFill>
                <a:srgbClr val="C00000"/>
              </a:solidFill>
            </a:endParaRPr>
          </a:p>
        </p:txBody>
      </p:sp>
      <p:pic>
        <p:nvPicPr>
          <p:cNvPr id="6146" name="Picture 2" descr="https://juniperpublishers.com/jojms/images/JOJMS.MS.ID.555674.G0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87" y="1645468"/>
            <a:ext cx="7186808" cy="32234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56944" y="1645468"/>
            <a:ext cx="4433455" cy="3416320"/>
          </a:xfrm>
          <a:prstGeom prst="rect">
            <a:avLst/>
          </a:prstGeom>
        </p:spPr>
        <p:txBody>
          <a:bodyPr wrap="square">
            <a:spAutoFit/>
          </a:bodyPr>
          <a:lstStyle/>
          <a:p>
            <a:pPr algn="just">
              <a:defRPr/>
            </a:pPr>
            <a:r>
              <a:rPr lang="ru-RU" dirty="0">
                <a:solidFill>
                  <a:srgbClr val="C00000"/>
                </a:solidFill>
                <a:latin typeface="Arial" panose="020B0604020202020204" pitchFamily="34" charset="0"/>
              </a:rPr>
              <a:t>При определени условия, например през лятото и когато колекторът не се използва (флуидът в тръбите не циркулира), повърхността на абсорбера може да достигне много високи температури (температури на застой) - 150</a:t>
            </a:r>
            <a:r>
              <a:rPr lang="ru-RU" baseline="30000" dirty="0">
                <a:solidFill>
                  <a:srgbClr val="C00000"/>
                </a:solidFill>
                <a:latin typeface="Arial" panose="020B0604020202020204" pitchFamily="34" charset="0"/>
              </a:rPr>
              <a:t>o</a:t>
            </a:r>
            <a:r>
              <a:rPr lang="ru-RU" dirty="0">
                <a:solidFill>
                  <a:srgbClr val="C00000"/>
                </a:solidFill>
                <a:latin typeface="Arial" panose="020B0604020202020204" pitchFamily="34" charset="0"/>
              </a:rPr>
              <a:t>C или даже 200</a:t>
            </a:r>
            <a:r>
              <a:rPr lang="ru-RU" baseline="30000" dirty="0">
                <a:solidFill>
                  <a:srgbClr val="C00000"/>
                </a:solidFill>
                <a:latin typeface="Arial" panose="020B0604020202020204" pitchFamily="34" charset="0"/>
              </a:rPr>
              <a:t>o</a:t>
            </a:r>
            <a:r>
              <a:rPr lang="ru-RU" dirty="0">
                <a:solidFill>
                  <a:srgbClr val="C00000"/>
                </a:solidFill>
                <a:latin typeface="Arial" panose="020B0604020202020204" pitchFamily="34" charset="0"/>
              </a:rPr>
              <a:t>C при колектори със селективно покритие. По тази причина изолацията в близост до абсорбера трябва да издържа високи температури.</a:t>
            </a:r>
            <a:endParaRPr lang="en-US" dirty="0">
              <a:solidFill>
                <a:srgbClr val="C00000"/>
              </a:solidFill>
            </a:endParaRPr>
          </a:p>
          <a:p>
            <a:pPr algn="just">
              <a:defRPr/>
            </a:pPr>
            <a:endParaRPr lang="en-US" dirty="0">
              <a:solidFill>
                <a:schemeClr val="accent6">
                  <a:lumMod val="50000"/>
                </a:schemeClr>
              </a:solidFill>
            </a:endParaRPr>
          </a:p>
        </p:txBody>
      </p:sp>
      <p:sp>
        <p:nvSpPr>
          <p:cNvPr id="3" name="Rectangle 2"/>
          <p:cNvSpPr/>
          <p:nvPr/>
        </p:nvSpPr>
        <p:spPr>
          <a:xfrm>
            <a:off x="452581" y="5449482"/>
            <a:ext cx="11637818" cy="923330"/>
          </a:xfrm>
          <a:prstGeom prst="rect">
            <a:avLst/>
          </a:prstGeom>
        </p:spPr>
        <p:txBody>
          <a:bodyPr wrap="square">
            <a:spAutoFit/>
          </a:bodyPr>
          <a:lstStyle/>
          <a:p>
            <a:pPr algn="just"/>
            <a:r>
              <a:rPr lang="ru-RU" dirty="0">
                <a:solidFill>
                  <a:schemeClr val="accent6">
                    <a:lumMod val="50000"/>
                  </a:schemeClr>
                </a:solidFill>
                <a:latin typeface="Arial" panose="020B0604020202020204" pitchFamily="34" charset="0"/>
              </a:rPr>
              <a:t>Топлинните загуби за слънчевия колектор се характеризират посредством обобщен коефициент на топлинни загуби </a:t>
            </a:r>
            <a:r>
              <a:rPr lang="ru-RU" b="1" i="1" dirty="0">
                <a:solidFill>
                  <a:srgbClr val="FF0000"/>
                </a:solidFill>
                <a:latin typeface="Arial" panose="020B0604020202020204" pitchFamily="34" charset="0"/>
              </a:rPr>
              <a:t>U</a:t>
            </a:r>
            <a:r>
              <a:rPr lang="ru-RU" b="1" i="1" baseline="-25000" dirty="0">
                <a:solidFill>
                  <a:srgbClr val="FF0000"/>
                </a:solidFill>
                <a:latin typeface="Arial" panose="020B0604020202020204" pitchFamily="34" charset="0"/>
              </a:rPr>
              <a:t>L</a:t>
            </a:r>
            <a:r>
              <a:rPr lang="ru-RU" b="1" i="1"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В него се отразяват изолационните качества на конструкцията на слънчевия колектор и ефективността на абсорбера (ефективност на системата тръба - ребро).</a:t>
            </a:r>
            <a:endParaRPr lang="bg-BG" dirty="0"/>
          </a:p>
        </p:txBody>
      </p:sp>
    </p:spTree>
    <p:extLst>
      <p:ext uri="{BB962C8B-B14F-4D97-AF65-F5344CB8AC3E}">
        <p14:creationId xmlns:p14="http://schemas.microsoft.com/office/powerpoint/2010/main" val="842406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7206" y="184666"/>
            <a:ext cx="4653646" cy="369332"/>
          </a:xfrm>
          <a:prstGeom prst="rect">
            <a:avLst/>
          </a:prstGeom>
        </p:spPr>
        <p:txBody>
          <a:bodyPr wrap="none">
            <a:spAutoFit/>
          </a:bodyPr>
          <a:lstStyle/>
          <a:p>
            <a:r>
              <a:rPr lang="bg-BG" b="1" dirty="0">
                <a:solidFill>
                  <a:srgbClr val="C00000"/>
                </a:solidFill>
                <a:latin typeface="Arial,Bold"/>
              </a:rPr>
              <a:t>Вакуумно</a:t>
            </a:r>
            <a:r>
              <a:rPr lang="bg-BG" b="1" dirty="0">
                <a:solidFill>
                  <a:srgbClr val="C00000"/>
                </a:solidFill>
                <a:latin typeface="Arial" panose="020B0604020202020204" pitchFamily="34" charset="0"/>
              </a:rPr>
              <a:t>-</a:t>
            </a:r>
            <a:r>
              <a:rPr lang="bg-BG" b="1" dirty="0">
                <a:solidFill>
                  <a:srgbClr val="C00000"/>
                </a:solidFill>
                <a:latin typeface="Arial,Bold"/>
              </a:rPr>
              <a:t>тръбни слънчеви колектори</a:t>
            </a:r>
            <a:endParaRPr lang="en-US" dirty="0">
              <a:solidFill>
                <a:srgbClr val="C00000"/>
              </a:solidFill>
            </a:endParaRPr>
          </a:p>
        </p:txBody>
      </p:sp>
      <p:pic>
        <p:nvPicPr>
          <p:cNvPr id="5" name="Picture 4"/>
          <p:cNvPicPr>
            <a:picLocks noChangeAspect="1"/>
          </p:cNvPicPr>
          <p:nvPr/>
        </p:nvPicPr>
        <p:blipFill>
          <a:blip r:embed="rId3"/>
          <a:stretch>
            <a:fillRect/>
          </a:stretch>
        </p:blipFill>
        <p:spPr>
          <a:xfrm>
            <a:off x="913642" y="806195"/>
            <a:ext cx="4666329" cy="4082718"/>
          </a:xfrm>
          <a:prstGeom prst="rect">
            <a:avLst/>
          </a:prstGeom>
        </p:spPr>
      </p:pic>
      <p:pic>
        <p:nvPicPr>
          <p:cNvPr id="6" name="Picture 5"/>
          <p:cNvPicPr>
            <a:picLocks noChangeAspect="1"/>
          </p:cNvPicPr>
          <p:nvPr/>
        </p:nvPicPr>
        <p:blipFill>
          <a:blip r:embed="rId4"/>
          <a:stretch>
            <a:fillRect/>
          </a:stretch>
        </p:blipFill>
        <p:spPr>
          <a:xfrm>
            <a:off x="6299804" y="743358"/>
            <a:ext cx="4876800" cy="4082718"/>
          </a:xfrm>
          <a:prstGeom prst="rect">
            <a:avLst/>
          </a:prstGeom>
        </p:spPr>
      </p:pic>
      <p:sp>
        <p:nvSpPr>
          <p:cNvPr id="3" name="Rectangle 2"/>
          <p:cNvSpPr/>
          <p:nvPr/>
        </p:nvSpPr>
        <p:spPr>
          <a:xfrm>
            <a:off x="166255" y="4888913"/>
            <a:ext cx="11730182" cy="1754326"/>
          </a:xfrm>
          <a:prstGeom prst="rect">
            <a:avLst/>
          </a:prstGeom>
        </p:spPr>
        <p:txBody>
          <a:bodyPr wrap="square">
            <a:spAutoFit/>
          </a:bodyPr>
          <a:lstStyle/>
          <a:p>
            <a:pPr algn="just"/>
            <a:r>
              <a:rPr lang="ru-RU" dirty="0">
                <a:solidFill>
                  <a:schemeClr val="accent6">
                    <a:lumMod val="50000"/>
                  </a:schemeClr>
                </a:solidFill>
                <a:latin typeface="Arial" panose="020B0604020202020204" pitchFamily="34" charset="0"/>
              </a:rPr>
              <a:t>В сравнение с плоските колектори, моделите с вакуумни тръби са</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по-сложни в конструктивно отношение. Те се характеризират с по-висока</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ефективност, но и по- висока себестойност. </a:t>
            </a:r>
            <a:r>
              <a:rPr lang="ru-RU" dirty="0">
                <a:solidFill>
                  <a:srgbClr val="FF0000"/>
                </a:solidFill>
                <a:latin typeface="Arial" panose="020B0604020202020204" pitchFamily="34" charset="0"/>
              </a:rPr>
              <a:t>Изградени са от стъклени тръби, в които се поставя абсорберът, който обикновено е със селективно покритие</a:t>
            </a:r>
            <a:r>
              <a:rPr lang="ru-RU" dirty="0">
                <a:solidFill>
                  <a:schemeClr val="accent6">
                    <a:lumMod val="50000"/>
                  </a:schemeClr>
                </a:solidFill>
                <a:latin typeface="Arial" panose="020B0604020202020204" pitchFamily="34" charset="0"/>
              </a:rPr>
              <a:t>.</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Конструктивно абсорберът е оформен като двустранно оребрена тръба, през</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която преминава загряваният топлоносител. В стъклените тръби се поддържат</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условия на дълбок вакуум, приблизително </a:t>
            </a:r>
            <a:r>
              <a:rPr lang="ru-RU" dirty="0">
                <a:solidFill>
                  <a:srgbClr val="C00000"/>
                </a:solidFill>
                <a:latin typeface="Arial" panose="020B0604020202020204" pitchFamily="34" charset="0"/>
              </a:rPr>
              <a:t>около 100 Pa</a:t>
            </a:r>
            <a:r>
              <a:rPr lang="ru-RU" dirty="0">
                <a:solidFill>
                  <a:schemeClr val="accent6">
                    <a:lumMod val="50000"/>
                  </a:schemeClr>
                </a:solidFill>
                <a:latin typeface="Arial" panose="020B0604020202020204" pitchFamily="34" charset="0"/>
              </a:rPr>
              <a:t>. По този начин се</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осигурява изключително добра изолация на абсорбера и защита от корозия.</a:t>
            </a:r>
            <a:r>
              <a:rPr lang="en-US" dirty="0">
                <a:solidFill>
                  <a:schemeClr val="accent6">
                    <a:lumMod val="50000"/>
                  </a:schemeClr>
                </a:solidFill>
                <a:latin typeface="Arial" panose="020B0604020202020204" pitchFamily="34" charset="0"/>
              </a:rPr>
              <a:t> </a:t>
            </a:r>
            <a:endParaRPr lang="bg-BG" dirty="0"/>
          </a:p>
        </p:txBody>
      </p:sp>
    </p:spTree>
    <p:extLst>
      <p:ext uri="{BB962C8B-B14F-4D97-AF65-F5344CB8AC3E}">
        <p14:creationId xmlns:p14="http://schemas.microsoft.com/office/powerpoint/2010/main" val="2730589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3015" y="1151648"/>
            <a:ext cx="4544621" cy="3904039"/>
          </a:xfrm>
          <a:prstGeom prst="rect">
            <a:avLst/>
          </a:prstGeom>
        </p:spPr>
      </p:pic>
      <p:sp>
        <p:nvSpPr>
          <p:cNvPr id="4" name="Rectangle 3"/>
          <p:cNvSpPr/>
          <p:nvPr/>
        </p:nvSpPr>
        <p:spPr>
          <a:xfrm>
            <a:off x="3547206" y="184666"/>
            <a:ext cx="4653646" cy="369332"/>
          </a:xfrm>
          <a:prstGeom prst="rect">
            <a:avLst/>
          </a:prstGeom>
        </p:spPr>
        <p:txBody>
          <a:bodyPr wrap="none">
            <a:spAutoFit/>
          </a:bodyPr>
          <a:lstStyle/>
          <a:p>
            <a:r>
              <a:rPr lang="bg-BG" b="1" dirty="0">
                <a:solidFill>
                  <a:srgbClr val="C00000"/>
                </a:solidFill>
                <a:latin typeface="Arial,Bold"/>
              </a:rPr>
              <a:t>Вакуумно</a:t>
            </a:r>
            <a:r>
              <a:rPr lang="bg-BG" b="1" dirty="0">
                <a:solidFill>
                  <a:srgbClr val="C00000"/>
                </a:solidFill>
                <a:latin typeface="Arial" panose="020B0604020202020204" pitchFamily="34" charset="0"/>
              </a:rPr>
              <a:t>-</a:t>
            </a:r>
            <a:r>
              <a:rPr lang="bg-BG" b="1" dirty="0">
                <a:solidFill>
                  <a:srgbClr val="C00000"/>
                </a:solidFill>
                <a:latin typeface="Arial,Bold"/>
              </a:rPr>
              <a:t>тръбни слънчеви колектори</a:t>
            </a:r>
            <a:endParaRPr lang="en-US" dirty="0">
              <a:solidFill>
                <a:srgbClr val="C00000"/>
              </a:solidFill>
            </a:endParaRPr>
          </a:p>
        </p:txBody>
      </p:sp>
      <p:sp>
        <p:nvSpPr>
          <p:cNvPr id="2" name="Rectangle 1"/>
          <p:cNvSpPr/>
          <p:nvPr/>
        </p:nvSpPr>
        <p:spPr>
          <a:xfrm>
            <a:off x="5135418" y="1042965"/>
            <a:ext cx="6918036" cy="4524315"/>
          </a:xfrm>
          <a:prstGeom prst="rect">
            <a:avLst/>
          </a:prstGeom>
        </p:spPr>
        <p:txBody>
          <a:bodyPr wrap="square">
            <a:spAutoFit/>
          </a:bodyPr>
          <a:lstStyle/>
          <a:p>
            <a:pPr algn="just"/>
            <a:r>
              <a:rPr lang="ru-RU" dirty="0">
                <a:solidFill>
                  <a:srgbClr val="C00000"/>
                </a:solidFill>
              </a:rPr>
              <a:t>Вакуумно-тръбните слънчеви колектори могат да съдържат вътре </a:t>
            </a:r>
            <a:r>
              <a:rPr lang="ru-RU" dirty="0" smtClean="0">
                <a:solidFill>
                  <a:srgbClr val="C00000"/>
                </a:solidFill>
              </a:rPr>
              <a:t>във вакуумираната </a:t>
            </a:r>
            <a:r>
              <a:rPr lang="ru-RU" dirty="0">
                <a:solidFill>
                  <a:srgbClr val="C00000"/>
                </a:solidFill>
              </a:rPr>
              <a:t>тръба или извън нея линейно параболично </a:t>
            </a:r>
            <a:r>
              <a:rPr lang="ru-RU" dirty="0" smtClean="0">
                <a:solidFill>
                  <a:srgbClr val="C00000"/>
                </a:solidFill>
              </a:rPr>
              <a:t>огледало (</a:t>
            </a:r>
            <a:r>
              <a:rPr lang="ru-RU" dirty="0">
                <a:solidFill>
                  <a:srgbClr val="C00000"/>
                </a:solidFill>
              </a:rPr>
              <a:t>рефлектор), което фокусира част от слънчевите лъчи върху </a:t>
            </a:r>
            <a:r>
              <a:rPr lang="ru-RU" dirty="0" smtClean="0">
                <a:solidFill>
                  <a:srgbClr val="C00000"/>
                </a:solidFill>
              </a:rPr>
              <a:t>абсорбера. </a:t>
            </a:r>
          </a:p>
          <a:p>
            <a:pPr algn="just"/>
            <a:endParaRPr lang="ru-RU" dirty="0" smtClean="0">
              <a:solidFill>
                <a:srgbClr val="C00000"/>
              </a:solidFill>
            </a:endParaRPr>
          </a:p>
          <a:p>
            <a:pPr algn="just"/>
            <a:r>
              <a:rPr lang="ru-RU" dirty="0" smtClean="0">
                <a:solidFill>
                  <a:srgbClr val="0070C0"/>
                </a:solidFill>
              </a:rPr>
              <a:t>Нормалната </a:t>
            </a:r>
            <a:r>
              <a:rPr lang="ru-RU" dirty="0">
                <a:solidFill>
                  <a:srgbClr val="0070C0"/>
                </a:solidFill>
              </a:rPr>
              <a:t>температура, до която се загрява работния флуид във </a:t>
            </a:r>
            <a:r>
              <a:rPr lang="ru-RU" dirty="0" smtClean="0">
                <a:solidFill>
                  <a:srgbClr val="0070C0"/>
                </a:solidFill>
              </a:rPr>
              <a:t>плоските слънчеви </a:t>
            </a:r>
            <a:r>
              <a:rPr lang="ru-RU" dirty="0">
                <a:solidFill>
                  <a:srgbClr val="0070C0"/>
                </a:solidFill>
              </a:rPr>
              <a:t>колектори е от 40 до 70оС (по-висока при използване на </a:t>
            </a:r>
            <a:r>
              <a:rPr lang="ru-RU" dirty="0" smtClean="0">
                <a:solidFill>
                  <a:srgbClr val="0070C0"/>
                </a:solidFill>
              </a:rPr>
              <a:t>селективно покритие </a:t>
            </a:r>
            <a:r>
              <a:rPr lang="ru-RU" dirty="0">
                <a:solidFill>
                  <a:srgbClr val="0070C0"/>
                </a:solidFill>
              </a:rPr>
              <a:t>на абсорбиращия елемент на колектора</a:t>
            </a:r>
            <a:r>
              <a:rPr lang="ru-RU" dirty="0" smtClean="0">
                <a:solidFill>
                  <a:srgbClr val="0070C0"/>
                </a:solidFill>
              </a:rPr>
              <a:t>).</a:t>
            </a:r>
          </a:p>
          <a:p>
            <a:pPr algn="just"/>
            <a:endParaRPr lang="ru-RU" dirty="0">
              <a:solidFill>
                <a:srgbClr val="0070C0"/>
              </a:solidFill>
            </a:endParaRPr>
          </a:p>
          <a:p>
            <a:pPr algn="just"/>
            <a:r>
              <a:rPr lang="ru-RU" dirty="0">
                <a:solidFill>
                  <a:srgbClr val="C00000"/>
                </a:solidFill>
              </a:rPr>
              <a:t>Въвеждането на вакуумиран елемент във вакуумо-тръбните </a:t>
            </a:r>
            <a:r>
              <a:rPr lang="ru-RU" dirty="0" smtClean="0">
                <a:solidFill>
                  <a:srgbClr val="C00000"/>
                </a:solidFill>
              </a:rPr>
              <a:t>слънчеви колектори </a:t>
            </a:r>
            <a:r>
              <a:rPr lang="ru-RU" dirty="0">
                <a:solidFill>
                  <a:srgbClr val="C00000"/>
                </a:solidFill>
              </a:rPr>
              <a:t>обуславя значително по-ниски топлинни загуби на колектора, тъй </a:t>
            </a:r>
            <a:r>
              <a:rPr lang="ru-RU" dirty="0" smtClean="0">
                <a:solidFill>
                  <a:srgbClr val="C00000"/>
                </a:solidFill>
              </a:rPr>
              <a:t>като се </a:t>
            </a:r>
            <a:r>
              <a:rPr lang="ru-RU" dirty="0">
                <a:solidFill>
                  <a:srgbClr val="C00000"/>
                </a:solidFill>
              </a:rPr>
              <a:t>елиминира конвективната компонента на топлинния поток към </a:t>
            </a:r>
            <a:r>
              <a:rPr lang="ru-RU" dirty="0" smtClean="0">
                <a:solidFill>
                  <a:srgbClr val="C00000"/>
                </a:solidFill>
              </a:rPr>
              <a:t>околната среда</a:t>
            </a:r>
            <a:r>
              <a:rPr lang="ru-RU" dirty="0">
                <a:solidFill>
                  <a:srgbClr val="C00000"/>
                </a:solidFill>
              </a:rPr>
              <a:t>. </a:t>
            </a:r>
            <a:r>
              <a:rPr lang="ru-RU" dirty="0" smtClean="0">
                <a:solidFill>
                  <a:srgbClr val="C00000"/>
                </a:solidFill>
              </a:rPr>
              <a:t>Това </a:t>
            </a:r>
            <a:r>
              <a:rPr lang="ru-RU" dirty="0">
                <a:solidFill>
                  <a:srgbClr val="C00000"/>
                </a:solidFill>
              </a:rPr>
              <a:t>обуславя възможността </a:t>
            </a:r>
            <a:r>
              <a:rPr lang="ru-RU" dirty="0" smtClean="0">
                <a:solidFill>
                  <a:srgbClr val="C00000"/>
                </a:solidFill>
              </a:rPr>
              <a:t>за получаване </a:t>
            </a:r>
            <a:r>
              <a:rPr lang="ru-RU" dirty="0">
                <a:solidFill>
                  <a:srgbClr val="C00000"/>
                </a:solidFill>
              </a:rPr>
              <a:t>на по-висока температура на флуида в слънчевия колектор </a:t>
            </a:r>
            <a:r>
              <a:rPr lang="ru-RU" dirty="0" smtClean="0">
                <a:solidFill>
                  <a:srgbClr val="C00000"/>
                </a:solidFill>
              </a:rPr>
              <a:t>при </a:t>
            </a:r>
            <a:r>
              <a:rPr lang="bg-BG" dirty="0" smtClean="0">
                <a:solidFill>
                  <a:srgbClr val="C00000"/>
                </a:solidFill>
              </a:rPr>
              <a:t>по-ниски </a:t>
            </a:r>
            <a:r>
              <a:rPr lang="bg-BG" dirty="0">
                <a:solidFill>
                  <a:srgbClr val="C00000"/>
                </a:solidFill>
              </a:rPr>
              <a:t>топлинни загуби.</a:t>
            </a:r>
          </a:p>
        </p:txBody>
      </p:sp>
    </p:spTree>
    <p:extLst>
      <p:ext uri="{BB962C8B-B14F-4D97-AF65-F5344CB8AC3E}">
        <p14:creationId xmlns:p14="http://schemas.microsoft.com/office/powerpoint/2010/main" val="1933697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840783" cy="369332"/>
          </a:xfrm>
          <a:prstGeom prst="rect">
            <a:avLst/>
          </a:prstGeom>
        </p:spPr>
        <p:txBody>
          <a:bodyPr wrap="none">
            <a:spAutoFit/>
          </a:bodyPr>
          <a:lstStyle/>
          <a:p>
            <a:r>
              <a:rPr lang="bg-BG" b="1" dirty="0" smtClean="0">
                <a:solidFill>
                  <a:srgbClr val="C00000"/>
                </a:solidFill>
                <a:latin typeface="Arial,Bold"/>
              </a:rPr>
              <a:t>Коефициент на полезно действие на </a:t>
            </a:r>
            <a:r>
              <a:rPr lang="bg-BG" b="1" dirty="0">
                <a:solidFill>
                  <a:srgbClr val="C00000"/>
                </a:solidFill>
                <a:latin typeface="Arial,Bold"/>
              </a:rPr>
              <a:t>слънчеви колектори</a:t>
            </a:r>
            <a:endParaRPr lang="en-US" dirty="0">
              <a:solidFill>
                <a:srgbClr val="C00000"/>
              </a:solidFill>
            </a:endParaRPr>
          </a:p>
        </p:txBody>
      </p:sp>
      <p:pic>
        <p:nvPicPr>
          <p:cNvPr id="1026" name="Picture 2" descr="https://otoplenie.eu/wp-content/uploads/2011/02/595c89696416c_8851fe03623c2bf9914f9c14880bf6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208" y="617247"/>
            <a:ext cx="6632700" cy="29018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3199" y="3057849"/>
            <a:ext cx="11748655" cy="3370153"/>
          </a:xfrm>
          <a:prstGeom prst="rect">
            <a:avLst/>
          </a:prstGeom>
        </p:spPr>
        <p:txBody>
          <a:bodyPr wrap="square">
            <a:spAutoFit/>
          </a:bodyPr>
          <a:lstStyle/>
          <a:p>
            <a:pPr fontAlgn="base"/>
            <a:r>
              <a:rPr lang="ru-RU" b="1" u="sng" dirty="0">
                <a:solidFill>
                  <a:srgbClr val="0070C0"/>
                </a:solidFill>
              </a:rPr>
              <a:t>Обозначения на площите</a:t>
            </a:r>
            <a:endParaRPr lang="ru-RU" dirty="0">
              <a:solidFill>
                <a:srgbClr val="0070C0"/>
              </a:solidFill>
            </a:endParaRPr>
          </a:p>
          <a:p>
            <a:pPr fontAlgn="base"/>
            <a:r>
              <a:rPr lang="ru-RU" b="1" dirty="0">
                <a:solidFill>
                  <a:srgbClr val="C00000"/>
                </a:solidFill>
              </a:rPr>
              <a:t>Брутна площ (A)</a:t>
            </a:r>
            <a:r>
              <a:rPr lang="ru-RU" dirty="0">
                <a:solidFill>
                  <a:srgbClr val="C00000"/>
                </a:solidFill>
              </a:rPr>
              <a:t/>
            </a:r>
            <a:br>
              <a:rPr lang="ru-RU" dirty="0">
                <a:solidFill>
                  <a:srgbClr val="C00000"/>
                </a:solidFill>
              </a:rPr>
            </a:br>
            <a:r>
              <a:rPr lang="ru-RU" dirty="0">
                <a:solidFill>
                  <a:srgbClr val="C00000"/>
                </a:solidFill>
              </a:rPr>
              <a:t>Oписва външните размери </a:t>
            </a:r>
            <a:r>
              <a:rPr lang="ru-RU" dirty="0" smtClean="0">
                <a:solidFill>
                  <a:srgbClr val="C00000"/>
                </a:solidFill>
              </a:rPr>
              <a:t>на </a:t>
            </a:r>
            <a:r>
              <a:rPr lang="ru-RU" dirty="0">
                <a:solidFill>
                  <a:srgbClr val="C00000"/>
                </a:solidFill>
              </a:rPr>
              <a:t>един колектор. Тя е от решаващо значение при планирането на монтажа и на необходимата площ на покрива, както и при повечето програми за субсидиране, за заявяване на субсидии</a:t>
            </a:r>
            <a:r>
              <a:rPr lang="ru-RU" dirty="0" smtClean="0">
                <a:solidFill>
                  <a:srgbClr val="C00000"/>
                </a:solidFill>
              </a:rPr>
              <a:t>.</a:t>
            </a:r>
          </a:p>
          <a:p>
            <a:pPr fontAlgn="base"/>
            <a:r>
              <a:rPr lang="ru-RU" sz="500" dirty="0" smtClean="0">
                <a:solidFill>
                  <a:srgbClr val="0070C0"/>
                </a:solidFill>
              </a:rPr>
              <a:t> </a:t>
            </a:r>
            <a:endParaRPr lang="ru-RU" sz="500" dirty="0">
              <a:solidFill>
                <a:srgbClr val="0070C0"/>
              </a:solidFill>
            </a:endParaRPr>
          </a:p>
          <a:p>
            <a:pPr fontAlgn="base"/>
            <a:r>
              <a:rPr lang="ru-RU" b="1" dirty="0">
                <a:solidFill>
                  <a:srgbClr val="0070C0"/>
                </a:solidFill>
              </a:rPr>
              <a:t>Абсорбираща площ (B)</a:t>
            </a:r>
            <a:r>
              <a:rPr lang="ru-RU" dirty="0">
                <a:solidFill>
                  <a:srgbClr val="0070C0"/>
                </a:solidFill>
              </a:rPr>
              <a:t/>
            </a:r>
            <a:br>
              <a:rPr lang="ru-RU" dirty="0">
                <a:solidFill>
                  <a:srgbClr val="0070C0"/>
                </a:solidFill>
              </a:rPr>
            </a:br>
            <a:r>
              <a:rPr lang="ru-RU" dirty="0">
                <a:solidFill>
                  <a:srgbClr val="0070C0"/>
                </a:solidFill>
              </a:rPr>
              <a:t>Mетална площ със селективно покритие, която е монтирана в колектора</a:t>
            </a:r>
            <a:r>
              <a:rPr lang="ru-RU" dirty="0" smtClean="0">
                <a:solidFill>
                  <a:srgbClr val="0070C0"/>
                </a:solidFill>
              </a:rPr>
              <a:t>.</a:t>
            </a:r>
          </a:p>
          <a:p>
            <a:pPr fontAlgn="base"/>
            <a:r>
              <a:rPr lang="ru-RU" sz="500" dirty="0" smtClean="0">
                <a:solidFill>
                  <a:srgbClr val="0070C0"/>
                </a:solidFill>
              </a:rPr>
              <a:t> </a:t>
            </a:r>
            <a:endParaRPr lang="ru-RU" sz="500" dirty="0">
              <a:solidFill>
                <a:srgbClr val="0070C0"/>
              </a:solidFill>
            </a:endParaRPr>
          </a:p>
          <a:p>
            <a:pPr fontAlgn="base"/>
            <a:r>
              <a:rPr lang="ru-RU" b="1" dirty="0">
                <a:solidFill>
                  <a:srgbClr val="00B050"/>
                </a:solidFill>
              </a:rPr>
              <a:t>Апертурна площ (C)</a:t>
            </a:r>
            <a:r>
              <a:rPr lang="ru-RU" dirty="0">
                <a:solidFill>
                  <a:srgbClr val="00B050"/>
                </a:solidFill>
              </a:rPr>
              <a:t/>
            </a:r>
            <a:br>
              <a:rPr lang="ru-RU" dirty="0">
                <a:solidFill>
                  <a:srgbClr val="00B050"/>
                </a:solidFill>
              </a:rPr>
            </a:br>
            <a:r>
              <a:rPr lang="ru-RU" dirty="0">
                <a:solidFill>
                  <a:srgbClr val="00B050"/>
                </a:solidFill>
              </a:rPr>
              <a:t>Апертурната площ са технически релевантни данни за планиране на една соларна инсталация и за използване на програмите за изчисляване на оразмеряването</a:t>
            </a:r>
            <a:r>
              <a:rPr lang="ru-RU" dirty="0" smtClean="0">
                <a:solidFill>
                  <a:srgbClr val="00B050"/>
                </a:solidFill>
              </a:rPr>
              <a:t>.</a:t>
            </a:r>
          </a:p>
          <a:p>
            <a:pPr fontAlgn="base"/>
            <a:r>
              <a:rPr lang="ru-RU" sz="500" dirty="0" smtClean="0">
                <a:solidFill>
                  <a:srgbClr val="00B050"/>
                </a:solidFill>
              </a:rPr>
              <a:t> </a:t>
            </a:r>
            <a:endParaRPr lang="ru-RU" sz="500" dirty="0">
              <a:solidFill>
                <a:srgbClr val="00B050"/>
              </a:solidFill>
            </a:endParaRPr>
          </a:p>
          <a:p>
            <a:pPr fontAlgn="base"/>
            <a:r>
              <a:rPr lang="ru-RU" u="sng" dirty="0">
                <a:solidFill>
                  <a:srgbClr val="0070C0"/>
                </a:solidFill>
              </a:rPr>
              <a:t>При плосък колектор:</a:t>
            </a:r>
            <a:r>
              <a:rPr lang="ru-RU" dirty="0">
                <a:solidFill>
                  <a:srgbClr val="0070C0"/>
                </a:solidFill>
              </a:rPr>
              <a:t/>
            </a:r>
            <a:br>
              <a:rPr lang="ru-RU" dirty="0">
                <a:solidFill>
                  <a:srgbClr val="0070C0"/>
                </a:solidFill>
              </a:rPr>
            </a:br>
            <a:r>
              <a:rPr lang="ru-RU" dirty="0">
                <a:solidFill>
                  <a:srgbClr val="0070C0"/>
                </a:solidFill>
              </a:rPr>
              <a:t>Площ на покритието на колектора, през която могат да </a:t>
            </a:r>
            <a:r>
              <a:rPr lang="ru-RU" dirty="0" smtClean="0">
                <a:solidFill>
                  <a:srgbClr val="0070C0"/>
                </a:solidFill>
              </a:rPr>
              <a:t>влизат слънчевите </a:t>
            </a:r>
            <a:r>
              <a:rPr lang="ru-RU" dirty="0">
                <a:solidFill>
                  <a:srgbClr val="0070C0"/>
                </a:solidFill>
              </a:rPr>
              <a:t>лъчи.</a:t>
            </a:r>
          </a:p>
        </p:txBody>
      </p:sp>
    </p:spTree>
    <p:extLst>
      <p:ext uri="{BB962C8B-B14F-4D97-AF65-F5344CB8AC3E}">
        <p14:creationId xmlns:p14="http://schemas.microsoft.com/office/powerpoint/2010/main" val="1223323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840783" cy="369332"/>
          </a:xfrm>
          <a:prstGeom prst="rect">
            <a:avLst/>
          </a:prstGeom>
        </p:spPr>
        <p:txBody>
          <a:bodyPr wrap="none">
            <a:spAutoFit/>
          </a:bodyPr>
          <a:lstStyle/>
          <a:p>
            <a:r>
              <a:rPr lang="bg-BG" b="1" dirty="0" smtClean="0">
                <a:solidFill>
                  <a:srgbClr val="C00000"/>
                </a:solidFill>
                <a:latin typeface="Arial,Bold"/>
              </a:rPr>
              <a:t>Коефициент на полезно действие на </a:t>
            </a:r>
            <a:r>
              <a:rPr lang="bg-BG" b="1" dirty="0">
                <a:solidFill>
                  <a:srgbClr val="C00000"/>
                </a:solidFill>
                <a:latin typeface="Arial,Bold"/>
              </a:rPr>
              <a:t>слънчеви колектори</a:t>
            </a:r>
            <a:endParaRPr lang="en-US" dirty="0">
              <a:solidFill>
                <a:srgbClr val="C00000"/>
              </a:solidFill>
            </a:endParaRPr>
          </a:p>
        </p:txBody>
      </p:sp>
      <p:pic>
        <p:nvPicPr>
          <p:cNvPr id="4098" name="Picture 2" descr="https://otoplenie.eu/wp-content/uploads/2011/02/595c896a22a9b_8d617976f989da5467b25b62b458c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36" y="3953546"/>
            <a:ext cx="4588182" cy="28594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11043" y="2427720"/>
            <a:ext cx="3676650" cy="962025"/>
          </a:xfrm>
          <a:prstGeom prst="rect">
            <a:avLst/>
          </a:prstGeom>
        </p:spPr>
      </p:pic>
      <p:pic>
        <p:nvPicPr>
          <p:cNvPr id="3" name="Picture 2"/>
          <p:cNvPicPr>
            <a:picLocks noChangeAspect="1"/>
          </p:cNvPicPr>
          <p:nvPr/>
        </p:nvPicPr>
        <p:blipFill>
          <a:blip r:embed="rId5"/>
          <a:stretch>
            <a:fillRect/>
          </a:stretch>
        </p:blipFill>
        <p:spPr>
          <a:xfrm>
            <a:off x="5497368" y="3762274"/>
            <a:ext cx="4210050" cy="3131127"/>
          </a:xfrm>
          <a:prstGeom prst="rect">
            <a:avLst/>
          </a:prstGeom>
        </p:spPr>
      </p:pic>
      <p:sp>
        <p:nvSpPr>
          <p:cNvPr id="5" name="Rectangle 4"/>
          <p:cNvSpPr/>
          <p:nvPr/>
        </p:nvSpPr>
        <p:spPr>
          <a:xfrm>
            <a:off x="129309" y="507816"/>
            <a:ext cx="11720946" cy="1754326"/>
          </a:xfrm>
          <a:prstGeom prst="rect">
            <a:avLst/>
          </a:prstGeom>
        </p:spPr>
        <p:txBody>
          <a:bodyPr wrap="square">
            <a:spAutoFit/>
          </a:bodyPr>
          <a:lstStyle/>
          <a:p>
            <a:pPr algn="just"/>
            <a:r>
              <a:rPr lang="ru-RU" dirty="0">
                <a:solidFill>
                  <a:srgbClr val="C00000"/>
                </a:solidFill>
              </a:rPr>
              <a:t>КПД на един колектор, посочва каква част от попадащите върху апертурната площ слънчеви лъчи може да бъде превърната в използваема топлинна енергия. </a:t>
            </a:r>
            <a:r>
              <a:rPr lang="ru-RU" dirty="0" smtClean="0">
                <a:solidFill>
                  <a:srgbClr val="C00000"/>
                </a:solidFill>
              </a:rPr>
              <a:t>Начинът </a:t>
            </a:r>
            <a:r>
              <a:rPr lang="ru-RU" dirty="0">
                <a:solidFill>
                  <a:srgbClr val="C00000"/>
                </a:solidFill>
              </a:rPr>
              <a:t>на определяне е еднакъв за всички типове колектори.</a:t>
            </a:r>
          </a:p>
          <a:p>
            <a:pPr algn="just" fontAlgn="base"/>
            <a:r>
              <a:rPr lang="ru-RU" dirty="0">
                <a:solidFill>
                  <a:srgbClr val="C00000"/>
                </a:solidFill>
              </a:rPr>
              <a:t>Една част от попадащите върху колектора слънчеви лъчи „се губят“ поради рефлектиране и абсорбция на стъклото и рефлектиране в абсорбера (Фиг.3). От съотношението между слънчевите лъчи върху колектора и излъчваната мощност, която може да се превърне в топлина върху абсорбера, може да се изчисли </a:t>
            </a:r>
            <a:r>
              <a:rPr lang="ru-RU" b="1" dirty="0">
                <a:solidFill>
                  <a:srgbClr val="C00000"/>
                </a:solidFill>
              </a:rPr>
              <a:t>оптичният коефициент на ефективност η</a:t>
            </a:r>
            <a:r>
              <a:rPr lang="ru-RU" b="1" baseline="-25000" dirty="0">
                <a:solidFill>
                  <a:srgbClr val="C00000"/>
                </a:solidFill>
              </a:rPr>
              <a:t>О</a:t>
            </a:r>
            <a:r>
              <a:rPr lang="ru-RU" dirty="0" smtClean="0">
                <a:solidFill>
                  <a:srgbClr val="C00000"/>
                </a:solidFill>
              </a:rPr>
              <a:t>.</a:t>
            </a:r>
            <a:endParaRPr lang="ru-RU" dirty="0">
              <a:solidFill>
                <a:srgbClr val="C00000"/>
              </a:solidFill>
            </a:endParaRPr>
          </a:p>
        </p:txBody>
      </p:sp>
      <p:sp>
        <p:nvSpPr>
          <p:cNvPr id="6" name="Rectangle 5"/>
          <p:cNvSpPr/>
          <p:nvPr/>
        </p:nvSpPr>
        <p:spPr>
          <a:xfrm>
            <a:off x="4812145" y="2142507"/>
            <a:ext cx="7038110" cy="1477328"/>
          </a:xfrm>
          <a:prstGeom prst="rect">
            <a:avLst/>
          </a:prstGeom>
        </p:spPr>
        <p:txBody>
          <a:bodyPr wrap="square">
            <a:spAutoFit/>
          </a:bodyPr>
          <a:lstStyle/>
          <a:p>
            <a:pPr algn="just" fontAlgn="base"/>
            <a:r>
              <a:rPr lang="ru-RU" dirty="0">
                <a:solidFill>
                  <a:srgbClr val="0070C0"/>
                </a:solidFill>
              </a:rPr>
              <a:t>При загряване на колектора, чрез топлопредаването на материала на колектора, топлинно излъчване и конвекция, той отдава една част от топлината на околната среда. Тези загуби се изчисляват чрез коефициентите на топлинни загуби К1 и К2 и температурната разлика ΔT (данни в K) между абсорбера и околната среда:</a:t>
            </a:r>
          </a:p>
        </p:txBody>
      </p:sp>
    </p:spTree>
    <p:extLst>
      <p:ext uri="{BB962C8B-B14F-4D97-AF65-F5344CB8AC3E}">
        <p14:creationId xmlns:p14="http://schemas.microsoft.com/office/powerpoint/2010/main" val="1222731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715" y="116486"/>
            <a:ext cx="4911213" cy="2308324"/>
          </a:xfrm>
          <a:prstGeom prst="rect">
            <a:avLst/>
          </a:prstGeom>
        </p:spPr>
        <p:txBody>
          <a:bodyPr wrap="square">
            <a:spAutoFit/>
          </a:bodyPr>
          <a:lstStyle/>
          <a:p>
            <a:pPr algn="just"/>
            <a:r>
              <a:rPr lang="ru-RU" sz="2400" b="1" i="1" dirty="0">
                <a:solidFill>
                  <a:srgbClr val="C00000"/>
                </a:solidFill>
                <a:latin typeface="Arial,BoldItalic"/>
              </a:rPr>
              <a:t>Активните термични слънчеви системи </a:t>
            </a:r>
            <a:r>
              <a:rPr lang="ru-RU" sz="2400" dirty="0">
                <a:solidFill>
                  <a:srgbClr val="C00000"/>
                </a:solidFill>
                <a:latin typeface="Arial" panose="020B0604020202020204" pitchFamily="34" charset="0"/>
              </a:rPr>
              <a:t>могат да се класифицират </a:t>
            </a:r>
            <a:r>
              <a:rPr lang="ru-RU" sz="2400" dirty="0" smtClean="0">
                <a:solidFill>
                  <a:srgbClr val="C00000"/>
                </a:solidFill>
                <a:latin typeface="Arial" panose="020B0604020202020204" pitchFamily="34" charset="0"/>
              </a:rPr>
              <a:t>в</a:t>
            </a:r>
            <a:r>
              <a:rPr lang="en-US" sz="2400" dirty="0" smtClean="0">
                <a:solidFill>
                  <a:srgbClr val="C00000"/>
                </a:solidFill>
                <a:latin typeface="Arial" panose="020B0604020202020204" pitchFamily="34" charset="0"/>
              </a:rPr>
              <a:t> </a:t>
            </a:r>
            <a:r>
              <a:rPr lang="ru-RU" sz="2400" dirty="0" smtClean="0">
                <a:solidFill>
                  <a:srgbClr val="C00000"/>
                </a:solidFill>
                <a:latin typeface="Arial" panose="020B0604020202020204" pitchFamily="34" charset="0"/>
              </a:rPr>
              <a:t>три </a:t>
            </a:r>
            <a:r>
              <a:rPr lang="ru-RU" sz="2400" dirty="0">
                <a:solidFill>
                  <a:srgbClr val="C00000"/>
                </a:solidFill>
                <a:latin typeface="Arial" panose="020B0604020202020204" pitchFamily="34" charset="0"/>
              </a:rPr>
              <a:t>основни вида: </a:t>
            </a:r>
            <a:r>
              <a:rPr lang="ru-RU" sz="2400" dirty="0">
                <a:solidFill>
                  <a:srgbClr val="00B0F0"/>
                </a:solidFill>
                <a:latin typeface="Arial" panose="020B0604020202020204" pitchFamily="34" charset="0"/>
              </a:rPr>
              <a:t>нискотемпературни</a:t>
            </a:r>
            <a:r>
              <a:rPr lang="ru-RU" sz="2400" dirty="0">
                <a:solidFill>
                  <a:srgbClr val="C00000"/>
                </a:solidFill>
                <a:latin typeface="Arial" panose="020B0604020202020204" pitchFamily="34" charset="0"/>
              </a:rPr>
              <a:t>, </a:t>
            </a:r>
            <a:r>
              <a:rPr lang="ru-RU" sz="2400" dirty="0">
                <a:solidFill>
                  <a:schemeClr val="accent6">
                    <a:lumMod val="75000"/>
                  </a:schemeClr>
                </a:solidFill>
                <a:latin typeface="Arial" panose="020B0604020202020204" pitchFamily="34" charset="0"/>
              </a:rPr>
              <a:t>среднотемпературни</a:t>
            </a:r>
            <a:r>
              <a:rPr lang="ru-RU" sz="2400" dirty="0">
                <a:solidFill>
                  <a:srgbClr val="C00000"/>
                </a:solidFill>
                <a:latin typeface="Arial" panose="020B0604020202020204" pitchFamily="34" charset="0"/>
              </a:rPr>
              <a:t> </a:t>
            </a:r>
            <a:r>
              <a:rPr lang="ru-RU" sz="2400" dirty="0" smtClean="0">
                <a:solidFill>
                  <a:srgbClr val="C00000"/>
                </a:solidFill>
                <a:latin typeface="Arial" panose="020B0604020202020204" pitchFamily="34" charset="0"/>
              </a:rPr>
              <a:t>и</a:t>
            </a:r>
            <a:r>
              <a:rPr lang="en-US" sz="2400" dirty="0" smtClean="0">
                <a:solidFill>
                  <a:srgbClr val="C00000"/>
                </a:solidFill>
                <a:latin typeface="Arial" panose="020B0604020202020204" pitchFamily="34" charset="0"/>
              </a:rPr>
              <a:t> </a:t>
            </a:r>
            <a:r>
              <a:rPr lang="ru-RU" sz="2400" dirty="0" smtClean="0">
                <a:solidFill>
                  <a:srgbClr val="7030A0"/>
                </a:solidFill>
                <a:latin typeface="Arial" panose="020B0604020202020204" pitchFamily="34" charset="0"/>
              </a:rPr>
              <a:t>високотемпературни</a:t>
            </a:r>
            <a:r>
              <a:rPr lang="ru-RU" sz="2400" dirty="0">
                <a:solidFill>
                  <a:srgbClr val="C00000"/>
                </a:solidFill>
                <a:latin typeface="Arial" panose="020B0604020202020204" pitchFamily="34" charset="0"/>
              </a:rPr>
              <a:t>. </a:t>
            </a:r>
            <a:endParaRPr lang="en-US" sz="2400" dirty="0" smtClean="0">
              <a:solidFill>
                <a:srgbClr val="C00000"/>
              </a:solidFill>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5412658" y="252258"/>
            <a:ext cx="6539066" cy="5853573"/>
          </a:xfrm>
          <a:prstGeom prst="rect">
            <a:avLst/>
          </a:prstGeom>
        </p:spPr>
      </p:pic>
      <p:sp>
        <p:nvSpPr>
          <p:cNvPr id="4" name="Rectangle 3"/>
          <p:cNvSpPr/>
          <p:nvPr/>
        </p:nvSpPr>
        <p:spPr>
          <a:xfrm>
            <a:off x="309715" y="2966510"/>
            <a:ext cx="4911213" cy="3170099"/>
          </a:xfrm>
          <a:prstGeom prst="rect">
            <a:avLst/>
          </a:prstGeom>
        </p:spPr>
        <p:txBody>
          <a:bodyPr wrap="square">
            <a:spAutoFit/>
          </a:bodyPr>
          <a:lstStyle/>
          <a:p>
            <a:pPr algn="just">
              <a:defRPr/>
            </a:pPr>
            <a:r>
              <a:rPr lang="ru-RU" sz="2000" dirty="0" smtClean="0">
                <a:solidFill>
                  <a:srgbClr val="C00000"/>
                </a:solidFill>
                <a:latin typeface="Arial" panose="020B0604020202020204" pitchFamily="34" charset="0"/>
              </a:rPr>
              <a:t>Към </a:t>
            </a:r>
            <a:r>
              <a:rPr lang="ru-RU" sz="2000" i="1" dirty="0">
                <a:solidFill>
                  <a:srgbClr val="00B0F0"/>
                </a:solidFill>
                <a:latin typeface="Arial,Italic"/>
              </a:rPr>
              <a:t>нискотемпературните </a:t>
            </a:r>
            <a:r>
              <a:rPr lang="ru-RU" sz="2000" dirty="0">
                <a:solidFill>
                  <a:srgbClr val="00B0F0"/>
                </a:solidFill>
                <a:latin typeface="Arial" panose="020B0604020202020204" pitchFamily="34" charset="0"/>
              </a:rPr>
              <a:t>можем да отнесем слънчеите</a:t>
            </a:r>
            <a:r>
              <a:rPr lang="en-US" sz="2000" dirty="0">
                <a:solidFill>
                  <a:srgbClr val="00B0F0"/>
                </a:solidFill>
                <a:latin typeface="Arial" panose="020B0604020202020204" pitchFamily="34" charset="0"/>
              </a:rPr>
              <a:t> </a:t>
            </a:r>
            <a:r>
              <a:rPr lang="ru-RU" sz="2000" dirty="0">
                <a:solidFill>
                  <a:srgbClr val="00B0F0"/>
                </a:solidFill>
                <a:latin typeface="Arial" panose="020B0604020202020204" pitchFamily="34" charset="0"/>
              </a:rPr>
              <a:t>системи</a:t>
            </a:r>
            <a:r>
              <a:rPr lang="ru-RU" sz="2000" dirty="0">
                <a:solidFill>
                  <a:srgbClr val="C00000"/>
                </a:solidFill>
                <a:latin typeface="Arial" panose="020B0604020202020204" pitchFamily="34" charset="0"/>
              </a:rPr>
              <a:t>, които осигуряват затопляне на флуид до температури </a:t>
            </a:r>
            <a:r>
              <a:rPr lang="ru-RU" sz="2000" dirty="0">
                <a:solidFill>
                  <a:srgbClr val="00B050"/>
                </a:solidFill>
                <a:latin typeface="Arial" panose="020B0604020202020204" pitchFamily="34" charset="0"/>
              </a:rPr>
              <a:t>50 - 80</a:t>
            </a:r>
            <a:r>
              <a:rPr lang="ru-RU" sz="2000" baseline="30000" dirty="0">
                <a:solidFill>
                  <a:srgbClr val="00B050"/>
                </a:solidFill>
                <a:latin typeface="Arial" panose="020B0604020202020204" pitchFamily="34" charset="0"/>
              </a:rPr>
              <a:t>о</a:t>
            </a:r>
            <a:r>
              <a:rPr lang="ru-RU" sz="2000" dirty="0">
                <a:solidFill>
                  <a:srgbClr val="00B050"/>
                </a:solidFill>
                <a:latin typeface="Arial" panose="020B0604020202020204" pitchFamily="34" charset="0"/>
              </a:rPr>
              <a:t>С</a:t>
            </a:r>
            <a:r>
              <a:rPr lang="ru-RU" sz="2000" dirty="0">
                <a:solidFill>
                  <a:srgbClr val="C00000"/>
                </a:solidFill>
                <a:latin typeface="Arial" panose="020B0604020202020204" pitchFamily="34" charset="0"/>
              </a:rPr>
              <a:t>.</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Такива са системите за затопляне на водата в плувни басейни,</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ниско-температурни инсталации за топла вода за битови нужди и въздушни</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слънчеви системи (за сушене на продукти или за отопление).</a:t>
            </a:r>
            <a:endParaRPr lang="en-US" sz="2000" dirty="0">
              <a:solidFill>
                <a:srgbClr val="C00000"/>
              </a:solidFill>
            </a:endParaRPr>
          </a:p>
        </p:txBody>
      </p:sp>
    </p:spTree>
    <p:extLst>
      <p:ext uri="{BB962C8B-B14F-4D97-AF65-F5344CB8AC3E}">
        <p14:creationId xmlns:p14="http://schemas.microsoft.com/office/powerpoint/2010/main" val="338326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840783" cy="369332"/>
          </a:xfrm>
          <a:prstGeom prst="rect">
            <a:avLst/>
          </a:prstGeom>
        </p:spPr>
        <p:txBody>
          <a:bodyPr wrap="none">
            <a:spAutoFit/>
          </a:bodyPr>
          <a:lstStyle/>
          <a:p>
            <a:r>
              <a:rPr lang="bg-BG" b="1" dirty="0" smtClean="0">
                <a:solidFill>
                  <a:srgbClr val="C00000"/>
                </a:solidFill>
                <a:latin typeface="Arial,Bold"/>
              </a:rPr>
              <a:t>Коефициент на полезно действие на </a:t>
            </a:r>
            <a:r>
              <a:rPr lang="bg-BG" b="1" dirty="0">
                <a:solidFill>
                  <a:srgbClr val="C00000"/>
                </a:solidFill>
                <a:latin typeface="Arial,Bold"/>
              </a:rPr>
              <a:t>слънчеви колектори</a:t>
            </a:r>
            <a:endParaRPr lang="en-US" dirty="0">
              <a:solidFill>
                <a:srgbClr val="C00000"/>
              </a:solidFill>
            </a:endParaRPr>
          </a:p>
        </p:txBody>
      </p:sp>
      <p:pic>
        <p:nvPicPr>
          <p:cNvPr id="2" name="Picture 1"/>
          <p:cNvPicPr>
            <a:picLocks noChangeAspect="1"/>
          </p:cNvPicPr>
          <p:nvPr/>
        </p:nvPicPr>
        <p:blipFill>
          <a:blip r:embed="rId3"/>
          <a:stretch>
            <a:fillRect/>
          </a:stretch>
        </p:blipFill>
        <p:spPr>
          <a:xfrm>
            <a:off x="717882" y="974191"/>
            <a:ext cx="5147209" cy="2618754"/>
          </a:xfrm>
          <a:prstGeom prst="rect">
            <a:avLst/>
          </a:prstGeom>
        </p:spPr>
      </p:pic>
      <p:sp>
        <p:nvSpPr>
          <p:cNvPr id="3" name="Rectangle 2"/>
          <p:cNvSpPr/>
          <p:nvPr/>
        </p:nvSpPr>
        <p:spPr>
          <a:xfrm>
            <a:off x="198580" y="4670596"/>
            <a:ext cx="11799455" cy="2031325"/>
          </a:xfrm>
          <a:prstGeom prst="rect">
            <a:avLst/>
          </a:prstGeom>
        </p:spPr>
        <p:txBody>
          <a:bodyPr wrap="square">
            <a:spAutoFit/>
          </a:bodyPr>
          <a:lstStyle/>
          <a:p>
            <a:pPr algn="just"/>
            <a:r>
              <a:rPr lang="ru-RU" dirty="0" smtClean="0">
                <a:solidFill>
                  <a:srgbClr val="0070C0"/>
                </a:solidFill>
              </a:rPr>
              <a:t>На </a:t>
            </a:r>
            <a:r>
              <a:rPr lang="ru-RU" b="1" dirty="0">
                <a:solidFill>
                  <a:srgbClr val="0070C0"/>
                </a:solidFill>
              </a:rPr>
              <a:t>фиг </a:t>
            </a:r>
            <a:r>
              <a:rPr lang="ru-RU" dirty="0">
                <a:solidFill>
                  <a:srgbClr val="0070C0"/>
                </a:solidFill>
              </a:rPr>
              <a:t>е показано типичното изменение на ефективността на </a:t>
            </a:r>
            <a:r>
              <a:rPr lang="ru-RU" dirty="0" smtClean="0">
                <a:solidFill>
                  <a:srgbClr val="0070C0"/>
                </a:solidFill>
              </a:rPr>
              <a:t>различни типове </a:t>
            </a:r>
            <a:r>
              <a:rPr lang="ru-RU" dirty="0">
                <a:solidFill>
                  <a:srgbClr val="0070C0"/>
                </a:solidFill>
              </a:rPr>
              <a:t>слънчеви колектори: плосък, вакуумно-тръбен, въздушен </a:t>
            </a:r>
            <a:r>
              <a:rPr lang="ru-RU" dirty="0" smtClean="0">
                <a:solidFill>
                  <a:srgbClr val="0070C0"/>
                </a:solidFill>
              </a:rPr>
              <a:t>слънчев колектор </a:t>
            </a:r>
            <a:r>
              <a:rPr lang="ru-RU" dirty="0">
                <a:solidFill>
                  <a:srgbClr val="0070C0"/>
                </a:solidFill>
              </a:rPr>
              <a:t>и обикновен пластмасов или метален абсорбер без прозрачно покритие</a:t>
            </a:r>
            <a:r>
              <a:rPr lang="ru-RU" dirty="0" smtClean="0">
                <a:solidFill>
                  <a:srgbClr val="0070C0"/>
                </a:solidFill>
              </a:rPr>
              <a:t>. По </a:t>
            </a:r>
            <a:r>
              <a:rPr lang="ru-RU" dirty="0">
                <a:solidFill>
                  <a:srgbClr val="0070C0"/>
                </a:solidFill>
              </a:rPr>
              <a:t>ординатната ос е нанесен коефициентът на полезно действие на </a:t>
            </a:r>
            <a:r>
              <a:rPr lang="ru-RU" dirty="0" smtClean="0">
                <a:solidFill>
                  <a:srgbClr val="0070C0"/>
                </a:solidFill>
              </a:rPr>
              <a:t>слънчевия колектор</a:t>
            </a:r>
            <a:r>
              <a:rPr lang="ru-RU" dirty="0">
                <a:solidFill>
                  <a:srgbClr val="0070C0"/>
                </a:solidFill>
              </a:rPr>
              <a:t>, а по абцисната ос - параметър </a:t>
            </a:r>
            <a:r>
              <a:rPr lang="ru-RU" i="1" dirty="0">
                <a:solidFill>
                  <a:srgbClr val="0070C0"/>
                </a:solidFill>
              </a:rPr>
              <a:t>f</a:t>
            </a:r>
            <a:r>
              <a:rPr lang="ru-RU" dirty="0">
                <a:solidFill>
                  <a:srgbClr val="0070C0"/>
                </a:solidFill>
              </a:rPr>
              <a:t>, който отчита променливите условия </a:t>
            </a:r>
            <a:r>
              <a:rPr lang="ru-RU" dirty="0" smtClean="0">
                <a:solidFill>
                  <a:srgbClr val="0070C0"/>
                </a:solidFill>
              </a:rPr>
              <a:t>на работа </a:t>
            </a:r>
            <a:r>
              <a:rPr lang="ru-RU" dirty="0">
                <a:solidFill>
                  <a:srgbClr val="0070C0"/>
                </a:solidFill>
              </a:rPr>
              <a:t>на колектора. Параметърът </a:t>
            </a:r>
            <a:r>
              <a:rPr lang="ru-RU" i="1" dirty="0">
                <a:solidFill>
                  <a:srgbClr val="0070C0"/>
                </a:solidFill>
              </a:rPr>
              <a:t>f </a:t>
            </a:r>
            <a:r>
              <a:rPr lang="ru-RU" dirty="0">
                <a:solidFill>
                  <a:srgbClr val="0070C0"/>
                </a:solidFill>
              </a:rPr>
              <a:t>е отношение на температурната </a:t>
            </a:r>
            <a:r>
              <a:rPr lang="ru-RU" dirty="0" smtClean="0">
                <a:solidFill>
                  <a:srgbClr val="0070C0"/>
                </a:solidFill>
              </a:rPr>
              <a:t>разлика между </a:t>
            </a:r>
            <a:r>
              <a:rPr lang="ru-RU" dirty="0">
                <a:solidFill>
                  <a:srgbClr val="0070C0"/>
                </a:solidFill>
              </a:rPr>
              <a:t>флуида в колектора и въздуха в околната среда (величина</a:t>
            </a:r>
            <a:r>
              <a:rPr lang="ru-RU" dirty="0" smtClean="0">
                <a:solidFill>
                  <a:srgbClr val="0070C0"/>
                </a:solidFill>
              </a:rPr>
              <a:t>, определяща </a:t>
            </a:r>
            <a:r>
              <a:rPr lang="ru-RU" dirty="0">
                <a:solidFill>
                  <a:srgbClr val="0070C0"/>
                </a:solidFill>
              </a:rPr>
              <a:t>топлинните загуби) и попадащата върху колектора </a:t>
            </a:r>
            <a:r>
              <a:rPr lang="ru-RU" dirty="0" smtClean="0">
                <a:solidFill>
                  <a:srgbClr val="0070C0"/>
                </a:solidFill>
              </a:rPr>
              <a:t>слънчева радиация</a:t>
            </a:r>
            <a:r>
              <a:rPr lang="ru-RU" dirty="0">
                <a:solidFill>
                  <a:srgbClr val="0070C0"/>
                </a:solidFill>
              </a:rPr>
              <a:t>, където </a:t>
            </a:r>
            <a:r>
              <a:rPr lang="ru-RU" i="1" dirty="0">
                <a:solidFill>
                  <a:srgbClr val="0070C0"/>
                </a:solidFill>
              </a:rPr>
              <a:t>Тf </a:t>
            </a:r>
            <a:r>
              <a:rPr lang="ru-RU" dirty="0">
                <a:solidFill>
                  <a:srgbClr val="0070C0"/>
                </a:solidFill>
              </a:rPr>
              <a:t>е средната температура на флуида във </a:t>
            </a:r>
            <a:r>
              <a:rPr lang="ru-RU" dirty="0" smtClean="0">
                <a:solidFill>
                  <a:srgbClr val="0070C0"/>
                </a:solidFill>
              </a:rPr>
              <a:t>слънчевите колектори</a:t>
            </a:r>
            <a:r>
              <a:rPr lang="ru-RU" dirty="0">
                <a:solidFill>
                  <a:srgbClr val="0070C0"/>
                </a:solidFill>
              </a:rPr>
              <a:t>, [С]; </a:t>
            </a:r>
            <a:r>
              <a:rPr lang="ru-RU" i="1" dirty="0">
                <a:solidFill>
                  <a:srgbClr val="0070C0"/>
                </a:solidFill>
              </a:rPr>
              <a:t>Ta </a:t>
            </a:r>
            <a:r>
              <a:rPr lang="ru-RU" dirty="0">
                <a:solidFill>
                  <a:srgbClr val="0070C0"/>
                </a:solidFill>
              </a:rPr>
              <a:t>- температура на въздуха, [С] и </a:t>
            </a:r>
            <a:r>
              <a:rPr lang="ru-RU" i="1" dirty="0">
                <a:solidFill>
                  <a:srgbClr val="0070C0"/>
                </a:solidFill>
              </a:rPr>
              <a:t>qs </a:t>
            </a:r>
            <a:r>
              <a:rPr lang="ru-RU" dirty="0">
                <a:solidFill>
                  <a:srgbClr val="0070C0"/>
                </a:solidFill>
              </a:rPr>
              <a:t>- попаднала </a:t>
            </a:r>
            <a:r>
              <a:rPr lang="ru-RU" dirty="0" smtClean="0">
                <a:solidFill>
                  <a:srgbClr val="0070C0"/>
                </a:solidFill>
              </a:rPr>
              <a:t>върху повърхността на</a:t>
            </a:r>
            <a:endParaRPr lang="ru-RU" dirty="0">
              <a:solidFill>
                <a:srgbClr val="0070C0"/>
              </a:solidFill>
            </a:endParaRPr>
          </a:p>
        </p:txBody>
      </p:sp>
      <p:sp>
        <p:nvSpPr>
          <p:cNvPr id="8" name="Rectangle 7"/>
          <p:cNvSpPr/>
          <p:nvPr/>
        </p:nvSpPr>
        <p:spPr>
          <a:xfrm>
            <a:off x="6040580" y="757198"/>
            <a:ext cx="6096000" cy="3970318"/>
          </a:xfrm>
          <a:prstGeom prst="rect">
            <a:avLst/>
          </a:prstGeom>
        </p:spPr>
        <p:txBody>
          <a:bodyPr>
            <a:spAutoFit/>
          </a:bodyPr>
          <a:lstStyle/>
          <a:p>
            <a:pPr algn="just" fontAlgn="base"/>
            <a:r>
              <a:rPr lang="ru-RU" b="1" dirty="0">
                <a:solidFill>
                  <a:srgbClr val="C00000"/>
                </a:solidFill>
              </a:rPr>
              <a:t>Характеристики на КПД</a:t>
            </a:r>
            <a:endParaRPr lang="ru-RU" dirty="0">
              <a:solidFill>
                <a:srgbClr val="C00000"/>
              </a:solidFill>
            </a:endParaRPr>
          </a:p>
          <a:p>
            <a:pPr algn="just" fontAlgn="base"/>
            <a:r>
              <a:rPr lang="ru-RU" dirty="0">
                <a:solidFill>
                  <a:srgbClr val="C00000"/>
                </a:solidFill>
              </a:rPr>
              <a:t>Оптичният коефициент на ефективност η</a:t>
            </a:r>
            <a:r>
              <a:rPr lang="ru-RU" baseline="-25000" dirty="0">
                <a:solidFill>
                  <a:srgbClr val="C00000"/>
                </a:solidFill>
              </a:rPr>
              <a:t>О</a:t>
            </a:r>
            <a:r>
              <a:rPr lang="ru-RU" dirty="0">
                <a:solidFill>
                  <a:srgbClr val="C00000"/>
                </a:solidFill>
              </a:rPr>
              <a:t> и коефициентите на топлинни загуби К</a:t>
            </a:r>
            <a:r>
              <a:rPr lang="ru-RU" baseline="-25000" dirty="0">
                <a:solidFill>
                  <a:srgbClr val="C00000"/>
                </a:solidFill>
              </a:rPr>
              <a:t>1</a:t>
            </a:r>
            <a:r>
              <a:rPr lang="ru-RU" dirty="0">
                <a:solidFill>
                  <a:srgbClr val="C00000"/>
                </a:solidFill>
              </a:rPr>
              <a:t> и К</a:t>
            </a:r>
            <a:r>
              <a:rPr lang="ru-RU" baseline="-25000" dirty="0">
                <a:solidFill>
                  <a:srgbClr val="C00000"/>
                </a:solidFill>
              </a:rPr>
              <a:t>2</a:t>
            </a:r>
            <a:r>
              <a:rPr lang="ru-RU" dirty="0">
                <a:solidFill>
                  <a:srgbClr val="C00000"/>
                </a:solidFill>
              </a:rPr>
              <a:t> заедно с температурната разлика ΔT и силата на слънчевите лъчи E</a:t>
            </a:r>
            <a:r>
              <a:rPr lang="ru-RU" baseline="-25000" dirty="0">
                <a:solidFill>
                  <a:srgbClr val="C00000"/>
                </a:solidFill>
              </a:rPr>
              <a:t>g</a:t>
            </a:r>
            <a:r>
              <a:rPr lang="ru-RU" dirty="0">
                <a:solidFill>
                  <a:srgbClr val="C00000"/>
                </a:solidFill>
              </a:rPr>
              <a:t> са достатъчни, за да се установи характеристиката на КПД. </a:t>
            </a:r>
            <a:r>
              <a:rPr lang="ru-RU" dirty="0">
                <a:solidFill>
                  <a:srgbClr val="0070C0"/>
                </a:solidFill>
              </a:rPr>
              <a:t>Максималният КПД се постига, когато разликата между температурата на абсорбера и околната температура ΔT и термичните загуби е нула. </a:t>
            </a:r>
            <a:r>
              <a:rPr lang="ru-RU" dirty="0">
                <a:solidFill>
                  <a:srgbClr val="C00000"/>
                </a:solidFill>
              </a:rPr>
              <a:t>Колкото повече се покачва температурата на колектора, толкова по-високи са топлинните загуби, толкова по-малък е коефициентът на ефективност.</a:t>
            </a:r>
          </a:p>
          <a:p>
            <a:pPr algn="just" fontAlgn="base"/>
            <a:r>
              <a:rPr lang="ru-RU" dirty="0">
                <a:solidFill>
                  <a:srgbClr val="C00000"/>
                </a:solidFill>
              </a:rPr>
              <a:t>От характеристиките на коефициента на ефективност, могат да се отчетат типичните работни диапазони на колекторите. От това се получават възможностите за използване на колекторите</a:t>
            </a:r>
          </a:p>
        </p:txBody>
      </p:sp>
    </p:spTree>
    <p:extLst>
      <p:ext uri="{BB962C8B-B14F-4D97-AF65-F5344CB8AC3E}">
        <p14:creationId xmlns:p14="http://schemas.microsoft.com/office/powerpoint/2010/main" val="3755833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840783" cy="646331"/>
          </a:xfrm>
          <a:prstGeom prst="rect">
            <a:avLst/>
          </a:prstGeom>
        </p:spPr>
        <p:txBody>
          <a:bodyPr wrap="none">
            <a:spAutoFit/>
          </a:bodyPr>
          <a:lstStyle/>
          <a:p>
            <a:r>
              <a:rPr lang="bg-BG" b="1" dirty="0" smtClean="0">
                <a:solidFill>
                  <a:srgbClr val="C00000"/>
                </a:solidFill>
                <a:latin typeface="Arial,Bold"/>
              </a:rPr>
              <a:t>Коефициент на полезно действие на </a:t>
            </a:r>
            <a:r>
              <a:rPr lang="bg-BG" b="1" dirty="0">
                <a:solidFill>
                  <a:srgbClr val="C00000"/>
                </a:solidFill>
                <a:latin typeface="Arial,Bold"/>
              </a:rPr>
              <a:t>слънчеви </a:t>
            </a:r>
            <a:r>
              <a:rPr lang="bg-BG" b="1" dirty="0" smtClean="0">
                <a:solidFill>
                  <a:srgbClr val="C00000"/>
                </a:solidFill>
                <a:latin typeface="Arial,Bold"/>
              </a:rPr>
              <a:t>колектори</a:t>
            </a:r>
          </a:p>
          <a:p>
            <a:pPr algn="ctr"/>
            <a:r>
              <a:rPr lang="bg-BG" b="1" dirty="0" smtClean="0">
                <a:solidFill>
                  <a:srgbClr val="C00000"/>
                </a:solidFill>
                <a:latin typeface="Arial,Bold"/>
              </a:rPr>
              <a:t>Соларен дял</a:t>
            </a:r>
            <a:endParaRPr lang="en-US" dirty="0">
              <a:solidFill>
                <a:srgbClr val="C00000"/>
              </a:solidFill>
            </a:endParaRPr>
          </a:p>
        </p:txBody>
      </p:sp>
      <p:pic>
        <p:nvPicPr>
          <p:cNvPr id="6146" name="Picture 2" descr="https://otoplenie.eu/wp-content/uploads/2011/02/595c896b6ee04_9245afd262603d1ff8c9e97a687258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560" y="948893"/>
            <a:ext cx="5613622" cy="27466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5637" y="3559245"/>
            <a:ext cx="11665527" cy="3139321"/>
          </a:xfrm>
          <a:prstGeom prst="rect">
            <a:avLst/>
          </a:prstGeom>
        </p:spPr>
        <p:txBody>
          <a:bodyPr wrap="square">
            <a:spAutoFit/>
          </a:bodyPr>
          <a:lstStyle/>
          <a:p>
            <a:pPr algn="just" fontAlgn="base"/>
            <a:r>
              <a:rPr lang="ru-RU" b="1" u="sng" dirty="0">
                <a:solidFill>
                  <a:srgbClr val="0070C0"/>
                </a:solidFill>
              </a:rPr>
              <a:t>Температура при покой</a:t>
            </a:r>
            <a:endParaRPr lang="ru-RU" dirty="0">
              <a:solidFill>
                <a:srgbClr val="0070C0"/>
              </a:solidFill>
            </a:endParaRPr>
          </a:p>
          <a:p>
            <a:pPr algn="just" fontAlgn="base"/>
            <a:r>
              <a:rPr lang="ru-RU" dirty="0">
                <a:solidFill>
                  <a:srgbClr val="0070C0"/>
                </a:solidFill>
              </a:rPr>
              <a:t>Температурата при покой е максималната температура, която колекторът може да достигне при слънцегреене от 1000 W/m². Ако от колектора не бъде отвеждана топлина, той се нагрява до температурата на покой. В това състояние термичните загуби са толкова големи, колкото поетата мощност на излъчването.</a:t>
            </a:r>
          </a:p>
          <a:p>
            <a:pPr algn="just" fontAlgn="base"/>
            <a:r>
              <a:rPr lang="ru-RU" b="1" u="sng" dirty="0">
                <a:solidFill>
                  <a:srgbClr val="C00000"/>
                </a:solidFill>
              </a:rPr>
              <a:t>Соларен дял</a:t>
            </a:r>
            <a:endParaRPr lang="ru-RU" dirty="0">
              <a:solidFill>
                <a:srgbClr val="C00000"/>
              </a:solidFill>
            </a:endParaRPr>
          </a:p>
          <a:p>
            <a:pPr algn="just" fontAlgn="base"/>
            <a:r>
              <a:rPr lang="ru-RU" dirty="0">
                <a:solidFill>
                  <a:srgbClr val="C00000"/>
                </a:solidFill>
              </a:rPr>
              <a:t>Соларният дял посочва, колко процента от годишната необходима енергия за загряване на битова гореща вода, респ. отопление на помещенията, може да бъде покрита от соларната инсталация</a:t>
            </a:r>
          </a:p>
          <a:p>
            <a:pPr algn="just"/>
            <a:r>
              <a:rPr lang="ru-RU" dirty="0">
                <a:solidFill>
                  <a:srgbClr val="00B050"/>
                </a:solidFill>
              </a:rPr>
              <a:t>Планирането на една соларна инсталация, винаги означава, да се намери добър компромис между добив и соларен дял. Колкото по-голям соларен дял бъде избран, толкова повече конвенционална енергия се пести. С това обаче са свързани топлинни излишъци през лятото. Това означава осреднено по-нисък коефициент на ефективност на колектора и принудително по-малки добиви (количество енергия в kWh) на m²  абсорбираща повърхност.</a:t>
            </a:r>
            <a:endParaRPr lang="bg-BG" dirty="0">
              <a:solidFill>
                <a:srgbClr val="00B050"/>
              </a:solidFill>
            </a:endParaRPr>
          </a:p>
        </p:txBody>
      </p:sp>
    </p:spTree>
    <p:extLst>
      <p:ext uri="{BB962C8B-B14F-4D97-AF65-F5344CB8AC3E}">
        <p14:creationId xmlns:p14="http://schemas.microsoft.com/office/powerpoint/2010/main" val="305012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708888" cy="646331"/>
          </a:xfrm>
          <a:prstGeom prst="rect">
            <a:avLst/>
          </a:prstGeom>
        </p:spPr>
        <p:txBody>
          <a:bodyPr wrap="none">
            <a:spAutoFit/>
          </a:bodyPr>
          <a:lstStyle/>
          <a:p>
            <a:r>
              <a:rPr lang="ru-RU" b="1" dirty="0">
                <a:solidFill>
                  <a:srgbClr val="C00000"/>
                </a:solidFill>
                <a:latin typeface="Arial,Bold"/>
              </a:rPr>
              <a:t>Ориентация, наклон и засенчване на колекторната площ</a:t>
            </a:r>
          </a:p>
          <a:p>
            <a:pPr algn="ctr"/>
            <a:r>
              <a:rPr lang="ru-RU" b="1" dirty="0" smtClean="0">
                <a:solidFill>
                  <a:srgbClr val="C00000"/>
                </a:solidFill>
                <a:latin typeface="Arial,Bold"/>
              </a:rPr>
              <a:t>Наклон и ориентация на </a:t>
            </a:r>
            <a:r>
              <a:rPr lang="ru-RU" b="1" dirty="0">
                <a:solidFill>
                  <a:srgbClr val="C00000"/>
                </a:solidFill>
                <a:latin typeface="Arial,Bold"/>
              </a:rPr>
              <a:t>колекторната </a:t>
            </a:r>
            <a:r>
              <a:rPr lang="ru-RU" b="1" dirty="0" smtClean="0">
                <a:solidFill>
                  <a:srgbClr val="C00000"/>
                </a:solidFill>
                <a:latin typeface="Arial,Bold"/>
              </a:rPr>
              <a:t>площ</a:t>
            </a:r>
            <a:endParaRPr lang="en-US" dirty="0">
              <a:solidFill>
                <a:srgbClr val="C00000"/>
              </a:solidFill>
            </a:endParaRPr>
          </a:p>
        </p:txBody>
      </p:sp>
      <p:pic>
        <p:nvPicPr>
          <p:cNvPr id="9218" name="Picture 2" descr="https://otoplenie.eu/wp-content/uploads/2011/02/595c896bee06d_77f0f3c9acd7e5d747c742b7fb9ea9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74548"/>
            <a:ext cx="6382328" cy="2621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1673" y="4713883"/>
            <a:ext cx="11868727" cy="2031325"/>
          </a:xfrm>
          <a:prstGeom prst="rect">
            <a:avLst/>
          </a:prstGeom>
        </p:spPr>
        <p:txBody>
          <a:bodyPr wrap="square">
            <a:spAutoFit/>
          </a:bodyPr>
          <a:lstStyle/>
          <a:p>
            <a:pPr algn="just" fontAlgn="base"/>
            <a:r>
              <a:rPr lang="ru-RU" b="1" dirty="0" smtClean="0">
                <a:solidFill>
                  <a:srgbClr val="00B050"/>
                </a:solidFill>
              </a:rPr>
              <a:t>Ориентация </a:t>
            </a:r>
            <a:r>
              <a:rPr lang="ru-RU" b="1" dirty="0">
                <a:solidFill>
                  <a:srgbClr val="00B050"/>
                </a:solidFill>
              </a:rPr>
              <a:t>на колекторната площ</a:t>
            </a:r>
            <a:endParaRPr lang="ru-RU" dirty="0">
              <a:solidFill>
                <a:srgbClr val="00B050"/>
              </a:solidFill>
            </a:endParaRPr>
          </a:p>
          <a:p>
            <a:pPr algn="just" fontAlgn="base"/>
            <a:r>
              <a:rPr lang="ru-RU" dirty="0">
                <a:solidFill>
                  <a:srgbClr val="00B050"/>
                </a:solidFill>
              </a:rPr>
              <a:t>Друг фактор за изчисляването на очакваното количество енергия е ориентацията на колекторната площ. В северното полукълбо ориентацията на юг е оптимална.</a:t>
            </a:r>
          </a:p>
          <a:p>
            <a:pPr algn="just" fontAlgn="base"/>
            <a:r>
              <a:rPr lang="ru-RU" dirty="0">
                <a:solidFill>
                  <a:srgbClr val="00B050"/>
                </a:solidFill>
              </a:rPr>
              <a:t>На Фиг.  е показано взаимодействието между ориентация и наклон. В сравнение с хоризонталата се получават по-големи или по-малки добиви. Между югоизток и югозапад и при ъгли на наклон между 25 и 70° може да се дефинира един диапазон за оптимален добив от една соларна инсталация. По-големи отклонения, напр. при монтаж на фасада, могат да бъдат компенсирани чрез една съответно по-голяма площ на колекторите.</a:t>
            </a:r>
            <a:endParaRPr lang="bg-BG" dirty="0">
              <a:solidFill>
                <a:srgbClr val="00B050"/>
              </a:solidFill>
            </a:endParaRPr>
          </a:p>
        </p:txBody>
      </p:sp>
      <p:sp>
        <p:nvSpPr>
          <p:cNvPr id="3" name="Rectangle 2"/>
          <p:cNvSpPr/>
          <p:nvPr/>
        </p:nvSpPr>
        <p:spPr>
          <a:xfrm>
            <a:off x="7241309" y="1044851"/>
            <a:ext cx="4692073" cy="3693319"/>
          </a:xfrm>
          <a:prstGeom prst="rect">
            <a:avLst/>
          </a:prstGeom>
        </p:spPr>
        <p:txBody>
          <a:bodyPr wrap="square">
            <a:spAutoFit/>
          </a:bodyPr>
          <a:lstStyle/>
          <a:p>
            <a:pPr algn="just" fontAlgn="base"/>
            <a:r>
              <a:rPr lang="ru-RU" dirty="0">
                <a:solidFill>
                  <a:srgbClr val="C00000"/>
                </a:solidFill>
              </a:rPr>
              <a:t>Добивът на една соларна инсталация варира в зависимост от наклона и ориентацията на колекторната площ. При наклонена колекторната площ се променят ъгълът на попадане на слънчевите лъчи, силата на облъчване и чрез това също и количеството на енергията. То е най-голямо, когато лъчите попадат под прав ъгъл върху колекторната площ. </a:t>
            </a:r>
            <a:endParaRPr lang="ru-RU" dirty="0" smtClean="0">
              <a:solidFill>
                <a:srgbClr val="C00000"/>
              </a:solidFill>
            </a:endParaRPr>
          </a:p>
          <a:p>
            <a:pPr algn="just" fontAlgn="base"/>
            <a:r>
              <a:rPr lang="ru-RU" dirty="0" smtClean="0">
                <a:solidFill>
                  <a:srgbClr val="C00000"/>
                </a:solidFill>
              </a:rPr>
              <a:t>В </a:t>
            </a:r>
            <a:r>
              <a:rPr lang="ru-RU" dirty="0">
                <a:solidFill>
                  <a:srgbClr val="C00000"/>
                </a:solidFill>
              </a:rPr>
              <a:t>Германия върху една абсорбиращата площ с 35° наклон, при южно ориентиране (в сравнение с хоризонталното положение) попада ок. 12 % повече енергия.</a:t>
            </a:r>
          </a:p>
        </p:txBody>
      </p:sp>
    </p:spTree>
    <p:extLst>
      <p:ext uri="{BB962C8B-B14F-4D97-AF65-F5344CB8AC3E}">
        <p14:creationId xmlns:p14="http://schemas.microsoft.com/office/powerpoint/2010/main" val="157019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708888" cy="646331"/>
          </a:xfrm>
          <a:prstGeom prst="rect">
            <a:avLst/>
          </a:prstGeom>
        </p:spPr>
        <p:txBody>
          <a:bodyPr wrap="none">
            <a:spAutoFit/>
          </a:bodyPr>
          <a:lstStyle/>
          <a:p>
            <a:r>
              <a:rPr lang="ru-RU" b="1" dirty="0">
                <a:solidFill>
                  <a:srgbClr val="C00000"/>
                </a:solidFill>
                <a:latin typeface="Arial,Bold"/>
              </a:rPr>
              <a:t>Ориентация, наклон и засенчване на колекторната площ</a:t>
            </a:r>
          </a:p>
          <a:p>
            <a:pPr algn="ctr"/>
            <a:r>
              <a:rPr lang="ru-RU" b="1" dirty="0" smtClean="0">
                <a:solidFill>
                  <a:srgbClr val="C00000"/>
                </a:solidFill>
                <a:latin typeface="Arial,Bold"/>
              </a:rPr>
              <a:t>Наклон и ориентация на </a:t>
            </a:r>
            <a:r>
              <a:rPr lang="ru-RU" b="1" dirty="0">
                <a:solidFill>
                  <a:srgbClr val="C00000"/>
                </a:solidFill>
                <a:latin typeface="Arial,Bold"/>
              </a:rPr>
              <a:t>колекторната </a:t>
            </a:r>
            <a:r>
              <a:rPr lang="ru-RU" b="1" dirty="0" smtClean="0">
                <a:solidFill>
                  <a:srgbClr val="C00000"/>
                </a:solidFill>
                <a:latin typeface="Arial,Bold"/>
              </a:rPr>
              <a:t>площ</a:t>
            </a:r>
            <a:endParaRPr lang="en-US" dirty="0">
              <a:solidFill>
                <a:srgbClr val="C00000"/>
              </a:solidFill>
            </a:endParaRPr>
          </a:p>
        </p:txBody>
      </p:sp>
      <p:pic>
        <p:nvPicPr>
          <p:cNvPr id="7170" name="Picture 2" descr="https://otoplenie.eu/wp-content/uploads/2011/02/595c896c75cc6_2b3e94a33fa94521f643de127d1242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453" y="921181"/>
            <a:ext cx="6904098" cy="50178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1818" y="5938982"/>
            <a:ext cx="11369964" cy="1569660"/>
          </a:xfrm>
          <a:prstGeom prst="rect">
            <a:avLst/>
          </a:prstGeom>
        </p:spPr>
        <p:txBody>
          <a:bodyPr wrap="square">
            <a:spAutoFit/>
          </a:bodyPr>
          <a:lstStyle/>
          <a:p>
            <a:pPr algn="ctr" fontAlgn="base"/>
            <a:r>
              <a:rPr lang="ru-RU" sz="2400" dirty="0">
                <a:solidFill>
                  <a:srgbClr val="C00000"/>
                </a:solidFill>
                <a:latin typeface="Roboto Condensed"/>
              </a:rPr>
              <a:t>На Фиг. </a:t>
            </a:r>
            <a:r>
              <a:rPr lang="ru-RU" sz="2400" dirty="0" smtClean="0">
                <a:solidFill>
                  <a:srgbClr val="C00000"/>
                </a:solidFill>
                <a:latin typeface="Roboto Condensed"/>
              </a:rPr>
              <a:t>можем </a:t>
            </a:r>
            <a:r>
              <a:rPr lang="ru-RU" sz="2400" dirty="0">
                <a:solidFill>
                  <a:srgbClr val="C00000"/>
                </a:solidFill>
                <a:latin typeface="Roboto Condensed"/>
              </a:rPr>
              <a:t>да видим по-точно зависимостта на ефективността на колектора от ъгъла на наклона и азимута.</a:t>
            </a:r>
          </a:p>
          <a:p>
            <a:r>
              <a:rPr lang="ru-RU" sz="2400" dirty="0">
                <a:solidFill>
                  <a:srgbClr val="C00000"/>
                </a:solidFill>
              </a:rPr>
              <a:t/>
            </a:r>
            <a:br>
              <a:rPr lang="ru-RU" sz="2400" dirty="0">
                <a:solidFill>
                  <a:srgbClr val="C00000"/>
                </a:solidFill>
              </a:rPr>
            </a:br>
            <a:endParaRPr lang="bg-BG" sz="2400" dirty="0">
              <a:solidFill>
                <a:srgbClr val="C00000"/>
              </a:solidFill>
            </a:endParaRPr>
          </a:p>
        </p:txBody>
      </p:sp>
    </p:spTree>
    <p:extLst>
      <p:ext uri="{BB962C8B-B14F-4D97-AF65-F5344CB8AC3E}">
        <p14:creationId xmlns:p14="http://schemas.microsoft.com/office/powerpoint/2010/main" val="2801412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708888" cy="646331"/>
          </a:xfrm>
          <a:prstGeom prst="rect">
            <a:avLst/>
          </a:prstGeom>
        </p:spPr>
        <p:txBody>
          <a:bodyPr wrap="none">
            <a:spAutoFit/>
          </a:bodyPr>
          <a:lstStyle/>
          <a:p>
            <a:r>
              <a:rPr lang="ru-RU" b="1" dirty="0">
                <a:solidFill>
                  <a:srgbClr val="C00000"/>
                </a:solidFill>
                <a:latin typeface="Arial,Bold"/>
              </a:rPr>
              <a:t>Ориентация, наклон и засенчване на колекторната </a:t>
            </a:r>
            <a:r>
              <a:rPr lang="ru-RU" b="1" dirty="0" smtClean="0">
                <a:solidFill>
                  <a:srgbClr val="C00000"/>
                </a:solidFill>
                <a:latin typeface="Arial,Bold"/>
              </a:rPr>
              <a:t>площ</a:t>
            </a:r>
          </a:p>
          <a:p>
            <a:pPr algn="ctr"/>
            <a:r>
              <a:rPr lang="ru-RU" b="1" dirty="0" smtClean="0">
                <a:solidFill>
                  <a:srgbClr val="C00000"/>
                </a:solidFill>
                <a:latin typeface="Arial,Bold"/>
              </a:rPr>
              <a:t>Наклон и ориентация </a:t>
            </a:r>
            <a:r>
              <a:rPr lang="ru-RU" b="1" dirty="0">
                <a:solidFill>
                  <a:srgbClr val="C00000"/>
                </a:solidFill>
                <a:latin typeface="Arial,Bold"/>
              </a:rPr>
              <a:t>на колекторната </a:t>
            </a:r>
            <a:r>
              <a:rPr lang="ru-RU" b="1" dirty="0" smtClean="0">
                <a:solidFill>
                  <a:srgbClr val="C00000"/>
                </a:solidFill>
                <a:latin typeface="Arial,Bold"/>
              </a:rPr>
              <a:t>площ</a:t>
            </a:r>
            <a:endParaRPr lang="en-US" dirty="0">
              <a:solidFill>
                <a:srgbClr val="C00000"/>
              </a:solidFill>
            </a:endParaRPr>
          </a:p>
        </p:txBody>
      </p:sp>
      <p:pic>
        <p:nvPicPr>
          <p:cNvPr id="8194" name="Picture 2" descr="https://otoplenie.eu/wp-content/uploads/2011/02/595c896d084ae_fe2a6dae5b3e11e13ace12a335d795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01" y="913101"/>
            <a:ext cx="8091843" cy="3843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4945" y="5177657"/>
            <a:ext cx="11379200" cy="1938992"/>
          </a:xfrm>
          <a:prstGeom prst="rect">
            <a:avLst/>
          </a:prstGeom>
        </p:spPr>
        <p:txBody>
          <a:bodyPr wrap="square">
            <a:spAutoFit/>
          </a:bodyPr>
          <a:lstStyle/>
          <a:p>
            <a:pPr algn="ctr"/>
            <a:r>
              <a:rPr lang="ru-RU" sz="2400" b="1" dirty="0">
                <a:solidFill>
                  <a:srgbClr val="C00000"/>
                </a:solidFill>
                <a:latin typeface="Arial,Bold"/>
              </a:rPr>
              <a:t>Разликата в наклона при различните инсталации може да доведе до не оптимално използване на безплатната слънчева енергия. Това може да се види ясно от фиг. </a:t>
            </a:r>
            <a:r>
              <a:rPr lang="ru-RU" sz="2400" b="1" dirty="0" smtClean="0">
                <a:solidFill>
                  <a:srgbClr val="C00000"/>
                </a:solidFill>
                <a:latin typeface="Arial,Bold"/>
              </a:rPr>
              <a:t>, </a:t>
            </a:r>
            <a:r>
              <a:rPr lang="ru-RU" sz="2400" b="1" dirty="0">
                <a:solidFill>
                  <a:srgbClr val="C00000"/>
                </a:solidFill>
                <a:latin typeface="Arial,Bold"/>
              </a:rPr>
              <a:t>където e показана зависимостта на добитото количество колекторна енергия в зависимост от наклона на колектора.</a:t>
            </a:r>
          </a:p>
          <a:p>
            <a:pPr algn="ctr"/>
            <a:endParaRPr lang="ru-RU" sz="2400" b="1" dirty="0">
              <a:solidFill>
                <a:srgbClr val="C00000"/>
              </a:solidFill>
              <a:latin typeface="Arial,Bold"/>
            </a:endParaRPr>
          </a:p>
        </p:txBody>
      </p:sp>
    </p:spTree>
    <p:extLst>
      <p:ext uri="{BB962C8B-B14F-4D97-AF65-F5344CB8AC3E}">
        <p14:creationId xmlns:p14="http://schemas.microsoft.com/office/powerpoint/2010/main" val="2512629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708888" cy="923330"/>
          </a:xfrm>
          <a:prstGeom prst="rect">
            <a:avLst/>
          </a:prstGeom>
        </p:spPr>
        <p:txBody>
          <a:bodyPr wrap="none">
            <a:spAutoFit/>
          </a:bodyPr>
          <a:lstStyle/>
          <a:p>
            <a:r>
              <a:rPr lang="ru-RU" b="1" dirty="0">
                <a:solidFill>
                  <a:srgbClr val="C00000"/>
                </a:solidFill>
                <a:latin typeface="Arial,Bold"/>
              </a:rPr>
              <a:t>Ориентация, наклон и засенчване на колекторната площ</a:t>
            </a:r>
          </a:p>
          <a:p>
            <a:pPr algn="ctr"/>
            <a:endParaRPr lang="ru-RU" b="1" dirty="0" smtClean="0">
              <a:solidFill>
                <a:srgbClr val="00B050"/>
              </a:solidFill>
              <a:latin typeface="Arial,Bold"/>
            </a:endParaRPr>
          </a:p>
          <a:p>
            <a:pPr algn="ctr"/>
            <a:r>
              <a:rPr lang="ru-RU" b="1" dirty="0" smtClean="0">
                <a:solidFill>
                  <a:srgbClr val="00B050"/>
                </a:solidFill>
                <a:latin typeface="Arial,Bold"/>
              </a:rPr>
              <a:t>Засенчване </a:t>
            </a:r>
            <a:r>
              <a:rPr lang="ru-RU" b="1" dirty="0">
                <a:solidFill>
                  <a:srgbClr val="00B050"/>
                </a:solidFill>
                <a:latin typeface="Arial,Bold"/>
              </a:rPr>
              <a:t>на колекторната </a:t>
            </a:r>
            <a:r>
              <a:rPr lang="ru-RU" b="1" dirty="0" smtClean="0">
                <a:solidFill>
                  <a:srgbClr val="00B050"/>
                </a:solidFill>
                <a:latin typeface="Arial,Bold"/>
              </a:rPr>
              <a:t>площ</a:t>
            </a:r>
            <a:endParaRPr lang="en-US" dirty="0">
              <a:solidFill>
                <a:srgbClr val="00B050"/>
              </a:solidFill>
            </a:endParaRPr>
          </a:p>
        </p:txBody>
      </p:sp>
      <p:pic>
        <p:nvPicPr>
          <p:cNvPr id="10242" name="Picture 2" descr="https://otoplenie.eu/wp-content/uploads/2011/02/595c896e1ca67_24eae376e6f4b7dcbb23af9664647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606" y="1385087"/>
            <a:ext cx="6956042" cy="32792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4872" y="4934865"/>
            <a:ext cx="11203709" cy="1631216"/>
          </a:xfrm>
          <a:prstGeom prst="rect">
            <a:avLst/>
          </a:prstGeom>
        </p:spPr>
        <p:txBody>
          <a:bodyPr wrap="square">
            <a:spAutoFit/>
          </a:bodyPr>
          <a:lstStyle/>
          <a:p>
            <a:pPr algn="just" fontAlgn="base"/>
            <a:r>
              <a:rPr lang="ru-RU" sz="2000" b="1" dirty="0">
                <a:solidFill>
                  <a:srgbClr val="C00000"/>
                </a:solidFill>
              </a:rPr>
              <a:t>Избягване на засенчване на поемащата площ</a:t>
            </a:r>
            <a:endParaRPr lang="ru-RU" sz="2000" dirty="0">
              <a:solidFill>
                <a:srgbClr val="C00000"/>
              </a:solidFill>
            </a:endParaRPr>
          </a:p>
          <a:p>
            <a:pPr algn="just" fontAlgn="base"/>
            <a:r>
              <a:rPr lang="ru-RU" sz="2000" dirty="0">
                <a:solidFill>
                  <a:srgbClr val="C00000"/>
                </a:solidFill>
              </a:rPr>
              <a:t>Гледано от един ориентиран на юг колектор, ние препоръчваме, </a:t>
            </a:r>
            <a:r>
              <a:rPr lang="ru-RU" sz="2000" dirty="0">
                <a:solidFill>
                  <a:srgbClr val="0070C0"/>
                </a:solidFill>
              </a:rPr>
              <a:t>диапазонът между югоизток и югозапад да е свободен от засенчване (с ъгъл към хоризонталата макс. 20° Фиг. ). </a:t>
            </a:r>
            <a:r>
              <a:rPr lang="ru-RU" sz="2000" dirty="0">
                <a:solidFill>
                  <a:srgbClr val="C00000"/>
                </a:solidFill>
              </a:rPr>
              <a:t>При това трябва да се вземе под внимание, че инсталацията ще работи </a:t>
            </a:r>
            <a:r>
              <a:rPr lang="ru-RU" sz="2000" b="1" dirty="0">
                <a:solidFill>
                  <a:srgbClr val="C00000"/>
                </a:solidFill>
              </a:rPr>
              <a:t>повече от 20 години </a:t>
            </a:r>
            <a:r>
              <a:rPr lang="ru-RU" sz="2000" dirty="0">
                <a:solidFill>
                  <a:srgbClr val="C00000"/>
                </a:solidFill>
              </a:rPr>
              <a:t>и през този период, напр. дърветата могат да пораснат.</a:t>
            </a:r>
          </a:p>
        </p:txBody>
      </p:sp>
    </p:spTree>
    <p:extLst>
      <p:ext uri="{BB962C8B-B14F-4D97-AF65-F5344CB8AC3E}">
        <p14:creationId xmlns:p14="http://schemas.microsoft.com/office/powerpoint/2010/main" val="1937581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708888" cy="646331"/>
          </a:xfrm>
          <a:prstGeom prst="rect">
            <a:avLst/>
          </a:prstGeom>
        </p:spPr>
        <p:txBody>
          <a:bodyPr wrap="none">
            <a:spAutoFit/>
          </a:bodyPr>
          <a:lstStyle/>
          <a:p>
            <a:r>
              <a:rPr lang="ru-RU" b="1" dirty="0">
                <a:solidFill>
                  <a:srgbClr val="C00000"/>
                </a:solidFill>
                <a:latin typeface="Arial,Bold"/>
              </a:rPr>
              <a:t>Ориентация, наклон и засенчване на колекторната площ</a:t>
            </a:r>
          </a:p>
          <a:p>
            <a:pPr algn="ctr"/>
            <a:r>
              <a:rPr lang="ru-RU" b="1" dirty="0" smtClean="0">
                <a:solidFill>
                  <a:srgbClr val="C00000"/>
                </a:solidFill>
                <a:latin typeface="Arial,Bold"/>
              </a:rPr>
              <a:t>Наклон </a:t>
            </a:r>
            <a:r>
              <a:rPr lang="ru-RU" b="1" dirty="0">
                <a:solidFill>
                  <a:srgbClr val="C00000"/>
                </a:solidFill>
                <a:latin typeface="Arial,Bold"/>
              </a:rPr>
              <a:t>на колекторната </a:t>
            </a:r>
            <a:r>
              <a:rPr lang="ru-RU" b="1" dirty="0" smtClean="0">
                <a:solidFill>
                  <a:srgbClr val="C00000"/>
                </a:solidFill>
                <a:latin typeface="Arial,Bold"/>
              </a:rPr>
              <a:t>площ</a:t>
            </a:r>
            <a:endParaRPr lang="en-US" dirty="0">
              <a:solidFill>
                <a:srgbClr val="C00000"/>
              </a:solidFill>
            </a:endParaRPr>
          </a:p>
        </p:txBody>
      </p:sp>
      <p:pic>
        <p:nvPicPr>
          <p:cNvPr id="11266" name="Picture 2" descr="https://otoplenie.eu/wp-content/uploads/2011/02/595c896edf6e4_65867a2956454d72208e197922065d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46" y="2038799"/>
            <a:ext cx="6493038" cy="26435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779903" y="1114874"/>
            <a:ext cx="3867150" cy="923925"/>
          </a:xfrm>
          <a:prstGeom prst="rect">
            <a:avLst/>
          </a:prstGeom>
        </p:spPr>
      </p:pic>
      <p:pic>
        <p:nvPicPr>
          <p:cNvPr id="3" name="Picture 2"/>
          <p:cNvPicPr>
            <a:picLocks noChangeAspect="1"/>
          </p:cNvPicPr>
          <p:nvPr/>
        </p:nvPicPr>
        <p:blipFill>
          <a:blip r:embed="rId5"/>
          <a:stretch>
            <a:fillRect/>
          </a:stretch>
        </p:blipFill>
        <p:spPr>
          <a:xfrm>
            <a:off x="7153672" y="2530765"/>
            <a:ext cx="5119612" cy="1838406"/>
          </a:xfrm>
          <a:prstGeom prst="rect">
            <a:avLst/>
          </a:prstGeom>
        </p:spPr>
      </p:pic>
      <p:sp>
        <p:nvSpPr>
          <p:cNvPr id="5" name="Rectangle 4"/>
          <p:cNvSpPr/>
          <p:nvPr/>
        </p:nvSpPr>
        <p:spPr>
          <a:xfrm>
            <a:off x="526471" y="5093883"/>
            <a:ext cx="11120582" cy="1323439"/>
          </a:xfrm>
          <a:prstGeom prst="rect">
            <a:avLst/>
          </a:prstGeom>
        </p:spPr>
        <p:txBody>
          <a:bodyPr wrap="square">
            <a:spAutoFit/>
          </a:bodyPr>
          <a:lstStyle/>
          <a:p>
            <a:pPr fontAlgn="base"/>
            <a:r>
              <a:rPr lang="ru-RU" sz="2000" dirty="0" smtClean="0">
                <a:solidFill>
                  <a:srgbClr val="C00000"/>
                </a:solidFill>
              </a:rPr>
              <a:t>Например </a:t>
            </a:r>
            <a:r>
              <a:rPr lang="ru-RU" sz="2000" dirty="0">
                <a:solidFill>
                  <a:srgbClr val="C00000"/>
                </a:solidFill>
              </a:rPr>
              <a:t>величината h в случая е важна, тъй като VIESSMANN предлага, както вертикални плоски колектори, така и хоризонтални плоски колектори. При хоризонталното изпълнение могат да се наредят много по близко полетата и така да се спести място и на де се виждат толкова изявено на покрива.</a:t>
            </a:r>
          </a:p>
        </p:txBody>
      </p:sp>
      <p:sp>
        <p:nvSpPr>
          <p:cNvPr id="6" name="Rectangle 5"/>
          <p:cNvSpPr/>
          <p:nvPr/>
        </p:nvSpPr>
        <p:spPr>
          <a:xfrm>
            <a:off x="332507" y="882723"/>
            <a:ext cx="7306409" cy="923330"/>
          </a:xfrm>
          <a:prstGeom prst="rect">
            <a:avLst/>
          </a:prstGeom>
        </p:spPr>
        <p:txBody>
          <a:bodyPr wrap="square">
            <a:spAutoFit/>
          </a:bodyPr>
          <a:lstStyle/>
          <a:p>
            <a:pPr fontAlgn="base"/>
            <a:r>
              <a:rPr lang="bg-BG" dirty="0">
                <a:solidFill>
                  <a:srgbClr val="0070C0"/>
                </a:solidFill>
              </a:rPr>
              <a:t>П</a:t>
            </a:r>
            <a:r>
              <a:rPr lang="ru-RU" dirty="0">
                <a:solidFill>
                  <a:srgbClr val="0070C0"/>
                </a:solidFill>
              </a:rPr>
              <a:t>ри монтиране на хоризонтален покрив също трябва да се вземат под внимание отстоянията на колекторите един от друг (Фиг. 12). Това се изчислява със следната формула</a:t>
            </a:r>
            <a:r>
              <a:rPr lang="ru-RU" dirty="0" smtClean="0">
                <a:solidFill>
                  <a:srgbClr val="0070C0"/>
                </a:solidFill>
              </a:rPr>
              <a:t>:</a:t>
            </a:r>
            <a:endParaRPr lang="ru-RU" dirty="0">
              <a:solidFill>
                <a:srgbClr val="0070C0"/>
              </a:solidFill>
            </a:endParaRPr>
          </a:p>
        </p:txBody>
      </p:sp>
    </p:spTree>
    <p:extLst>
      <p:ext uri="{BB962C8B-B14F-4D97-AF65-F5344CB8AC3E}">
        <p14:creationId xmlns:p14="http://schemas.microsoft.com/office/powerpoint/2010/main" val="3359170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952" y="138484"/>
            <a:ext cx="6708888" cy="923330"/>
          </a:xfrm>
          <a:prstGeom prst="rect">
            <a:avLst/>
          </a:prstGeom>
        </p:spPr>
        <p:txBody>
          <a:bodyPr wrap="none">
            <a:spAutoFit/>
          </a:bodyPr>
          <a:lstStyle/>
          <a:p>
            <a:r>
              <a:rPr lang="ru-RU" b="1" dirty="0">
                <a:solidFill>
                  <a:srgbClr val="C00000"/>
                </a:solidFill>
                <a:latin typeface="Arial,Bold"/>
              </a:rPr>
              <a:t>Ориентация, наклон и засенчване на колекторната площ</a:t>
            </a:r>
          </a:p>
          <a:p>
            <a:pPr algn="ctr"/>
            <a:endParaRPr lang="ru-RU" b="1" dirty="0" smtClean="0">
              <a:solidFill>
                <a:srgbClr val="C00000"/>
              </a:solidFill>
              <a:latin typeface="Arial,Bold"/>
            </a:endParaRPr>
          </a:p>
          <a:p>
            <a:pPr algn="ctr"/>
            <a:r>
              <a:rPr lang="ru-RU" b="1" dirty="0" smtClean="0">
                <a:solidFill>
                  <a:srgbClr val="00B050"/>
                </a:solidFill>
                <a:latin typeface="Arial,Bold"/>
              </a:rPr>
              <a:t>Оразмеряване на колекторна състема</a:t>
            </a:r>
            <a:endParaRPr lang="en-US" dirty="0">
              <a:solidFill>
                <a:srgbClr val="00B050"/>
              </a:solidFill>
            </a:endParaRPr>
          </a:p>
        </p:txBody>
      </p:sp>
      <p:pic>
        <p:nvPicPr>
          <p:cNvPr id="12290" name="Picture 2" descr="https://otoplenie.eu/wp-content/uploads/2011/02/595c897155b02_ac0fd54ff60b5846b638dad325dff8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19" y="1197749"/>
            <a:ext cx="5973682" cy="42029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0737" y="1406380"/>
            <a:ext cx="2640064" cy="646331"/>
          </a:xfrm>
          <a:prstGeom prst="rect">
            <a:avLst/>
          </a:prstGeom>
        </p:spPr>
        <p:txBody>
          <a:bodyPr wrap="square">
            <a:spAutoFit/>
          </a:bodyPr>
          <a:lstStyle/>
          <a:p>
            <a:r>
              <a:rPr lang="ru-RU" b="1" dirty="0" smtClean="0">
                <a:solidFill>
                  <a:srgbClr val="00B050"/>
                </a:solidFill>
                <a:latin typeface="Arial,Bold"/>
              </a:rPr>
              <a:t>БГВ – битова гореща вода</a:t>
            </a:r>
            <a:endParaRPr lang="bg-BG" dirty="0"/>
          </a:p>
        </p:txBody>
      </p:sp>
      <p:sp>
        <p:nvSpPr>
          <p:cNvPr id="3" name="Rectangle 2"/>
          <p:cNvSpPr/>
          <p:nvPr/>
        </p:nvSpPr>
        <p:spPr>
          <a:xfrm>
            <a:off x="6650182" y="1197749"/>
            <a:ext cx="5338618" cy="3785652"/>
          </a:xfrm>
          <a:prstGeom prst="rect">
            <a:avLst/>
          </a:prstGeom>
        </p:spPr>
        <p:txBody>
          <a:bodyPr wrap="square">
            <a:spAutoFit/>
          </a:bodyPr>
          <a:lstStyle/>
          <a:p>
            <a:pPr algn="just" fontAlgn="base"/>
            <a:r>
              <a:rPr lang="ru-RU" sz="2000" dirty="0">
                <a:solidFill>
                  <a:srgbClr val="0070C0"/>
                </a:solidFill>
              </a:rPr>
              <a:t>За оразмеряване на инсталация за загряване на битова гореща вода и подпомагане на отоплението, трябва да се вземе под внимание </a:t>
            </a:r>
            <a:r>
              <a:rPr lang="ru-RU" sz="2000" dirty="0">
                <a:solidFill>
                  <a:srgbClr val="C00000"/>
                </a:solidFill>
              </a:rPr>
              <a:t>годишната степен на използване на цялата отоплителна инсталация</a:t>
            </a:r>
            <a:r>
              <a:rPr lang="ru-RU" sz="2000" dirty="0">
                <a:solidFill>
                  <a:srgbClr val="0070C0"/>
                </a:solidFill>
              </a:rPr>
              <a:t>. При това винаги от по-голямо значение е летният разход на топлина. </a:t>
            </a:r>
            <a:r>
              <a:rPr lang="ru-RU" sz="2000" dirty="0">
                <a:solidFill>
                  <a:srgbClr val="C00000"/>
                </a:solidFill>
              </a:rPr>
              <a:t>Той се състои от разхода на топлина за загряване на битова гореща вода и други, зависещи от обекта консуматори. Площта на колектора трябва да бъде оразмерена за този разход. Установената площ на колектора се умножава по фактор 2 до 2,5. </a:t>
            </a:r>
            <a:endParaRPr lang="bg-BG" sz="2000" dirty="0">
              <a:solidFill>
                <a:srgbClr val="C00000"/>
              </a:solidFill>
            </a:endParaRPr>
          </a:p>
        </p:txBody>
      </p:sp>
      <p:sp>
        <p:nvSpPr>
          <p:cNvPr id="5" name="Rectangle 4"/>
          <p:cNvSpPr/>
          <p:nvPr/>
        </p:nvSpPr>
        <p:spPr>
          <a:xfrm>
            <a:off x="360219" y="5609293"/>
            <a:ext cx="11702472" cy="1015663"/>
          </a:xfrm>
          <a:prstGeom prst="rect">
            <a:avLst/>
          </a:prstGeom>
        </p:spPr>
        <p:txBody>
          <a:bodyPr wrap="square">
            <a:spAutoFit/>
          </a:bodyPr>
          <a:lstStyle/>
          <a:p>
            <a:pPr fontAlgn="base"/>
            <a:r>
              <a:rPr lang="ru-RU" sz="2000" dirty="0">
                <a:solidFill>
                  <a:srgbClr val="C00000"/>
                </a:solidFill>
              </a:rPr>
              <a:t>Резултатът показва диапазона, в който трябва да се намира колекторната площ зa соларно подпомагане на отоплението. Точното определяне след това се извършва, като се вземат под внимание изискванията за сградата и планирането на експлоатационно надеждно колекторно поле (Фиг. </a:t>
            </a:r>
            <a:endParaRPr lang="bg-BG" sz="2000" dirty="0">
              <a:solidFill>
                <a:srgbClr val="C00000"/>
              </a:solidFill>
            </a:endParaRPr>
          </a:p>
        </p:txBody>
      </p:sp>
    </p:spTree>
    <p:extLst>
      <p:ext uri="{BB962C8B-B14F-4D97-AF65-F5344CB8AC3E}">
        <p14:creationId xmlns:p14="http://schemas.microsoft.com/office/powerpoint/2010/main" val="1146152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lements of Passive Solar House Design [12]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465" y="588545"/>
            <a:ext cx="3801136" cy="25247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58835" y="30126"/>
            <a:ext cx="7481455" cy="369332"/>
          </a:xfrm>
          <a:prstGeom prst="rect">
            <a:avLst/>
          </a:prstGeom>
        </p:spPr>
        <p:txBody>
          <a:bodyPr wrap="square">
            <a:spAutoFit/>
          </a:bodyPr>
          <a:lstStyle/>
          <a:p>
            <a:r>
              <a:rPr lang="ru-RU" b="1" dirty="0">
                <a:solidFill>
                  <a:srgbClr val="C00000"/>
                </a:solidFill>
                <a:latin typeface="Arial,Bold"/>
              </a:rPr>
              <a:t>Пасивни слънчеви системи (Слънчева архитектура)</a:t>
            </a:r>
            <a:endParaRPr lang="bg-BG" dirty="0">
              <a:solidFill>
                <a:srgbClr val="C00000"/>
              </a:solidFill>
            </a:endParaRPr>
          </a:p>
        </p:txBody>
      </p:sp>
      <p:pic>
        <p:nvPicPr>
          <p:cNvPr id="5124" name="Picture 4" descr="Passive Solar Design Retrofits — PSC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6730" y="612845"/>
            <a:ext cx="3505562" cy="2362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2004" y="3164681"/>
            <a:ext cx="11826551" cy="3416320"/>
          </a:xfrm>
          <a:prstGeom prst="rect">
            <a:avLst/>
          </a:prstGeom>
        </p:spPr>
        <p:txBody>
          <a:bodyPr wrap="square">
            <a:spAutoFit/>
          </a:bodyPr>
          <a:lstStyle/>
          <a:p>
            <a:pPr algn="just"/>
            <a:r>
              <a:rPr lang="ru-RU" b="1" dirty="0">
                <a:solidFill>
                  <a:srgbClr val="C00000"/>
                </a:solidFill>
              </a:rPr>
              <a:t>Общи характеристики на </a:t>
            </a:r>
            <a:r>
              <a:rPr lang="ru-RU" b="1" i="1" dirty="0">
                <a:solidFill>
                  <a:srgbClr val="C00000"/>
                </a:solidFill>
              </a:rPr>
              <a:t>пасивните слънчеви системи</a:t>
            </a:r>
            <a:r>
              <a:rPr lang="ru-RU" b="1" dirty="0">
                <a:solidFill>
                  <a:srgbClr val="C00000"/>
                </a:solidFill>
              </a:rPr>
              <a:t>.</a:t>
            </a:r>
          </a:p>
          <a:p>
            <a:pPr algn="just"/>
            <a:r>
              <a:rPr lang="ru-RU" dirty="0">
                <a:solidFill>
                  <a:srgbClr val="C00000"/>
                </a:solidFill>
              </a:rPr>
              <a:t>При тези системи слънчевата радиация се използва за </a:t>
            </a:r>
            <a:r>
              <a:rPr lang="ru-RU" dirty="0">
                <a:solidFill>
                  <a:srgbClr val="0070C0"/>
                </a:solidFill>
              </a:rPr>
              <a:t>естествено </a:t>
            </a:r>
            <a:r>
              <a:rPr lang="ru-RU" dirty="0" smtClean="0">
                <a:solidFill>
                  <a:srgbClr val="0070C0"/>
                </a:solidFill>
              </a:rPr>
              <a:t>осветление</a:t>
            </a:r>
            <a:r>
              <a:rPr lang="en-US" dirty="0" smtClean="0">
                <a:solidFill>
                  <a:srgbClr val="0070C0"/>
                </a:solidFill>
              </a:rPr>
              <a:t> </a:t>
            </a:r>
            <a:r>
              <a:rPr lang="ru-RU" dirty="0" smtClean="0">
                <a:solidFill>
                  <a:srgbClr val="C00000"/>
                </a:solidFill>
              </a:rPr>
              <a:t>и </a:t>
            </a:r>
            <a:r>
              <a:rPr lang="ru-RU" dirty="0" smtClean="0">
                <a:solidFill>
                  <a:srgbClr val="00B050"/>
                </a:solidFill>
              </a:rPr>
              <a:t>отопление</a:t>
            </a:r>
            <a:r>
              <a:rPr lang="en-US" dirty="0" smtClean="0">
                <a:solidFill>
                  <a:srgbClr val="00B050"/>
                </a:solidFill>
              </a:rPr>
              <a:t> (</a:t>
            </a:r>
            <a:r>
              <a:rPr lang="bg-BG" dirty="0" smtClean="0">
                <a:solidFill>
                  <a:srgbClr val="C00000"/>
                </a:solidFill>
              </a:rPr>
              <a:t>и охлаждане</a:t>
            </a:r>
            <a:r>
              <a:rPr lang="bg-BG" dirty="0" smtClean="0">
                <a:solidFill>
                  <a:srgbClr val="00B050"/>
                </a:solidFill>
              </a:rPr>
              <a:t>)</a:t>
            </a:r>
            <a:r>
              <a:rPr lang="ru-RU" dirty="0" smtClean="0">
                <a:solidFill>
                  <a:srgbClr val="00B050"/>
                </a:solidFill>
              </a:rPr>
              <a:t> </a:t>
            </a:r>
            <a:r>
              <a:rPr lang="ru-RU" dirty="0">
                <a:solidFill>
                  <a:srgbClr val="00B050"/>
                </a:solidFill>
              </a:rPr>
              <a:t>на сгради</a:t>
            </a:r>
            <a:r>
              <a:rPr lang="ru-RU" dirty="0">
                <a:solidFill>
                  <a:srgbClr val="C00000"/>
                </a:solidFill>
              </a:rPr>
              <a:t>. Те извършват тези дейности без използване </a:t>
            </a:r>
            <a:r>
              <a:rPr lang="ru-RU" dirty="0" smtClean="0">
                <a:solidFill>
                  <a:srgbClr val="C00000"/>
                </a:solidFill>
              </a:rPr>
              <a:t>на</a:t>
            </a:r>
            <a:r>
              <a:rPr lang="en-US" dirty="0" smtClean="0">
                <a:solidFill>
                  <a:srgbClr val="C00000"/>
                </a:solidFill>
              </a:rPr>
              <a:t> </a:t>
            </a:r>
            <a:r>
              <a:rPr lang="ru-RU" dirty="0" smtClean="0">
                <a:solidFill>
                  <a:srgbClr val="C00000"/>
                </a:solidFill>
              </a:rPr>
              <a:t>допълнителни </a:t>
            </a:r>
            <a:r>
              <a:rPr lang="ru-RU" dirty="0">
                <a:solidFill>
                  <a:srgbClr val="C00000"/>
                </a:solidFill>
              </a:rPr>
              <a:t>механически устройства за пренасяне и разпределение </a:t>
            </a:r>
            <a:r>
              <a:rPr lang="ru-RU" dirty="0" smtClean="0">
                <a:solidFill>
                  <a:srgbClr val="C00000"/>
                </a:solidFill>
              </a:rPr>
              <a:t>на</a:t>
            </a:r>
            <a:r>
              <a:rPr lang="en-US" dirty="0" smtClean="0">
                <a:solidFill>
                  <a:srgbClr val="C00000"/>
                </a:solidFill>
              </a:rPr>
              <a:t> </a:t>
            </a:r>
            <a:r>
              <a:rPr lang="ru-RU" dirty="0" smtClean="0">
                <a:solidFill>
                  <a:srgbClr val="C00000"/>
                </a:solidFill>
              </a:rPr>
              <a:t>енергията</a:t>
            </a:r>
            <a:r>
              <a:rPr lang="ru-RU" dirty="0">
                <a:solidFill>
                  <a:srgbClr val="C00000"/>
                </a:solidFill>
              </a:rPr>
              <a:t>. </a:t>
            </a:r>
            <a:r>
              <a:rPr lang="ru-RU" dirty="0">
                <a:solidFill>
                  <a:srgbClr val="00B050"/>
                </a:solidFill>
              </a:rPr>
              <a:t>Използват се естествени топло и масообменни процеси за движение и</a:t>
            </a:r>
            <a:r>
              <a:rPr lang="en-US" dirty="0">
                <a:solidFill>
                  <a:srgbClr val="00B050"/>
                </a:solidFill>
              </a:rPr>
              <a:t> </a:t>
            </a:r>
            <a:r>
              <a:rPr lang="ru-RU" dirty="0">
                <a:solidFill>
                  <a:srgbClr val="00B050"/>
                </a:solidFill>
              </a:rPr>
              <a:t>разпределение на топлинната енергия и светлината.</a:t>
            </a:r>
          </a:p>
          <a:p>
            <a:pPr algn="just"/>
            <a:r>
              <a:rPr lang="ru-RU" dirty="0">
                <a:solidFill>
                  <a:srgbClr val="0070C0"/>
                </a:solidFill>
              </a:rPr>
              <a:t>Ролята на абсорбиращи и акумулиращи елементи при пасивните </a:t>
            </a:r>
            <a:r>
              <a:rPr lang="ru-RU" dirty="0" smtClean="0">
                <a:solidFill>
                  <a:srgbClr val="0070C0"/>
                </a:solidFill>
              </a:rPr>
              <a:t>системи</a:t>
            </a:r>
            <a:r>
              <a:rPr lang="en-US" dirty="0" smtClean="0">
                <a:solidFill>
                  <a:srgbClr val="0070C0"/>
                </a:solidFill>
              </a:rPr>
              <a:t> </a:t>
            </a:r>
            <a:r>
              <a:rPr lang="ru-RU" dirty="0" smtClean="0">
                <a:solidFill>
                  <a:srgbClr val="0070C0"/>
                </a:solidFill>
              </a:rPr>
              <a:t>играят </a:t>
            </a:r>
            <a:r>
              <a:rPr lang="ru-RU" dirty="0">
                <a:solidFill>
                  <a:srgbClr val="0070C0"/>
                </a:solidFill>
              </a:rPr>
              <a:t>конструктивните елементи на сградите. Поради тази причина тези системи</a:t>
            </a:r>
            <a:r>
              <a:rPr lang="en-US" dirty="0">
                <a:solidFill>
                  <a:srgbClr val="0070C0"/>
                </a:solidFill>
              </a:rPr>
              <a:t> </a:t>
            </a:r>
            <a:r>
              <a:rPr lang="ru-RU" dirty="0">
                <a:solidFill>
                  <a:srgbClr val="0070C0"/>
                </a:solidFill>
              </a:rPr>
              <a:t>са известни още като </a:t>
            </a:r>
            <a:r>
              <a:rPr lang="ru-RU" dirty="0">
                <a:solidFill>
                  <a:srgbClr val="C00000"/>
                </a:solidFill>
              </a:rPr>
              <a:t>елементи на слънчевата архитектура</a:t>
            </a:r>
            <a:r>
              <a:rPr lang="ru-RU" dirty="0">
                <a:solidFill>
                  <a:srgbClr val="0070C0"/>
                </a:solidFill>
              </a:rPr>
              <a:t>. Известни са четири</a:t>
            </a:r>
            <a:r>
              <a:rPr lang="en-US" dirty="0">
                <a:solidFill>
                  <a:srgbClr val="0070C0"/>
                </a:solidFill>
              </a:rPr>
              <a:t> </a:t>
            </a:r>
            <a:r>
              <a:rPr lang="ru-RU" dirty="0">
                <a:solidFill>
                  <a:srgbClr val="0070C0"/>
                </a:solidFill>
              </a:rPr>
              <a:t>основни типа пасивни слънчеви системи:</a:t>
            </a:r>
          </a:p>
          <a:p>
            <a:pPr algn="just"/>
            <a:r>
              <a:rPr lang="ru-RU" dirty="0">
                <a:solidFill>
                  <a:srgbClr val="C00000"/>
                </a:solidFill>
              </a:rPr>
              <a:t>а) директни пасивни системи;</a:t>
            </a:r>
          </a:p>
          <a:p>
            <a:pPr algn="just"/>
            <a:r>
              <a:rPr lang="ru-RU" dirty="0">
                <a:solidFill>
                  <a:srgbClr val="C00000"/>
                </a:solidFill>
              </a:rPr>
              <a:t>b) Масивни слънчеви стени; </a:t>
            </a:r>
          </a:p>
          <a:p>
            <a:pPr algn="just"/>
            <a:r>
              <a:rPr lang="ru-RU" dirty="0">
                <a:solidFill>
                  <a:srgbClr val="C00000"/>
                </a:solidFill>
              </a:rPr>
              <a:t>c) естествено осветление </a:t>
            </a:r>
          </a:p>
          <a:p>
            <a:pPr algn="just"/>
            <a:r>
              <a:rPr lang="ru-RU" dirty="0">
                <a:solidFill>
                  <a:srgbClr val="C00000"/>
                </a:solidFill>
              </a:rPr>
              <a:t>d) прилепени слънчеви пространства.</a:t>
            </a:r>
            <a:endParaRPr lang="bg-BG" dirty="0">
              <a:solidFill>
                <a:srgbClr val="C00000"/>
              </a:solidFill>
            </a:endParaRPr>
          </a:p>
        </p:txBody>
      </p:sp>
    </p:spTree>
    <p:extLst>
      <p:ext uri="{BB962C8B-B14F-4D97-AF65-F5344CB8AC3E}">
        <p14:creationId xmlns:p14="http://schemas.microsoft.com/office/powerpoint/2010/main" val="1665755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49778" y="168626"/>
            <a:ext cx="7018909" cy="369332"/>
          </a:xfrm>
          <a:prstGeom prst="rect">
            <a:avLst/>
          </a:prstGeom>
        </p:spPr>
        <p:txBody>
          <a:bodyPr wrap="none">
            <a:spAutoFit/>
          </a:bodyPr>
          <a:lstStyle/>
          <a:p>
            <a:r>
              <a:rPr lang="ru-RU" dirty="0" smtClean="0">
                <a:solidFill>
                  <a:srgbClr val="C00000"/>
                </a:solidFill>
                <a:latin typeface="Arial" panose="020B0604020202020204" pitchFamily="34" charset="0"/>
              </a:rPr>
              <a:t>Директни пасивни слънчеви системи </a:t>
            </a:r>
            <a:r>
              <a:rPr lang="bg-BG" dirty="0" smtClean="0">
                <a:solidFill>
                  <a:srgbClr val="C00000"/>
                </a:solidFill>
                <a:latin typeface="Arial" panose="020B0604020202020204" pitchFamily="34" charset="0"/>
              </a:rPr>
              <a:t>и </a:t>
            </a:r>
            <a:r>
              <a:rPr lang="ru-RU" dirty="0" smtClean="0">
                <a:solidFill>
                  <a:srgbClr val="C00000"/>
                </a:solidFill>
                <a:latin typeface="Arial" panose="020B0604020202020204" pitchFamily="34" charset="0"/>
              </a:rPr>
              <a:t>масивни слънчеви стени</a:t>
            </a:r>
            <a:endParaRPr lang="bg-BG" dirty="0"/>
          </a:p>
        </p:txBody>
      </p:sp>
      <p:pic>
        <p:nvPicPr>
          <p:cNvPr id="7170" name="Picture 2" descr="Is Passive Solar a Good Idea? - BESC Inc. Energy Efficient Home Builders  Fort Bragg, 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53" y="791521"/>
            <a:ext cx="4780892" cy="43254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composite solar wall [58].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253" y="1006267"/>
            <a:ext cx="3369965" cy="39536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1477" y="791521"/>
            <a:ext cx="3229944" cy="4524315"/>
          </a:xfrm>
          <a:prstGeom prst="rect">
            <a:avLst/>
          </a:prstGeom>
        </p:spPr>
        <p:txBody>
          <a:bodyPr wrap="square">
            <a:spAutoFit/>
          </a:bodyPr>
          <a:lstStyle/>
          <a:p>
            <a:pPr algn="just"/>
            <a:r>
              <a:rPr lang="ru-RU" i="1" dirty="0">
                <a:solidFill>
                  <a:srgbClr val="0070C0"/>
                </a:solidFill>
              </a:rPr>
              <a:t>Директните пасивни </a:t>
            </a:r>
            <a:r>
              <a:rPr lang="ru-RU" dirty="0">
                <a:solidFill>
                  <a:srgbClr val="0070C0"/>
                </a:solidFill>
              </a:rPr>
              <a:t>слънчеви системи </a:t>
            </a:r>
            <a:r>
              <a:rPr lang="ru-RU" dirty="0">
                <a:solidFill>
                  <a:srgbClr val="C00000"/>
                </a:solidFill>
              </a:rPr>
              <a:t>използват прякото попадане </a:t>
            </a:r>
            <a:r>
              <a:rPr lang="ru-RU" dirty="0" smtClean="0">
                <a:solidFill>
                  <a:srgbClr val="C00000"/>
                </a:solidFill>
              </a:rPr>
              <a:t>на</a:t>
            </a:r>
            <a:r>
              <a:rPr lang="en-US" dirty="0" smtClean="0">
                <a:solidFill>
                  <a:srgbClr val="C00000"/>
                </a:solidFill>
              </a:rPr>
              <a:t> </a:t>
            </a:r>
            <a:r>
              <a:rPr lang="ru-RU" dirty="0" smtClean="0">
                <a:solidFill>
                  <a:srgbClr val="C00000"/>
                </a:solidFill>
              </a:rPr>
              <a:t>слънчевата </a:t>
            </a:r>
            <a:r>
              <a:rPr lang="ru-RU" dirty="0">
                <a:solidFill>
                  <a:srgbClr val="C00000"/>
                </a:solidFill>
              </a:rPr>
              <a:t>радиация в обитаемото пространство през прозрачните елементи </a:t>
            </a:r>
            <a:r>
              <a:rPr lang="ru-RU" dirty="0" smtClean="0">
                <a:solidFill>
                  <a:srgbClr val="C00000"/>
                </a:solidFill>
              </a:rPr>
              <a:t>на</a:t>
            </a:r>
            <a:r>
              <a:rPr lang="en-US" dirty="0" smtClean="0">
                <a:solidFill>
                  <a:srgbClr val="C00000"/>
                </a:solidFill>
              </a:rPr>
              <a:t> </a:t>
            </a:r>
            <a:r>
              <a:rPr lang="ru-RU" dirty="0" smtClean="0">
                <a:solidFill>
                  <a:srgbClr val="C00000"/>
                </a:solidFill>
              </a:rPr>
              <a:t>сградата </a:t>
            </a:r>
            <a:r>
              <a:rPr lang="ru-RU" dirty="0">
                <a:solidFill>
                  <a:srgbClr val="C00000"/>
                </a:solidFill>
              </a:rPr>
              <a:t>(прозорци). От особено значение в тези случаи е правилното проектиране на ограждащите елементи на отопляваното пространство, така че да се осигури достатъчно </a:t>
            </a:r>
            <a:r>
              <a:rPr lang="ru-RU" dirty="0">
                <a:solidFill>
                  <a:srgbClr val="0070C0"/>
                </a:solidFill>
              </a:rPr>
              <a:t>топлоакумулираща маса за съхраняване на постъпващата  слънчева  </a:t>
            </a:r>
            <a:r>
              <a:rPr lang="bg-BG" dirty="0">
                <a:solidFill>
                  <a:srgbClr val="0070C0"/>
                </a:solidFill>
              </a:rPr>
              <a:t>енергия</a:t>
            </a:r>
            <a:r>
              <a:rPr lang="bg-BG" dirty="0" smtClean="0">
                <a:solidFill>
                  <a:srgbClr val="0070C0"/>
                </a:solidFill>
              </a:rPr>
              <a:t>.</a:t>
            </a:r>
            <a:endParaRPr lang="bg-BG" dirty="0">
              <a:solidFill>
                <a:srgbClr val="0070C0"/>
              </a:solidFill>
            </a:endParaRPr>
          </a:p>
        </p:txBody>
      </p:sp>
      <p:sp>
        <p:nvSpPr>
          <p:cNvPr id="3" name="Rectangle 2"/>
          <p:cNvSpPr/>
          <p:nvPr/>
        </p:nvSpPr>
        <p:spPr>
          <a:xfrm>
            <a:off x="86917" y="5380672"/>
            <a:ext cx="11772574" cy="1477328"/>
          </a:xfrm>
          <a:prstGeom prst="rect">
            <a:avLst/>
          </a:prstGeom>
        </p:spPr>
        <p:txBody>
          <a:bodyPr wrap="square">
            <a:spAutoFit/>
          </a:bodyPr>
          <a:lstStyle/>
          <a:p>
            <a:pPr algn="just"/>
            <a:r>
              <a:rPr lang="ru-RU" i="1" dirty="0">
                <a:solidFill>
                  <a:srgbClr val="0070C0"/>
                </a:solidFill>
              </a:rPr>
              <a:t>Масивните слънчеви стени </a:t>
            </a:r>
            <a:r>
              <a:rPr lang="ru-RU" dirty="0">
                <a:solidFill>
                  <a:srgbClr val="C00000"/>
                </a:solidFill>
              </a:rPr>
              <a:t>са системи, които използват външните</a:t>
            </a:r>
            <a:r>
              <a:rPr lang="en-US" dirty="0">
                <a:solidFill>
                  <a:srgbClr val="C00000"/>
                </a:solidFill>
              </a:rPr>
              <a:t> </a:t>
            </a:r>
            <a:r>
              <a:rPr lang="ru-RU" dirty="0">
                <a:solidFill>
                  <a:srgbClr val="C00000"/>
                </a:solidFill>
              </a:rPr>
              <a:t>ограждения на сградите, </a:t>
            </a:r>
            <a:r>
              <a:rPr lang="ru-RU" dirty="0">
                <a:solidFill>
                  <a:srgbClr val="00B050"/>
                </a:solidFill>
              </a:rPr>
              <a:t>ориентирани в южна посока като елементи за</a:t>
            </a:r>
            <a:r>
              <a:rPr lang="en-US" dirty="0">
                <a:solidFill>
                  <a:srgbClr val="00B050"/>
                </a:solidFill>
              </a:rPr>
              <a:t> </a:t>
            </a:r>
            <a:r>
              <a:rPr lang="ru-RU" dirty="0">
                <a:solidFill>
                  <a:srgbClr val="C00000"/>
                </a:solidFill>
              </a:rPr>
              <a:t>абсорбиране на слънчевата радиация и акумулиране на получената топлина. За</a:t>
            </a:r>
            <a:r>
              <a:rPr lang="en-US" dirty="0">
                <a:solidFill>
                  <a:srgbClr val="C00000"/>
                </a:solidFill>
              </a:rPr>
              <a:t> </a:t>
            </a:r>
            <a:r>
              <a:rPr lang="ru-RU" dirty="0">
                <a:solidFill>
                  <a:srgbClr val="C00000"/>
                </a:solidFill>
              </a:rPr>
              <a:t>целта тези ограждения се изграждат като масивни стени (от бетон или вода).</a:t>
            </a:r>
          </a:p>
          <a:p>
            <a:pPr algn="just"/>
            <a:r>
              <a:rPr lang="ru-RU" dirty="0" smtClean="0">
                <a:solidFill>
                  <a:srgbClr val="00B050"/>
                </a:solidFill>
              </a:rPr>
              <a:t>Стената </a:t>
            </a:r>
            <a:r>
              <a:rPr lang="ru-RU" dirty="0">
                <a:solidFill>
                  <a:srgbClr val="00B050"/>
                </a:solidFill>
              </a:rPr>
              <a:t>абсорбира слънчева енергия през дневните часове, акумулира</a:t>
            </a:r>
            <a:r>
              <a:rPr lang="en-US" dirty="0">
                <a:solidFill>
                  <a:srgbClr val="00B050"/>
                </a:solidFill>
              </a:rPr>
              <a:t> </a:t>
            </a:r>
            <a:r>
              <a:rPr lang="ru-RU" dirty="0">
                <a:solidFill>
                  <a:srgbClr val="00B050"/>
                </a:solidFill>
              </a:rPr>
              <a:t>получената топлина и отдава тази енергия към отопляваното пространство през</a:t>
            </a:r>
            <a:r>
              <a:rPr lang="en-US" dirty="0">
                <a:solidFill>
                  <a:srgbClr val="00B050"/>
                </a:solidFill>
              </a:rPr>
              <a:t> </a:t>
            </a:r>
            <a:r>
              <a:rPr lang="bg-BG" dirty="0">
                <a:solidFill>
                  <a:srgbClr val="00B050"/>
                </a:solidFill>
              </a:rPr>
              <a:t>нощните часове.</a:t>
            </a:r>
          </a:p>
        </p:txBody>
      </p:sp>
    </p:spTree>
    <p:extLst>
      <p:ext uri="{BB962C8B-B14F-4D97-AF65-F5344CB8AC3E}">
        <p14:creationId xmlns:p14="http://schemas.microsoft.com/office/powerpoint/2010/main" val="2274381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039" y="0"/>
            <a:ext cx="11783961" cy="830997"/>
          </a:xfrm>
          <a:prstGeom prst="rect">
            <a:avLst/>
          </a:prstGeom>
        </p:spPr>
        <p:txBody>
          <a:bodyPr wrap="square">
            <a:spAutoFit/>
          </a:bodyPr>
          <a:lstStyle/>
          <a:p>
            <a:pPr algn="just"/>
            <a:r>
              <a:rPr lang="bg-BG" sz="2400" dirty="0" smtClean="0">
                <a:solidFill>
                  <a:srgbClr val="0070C0"/>
                </a:solidFill>
                <a:latin typeface="Arial" panose="020B0604020202020204" pitchFamily="34" charset="0"/>
              </a:rPr>
              <a:t>Към</a:t>
            </a:r>
            <a:r>
              <a:rPr lang="en-US" sz="2400" dirty="0" smtClean="0">
                <a:solidFill>
                  <a:srgbClr val="0070C0"/>
                </a:solidFill>
                <a:latin typeface="Arial" panose="020B0604020202020204" pitchFamily="34" charset="0"/>
              </a:rPr>
              <a:t> </a:t>
            </a:r>
            <a:r>
              <a:rPr lang="ru-RU" sz="2400" i="1" dirty="0" smtClean="0">
                <a:solidFill>
                  <a:srgbClr val="FF0000"/>
                </a:solidFill>
                <a:latin typeface="Arial,Italic"/>
              </a:rPr>
              <a:t>среднотемпературните </a:t>
            </a:r>
            <a:r>
              <a:rPr lang="ru-RU" sz="2400" dirty="0">
                <a:solidFill>
                  <a:srgbClr val="FF0000"/>
                </a:solidFill>
                <a:latin typeface="Arial" panose="020B0604020202020204" pitchFamily="34" charset="0"/>
              </a:rPr>
              <a:t>термични слънчеви инсталации </a:t>
            </a:r>
            <a:r>
              <a:rPr lang="ru-RU" sz="2400" dirty="0">
                <a:solidFill>
                  <a:srgbClr val="0070C0"/>
                </a:solidFill>
                <a:latin typeface="Arial" panose="020B0604020202020204" pitchFamily="34" charset="0"/>
              </a:rPr>
              <a:t>се </a:t>
            </a:r>
            <a:r>
              <a:rPr lang="ru-RU" sz="2400" dirty="0" smtClean="0">
                <a:solidFill>
                  <a:srgbClr val="0070C0"/>
                </a:solidFill>
                <a:latin typeface="Arial" panose="020B0604020202020204" pitchFamily="34" charset="0"/>
              </a:rPr>
              <a:t>отнасят</a:t>
            </a:r>
            <a:r>
              <a:rPr lang="en-US" sz="2400" dirty="0" smtClean="0">
                <a:solidFill>
                  <a:srgbClr val="0070C0"/>
                </a:solidFill>
                <a:latin typeface="Arial" panose="020B0604020202020204" pitchFamily="34" charset="0"/>
              </a:rPr>
              <a:t> </a:t>
            </a:r>
            <a:r>
              <a:rPr lang="ru-RU" sz="2400" dirty="0" smtClean="0">
                <a:solidFill>
                  <a:srgbClr val="0070C0"/>
                </a:solidFill>
                <a:latin typeface="Arial" panose="020B0604020202020204" pitchFamily="34" charset="0"/>
              </a:rPr>
              <a:t>инсталации</a:t>
            </a:r>
            <a:r>
              <a:rPr lang="ru-RU" sz="2400" dirty="0">
                <a:solidFill>
                  <a:srgbClr val="0070C0"/>
                </a:solidFill>
                <a:latin typeface="Arial" panose="020B0604020202020204" pitchFamily="34" charset="0"/>
              </a:rPr>
              <a:t>, осигуряващи загряване на флуидите до 100 - 150 </a:t>
            </a:r>
            <a:r>
              <a:rPr lang="ru-RU" sz="2400" baseline="30000" dirty="0">
                <a:solidFill>
                  <a:srgbClr val="0070C0"/>
                </a:solidFill>
                <a:latin typeface="Arial" panose="020B0604020202020204" pitchFamily="34" charset="0"/>
              </a:rPr>
              <a:t>о</a:t>
            </a:r>
            <a:r>
              <a:rPr lang="ru-RU" sz="2400" dirty="0">
                <a:solidFill>
                  <a:srgbClr val="0070C0"/>
                </a:solidFill>
                <a:latin typeface="Arial" panose="020B0604020202020204" pitchFamily="34" charset="0"/>
              </a:rPr>
              <a:t>С. </a:t>
            </a:r>
            <a:endParaRPr lang="en-US" sz="2400" dirty="0">
              <a:solidFill>
                <a:srgbClr val="0070C0"/>
              </a:solidFill>
            </a:endParaRPr>
          </a:p>
        </p:txBody>
      </p:sp>
      <p:pic>
        <p:nvPicPr>
          <p:cNvPr id="1026" name="Picture 2" descr="Efficiency of a solar collector system for the public building depending on  its location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47" y="1512598"/>
            <a:ext cx="6524625" cy="4076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26035" y="1286595"/>
            <a:ext cx="4341091" cy="4708981"/>
          </a:xfrm>
          <a:prstGeom prst="rect">
            <a:avLst/>
          </a:prstGeom>
        </p:spPr>
        <p:txBody>
          <a:bodyPr wrap="square">
            <a:spAutoFit/>
          </a:bodyPr>
          <a:lstStyle/>
          <a:p>
            <a:pPr algn="just"/>
            <a:r>
              <a:rPr lang="ru-RU" sz="2000" dirty="0">
                <a:solidFill>
                  <a:srgbClr val="0070C0"/>
                </a:solidFill>
                <a:latin typeface="Arial" panose="020B0604020202020204" pitchFamily="34" charset="0"/>
              </a:rPr>
              <a:t>Към този </a:t>
            </a:r>
            <a:r>
              <a:rPr lang="ru-RU" sz="2000" dirty="0" smtClean="0">
                <a:solidFill>
                  <a:srgbClr val="0070C0"/>
                </a:solidFill>
                <a:latin typeface="Arial" panose="020B0604020202020204" pitchFamily="34" charset="0"/>
              </a:rPr>
              <a:t>тип</a:t>
            </a:r>
            <a:r>
              <a:rPr lang="en-US" sz="2000" dirty="0" smtClean="0">
                <a:solidFill>
                  <a:srgbClr val="0070C0"/>
                </a:solidFill>
                <a:latin typeface="Arial" panose="020B0604020202020204" pitchFamily="34" charset="0"/>
              </a:rPr>
              <a:t> </a:t>
            </a:r>
            <a:r>
              <a:rPr lang="ru-RU" sz="2000" dirty="0" smtClean="0">
                <a:solidFill>
                  <a:srgbClr val="0070C0"/>
                </a:solidFill>
                <a:latin typeface="Arial" panose="020B0604020202020204" pitchFamily="34" charset="0"/>
              </a:rPr>
              <a:t>се </a:t>
            </a:r>
            <a:r>
              <a:rPr lang="ru-RU" sz="2000" dirty="0">
                <a:solidFill>
                  <a:srgbClr val="0070C0"/>
                </a:solidFill>
                <a:latin typeface="Arial" panose="020B0604020202020204" pitchFamily="34" charset="0"/>
              </a:rPr>
              <a:t>отнасят някои специални инсталации за топла вода за битови нужди, топла</a:t>
            </a:r>
            <a:r>
              <a:rPr lang="en-US" sz="2000" dirty="0">
                <a:solidFill>
                  <a:srgbClr val="0070C0"/>
                </a:solidFill>
                <a:latin typeface="Arial" panose="020B0604020202020204" pitchFamily="34" charset="0"/>
              </a:rPr>
              <a:t> </a:t>
            </a:r>
            <a:r>
              <a:rPr lang="ru-RU" sz="2000" dirty="0">
                <a:solidFill>
                  <a:srgbClr val="0070C0"/>
                </a:solidFill>
                <a:latin typeface="Arial" panose="020B0604020202020204" pitchFamily="34" charset="0"/>
              </a:rPr>
              <a:t>вода за технологични цели и някои други специални цели. </a:t>
            </a:r>
            <a:endParaRPr lang="en-US" sz="2000" dirty="0" smtClean="0">
              <a:solidFill>
                <a:srgbClr val="0070C0"/>
              </a:solidFill>
              <a:latin typeface="Arial" panose="020B0604020202020204" pitchFamily="34" charset="0"/>
            </a:endParaRPr>
          </a:p>
          <a:p>
            <a:pPr algn="just"/>
            <a:endParaRPr lang="en-US" sz="2000" dirty="0">
              <a:solidFill>
                <a:srgbClr val="0070C0"/>
              </a:solidFill>
              <a:latin typeface="Arial" panose="020B0604020202020204" pitchFamily="34" charset="0"/>
            </a:endParaRPr>
          </a:p>
          <a:p>
            <a:pPr algn="just"/>
            <a:r>
              <a:rPr lang="ru-RU" sz="2000" dirty="0" smtClean="0">
                <a:solidFill>
                  <a:srgbClr val="C00000"/>
                </a:solidFill>
                <a:latin typeface="Arial" panose="020B0604020202020204" pitchFamily="34" charset="0"/>
              </a:rPr>
              <a:t>Тези </a:t>
            </a:r>
            <a:r>
              <a:rPr lang="ru-RU" sz="2000" dirty="0">
                <a:solidFill>
                  <a:srgbClr val="C00000"/>
                </a:solidFill>
                <a:latin typeface="Arial" panose="020B0604020202020204" pitchFamily="34" charset="0"/>
              </a:rPr>
              <a:t>инсталации</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обикновено са съоръжени с дублираща </a:t>
            </a:r>
            <a:r>
              <a:rPr lang="en-US" sz="2000" dirty="0">
                <a:solidFill>
                  <a:srgbClr val="C00000"/>
                </a:solidFill>
                <a:latin typeface="Arial" panose="020B0604020202020204" pitchFamily="34" charset="0"/>
              </a:rPr>
              <a:t>e</a:t>
            </a:r>
            <a:r>
              <a:rPr lang="ru-RU" sz="2000" dirty="0">
                <a:solidFill>
                  <a:srgbClr val="C00000"/>
                </a:solidFill>
                <a:latin typeface="Arial" panose="020B0604020202020204" pitchFamily="34" charset="0"/>
              </a:rPr>
              <a:t>нергозахранваща система за да се</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осигури необходимата температура по всяко време на консумацията. </a:t>
            </a:r>
            <a:endParaRPr lang="en-US" sz="2000" dirty="0" smtClean="0">
              <a:solidFill>
                <a:srgbClr val="C00000"/>
              </a:solidFill>
              <a:latin typeface="Arial" panose="020B0604020202020204" pitchFamily="34" charset="0"/>
            </a:endParaRPr>
          </a:p>
          <a:p>
            <a:pPr algn="just"/>
            <a:endParaRPr lang="en-US" sz="2000" dirty="0">
              <a:solidFill>
                <a:srgbClr val="0070C0"/>
              </a:solidFill>
              <a:latin typeface="Arial" panose="020B0604020202020204" pitchFamily="34" charset="0"/>
            </a:endParaRPr>
          </a:p>
          <a:p>
            <a:pPr algn="just"/>
            <a:r>
              <a:rPr lang="ru-RU" sz="2000" dirty="0">
                <a:solidFill>
                  <a:srgbClr val="0070C0"/>
                </a:solidFill>
                <a:latin typeface="Arial" panose="020B0604020202020204" pitchFamily="34" charset="0"/>
              </a:rPr>
              <a:t>Такива</a:t>
            </a:r>
            <a:r>
              <a:rPr lang="en-US" sz="2000" dirty="0">
                <a:solidFill>
                  <a:srgbClr val="0070C0"/>
                </a:solidFill>
                <a:latin typeface="Arial" panose="020B0604020202020204" pitchFamily="34" charset="0"/>
              </a:rPr>
              <a:t> </a:t>
            </a:r>
            <a:r>
              <a:rPr lang="bg-BG" sz="2000" dirty="0">
                <a:solidFill>
                  <a:srgbClr val="0070C0"/>
                </a:solidFill>
                <a:latin typeface="Arial" panose="020B0604020202020204" pitchFamily="34" charset="0"/>
              </a:rPr>
              <a:t>инсталации се наричат </a:t>
            </a:r>
            <a:r>
              <a:rPr lang="bg-BG" sz="2000" i="1" dirty="0" err="1">
                <a:solidFill>
                  <a:srgbClr val="FF0000"/>
                </a:solidFill>
                <a:latin typeface="Arial,Italic"/>
              </a:rPr>
              <a:t>бивалентни</a:t>
            </a:r>
            <a:r>
              <a:rPr lang="bg-BG" sz="2000" i="1" dirty="0">
                <a:solidFill>
                  <a:srgbClr val="0070C0"/>
                </a:solidFill>
                <a:latin typeface="Arial,Italic"/>
              </a:rPr>
              <a:t>'.</a:t>
            </a:r>
            <a:endParaRPr lang="en-US" sz="2000" dirty="0">
              <a:solidFill>
                <a:srgbClr val="0070C0"/>
              </a:solidFill>
            </a:endParaRPr>
          </a:p>
        </p:txBody>
      </p:sp>
    </p:spTree>
    <p:extLst>
      <p:ext uri="{BB962C8B-B14F-4D97-AF65-F5344CB8AC3E}">
        <p14:creationId xmlns:p14="http://schemas.microsoft.com/office/powerpoint/2010/main" val="1049141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1016" y="614420"/>
            <a:ext cx="8617529" cy="2701435"/>
          </a:xfrm>
          <a:prstGeom prst="rect">
            <a:avLst/>
          </a:prstGeom>
        </p:spPr>
      </p:pic>
      <p:sp>
        <p:nvSpPr>
          <p:cNvPr id="3" name="Rectangle 2"/>
          <p:cNvSpPr/>
          <p:nvPr/>
        </p:nvSpPr>
        <p:spPr>
          <a:xfrm>
            <a:off x="305285" y="0"/>
            <a:ext cx="11277600" cy="400110"/>
          </a:xfrm>
          <a:prstGeom prst="rect">
            <a:avLst/>
          </a:prstGeom>
        </p:spPr>
        <p:txBody>
          <a:bodyPr wrap="square">
            <a:spAutoFit/>
          </a:bodyPr>
          <a:lstStyle/>
          <a:p>
            <a:pPr algn="ctr"/>
            <a:r>
              <a:rPr lang="ru-RU" sz="2000" dirty="0" smtClean="0">
                <a:solidFill>
                  <a:srgbClr val="C00000"/>
                </a:solidFill>
                <a:latin typeface="Arial" panose="020B0604020202020204" pitchFamily="34" charset="0"/>
              </a:rPr>
              <a:t>Основни </a:t>
            </a:r>
            <a:r>
              <a:rPr lang="ru-RU" sz="2000" dirty="0">
                <a:solidFill>
                  <a:srgbClr val="C00000"/>
                </a:solidFill>
                <a:latin typeface="Arial" panose="020B0604020202020204" pitchFamily="34" charset="0"/>
              </a:rPr>
              <a:t>изисквания при проектирането на директни слънчеви </a:t>
            </a:r>
            <a:r>
              <a:rPr lang="ru-RU" sz="2000" dirty="0" smtClean="0">
                <a:solidFill>
                  <a:srgbClr val="C00000"/>
                </a:solidFill>
                <a:latin typeface="Arial" panose="020B0604020202020204" pitchFamily="34" charset="0"/>
              </a:rPr>
              <a:t>системи</a:t>
            </a:r>
            <a:endParaRPr lang="ru-RU" sz="2000" dirty="0">
              <a:solidFill>
                <a:srgbClr val="C00000"/>
              </a:solidFill>
              <a:latin typeface="Arial" panose="020B0604020202020204" pitchFamily="34" charset="0"/>
            </a:endParaRPr>
          </a:p>
        </p:txBody>
      </p:sp>
      <p:sp>
        <p:nvSpPr>
          <p:cNvPr id="4" name="Rectangle 3"/>
          <p:cNvSpPr/>
          <p:nvPr/>
        </p:nvSpPr>
        <p:spPr>
          <a:xfrm>
            <a:off x="148510" y="3441680"/>
            <a:ext cx="11591151" cy="3416320"/>
          </a:xfrm>
          <a:prstGeom prst="rect">
            <a:avLst/>
          </a:prstGeom>
        </p:spPr>
        <p:txBody>
          <a:bodyPr wrap="square">
            <a:spAutoFit/>
          </a:bodyPr>
          <a:lstStyle/>
          <a:p>
            <a:pPr algn="just"/>
            <a:r>
              <a:rPr lang="ru-RU" dirty="0">
                <a:solidFill>
                  <a:srgbClr val="C00000"/>
                </a:solidFill>
                <a:latin typeface="Arial" panose="020B0604020202020204" pitchFamily="34" charset="0"/>
              </a:rPr>
              <a:t>Основните изисквания при проектирането на директни слънчеви системи са:</a:t>
            </a:r>
          </a:p>
          <a:p>
            <a:pPr algn="just"/>
            <a:r>
              <a:rPr lang="ru-RU" dirty="0">
                <a:solidFill>
                  <a:srgbClr val="00B0F0"/>
                </a:solidFill>
                <a:latin typeface="Arial" panose="020B0604020202020204" pitchFamily="34" charset="0"/>
              </a:rPr>
              <a:t>- Осигуряване на достатъчно голяма площ на прозорците на сградата </a:t>
            </a:r>
            <a:r>
              <a:rPr lang="ru-RU" dirty="0">
                <a:solidFill>
                  <a:srgbClr val="00B050"/>
                </a:solidFill>
                <a:latin typeface="Arial" panose="020B0604020202020204" pitchFamily="34" charset="0"/>
              </a:rPr>
              <a:t>върху южните фасади на сградата</a:t>
            </a:r>
            <a:r>
              <a:rPr lang="ru-RU" dirty="0">
                <a:solidFill>
                  <a:srgbClr val="00B0F0"/>
                </a:solidFill>
                <a:latin typeface="Arial" panose="020B0604020202020204" pitchFamily="34" charset="0"/>
              </a:rPr>
              <a:t>, обикновено с двойно или тройно остъкляване (за да са </a:t>
            </a:r>
            <a:r>
              <a:rPr lang="bg-BG" dirty="0">
                <a:solidFill>
                  <a:srgbClr val="00B0F0"/>
                </a:solidFill>
                <a:latin typeface="Arial" panose="020B0604020202020204" pitchFamily="34" charset="0"/>
              </a:rPr>
              <a:t>малки топлинните загуби)</a:t>
            </a:r>
          </a:p>
          <a:p>
            <a:pPr marL="171450" indent="-171450" algn="just">
              <a:buFontTx/>
              <a:buChar char="-"/>
            </a:pPr>
            <a:r>
              <a:rPr lang="ru-RU" dirty="0">
                <a:solidFill>
                  <a:srgbClr val="C00000"/>
                </a:solidFill>
                <a:latin typeface="Arial" panose="020B0604020202020204" pitchFamily="34" charset="0"/>
              </a:rPr>
              <a:t>Осигуряване на добри топлотехнически условия на пропускащите слънчевата радиация елементи. От важно значение е защитата от </a:t>
            </a:r>
            <a:r>
              <a:rPr lang="ru-RU" dirty="0">
                <a:solidFill>
                  <a:srgbClr val="00B050"/>
                </a:solidFill>
                <a:latin typeface="Arial" panose="020B0604020202020204" pitchFamily="34" charset="0"/>
              </a:rPr>
              <a:t>ветрове</a:t>
            </a:r>
            <a:r>
              <a:rPr lang="ru-RU" dirty="0">
                <a:solidFill>
                  <a:srgbClr val="C00000"/>
                </a:solidFill>
                <a:latin typeface="Arial" panose="020B0604020202020204" pitchFamily="34" charset="0"/>
              </a:rPr>
              <a:t> – трябва да се отчита преобладаващата за дадения район посока на ветровете. </a:t>
            </a:r>
            <a:endParaRPr lang="en-US" dirty="0">
              <a:solidFill>
                <a:srgbClr val="C00000"/>
              </a:solidFill>
              <a:latin typeface="Arial" panose="020B0604020202020204" pitchFamily="34" charset="0"/>
            </a:endParaRPr>
          </a:p>
          <a:p>
            <a:pPr marL="171450" indent="-171450" algn="just">
              <a:buFontTx/>
              <a:buChar char="-"/>
            </a:pPr>
            <a:r>
              <a:rPr lang="ru-RU" dirty="0">
                <a:solidFill>
                  <a:srgbClr val="C00000"/>
                </a:solidFill>
                <a:latin typeface="Arial" panose="020B0604020202020204" pitchFamily="34" charset="0"/>
              </a:rPr>
              <a:t>Освен това се изисква добра изолация на прозорците през нощните часове за намаляване на топлинните загуби (</a:t>
            </a:r>
            <a:r>
              <a:rPr lang="ru-RU" dirty="0">
                <a:solidFill>
                  <a:srgbClr val="00B050"/>
                </a:solidFill>
                <a:latin typeface="Arial" panose="020B0604020202020204" pitchFamily="34" charset="0"/>
              </a:rPr>
              <a:t>плътни пердета, щори и други</a:t>
            </a:r>
            <a:r>
              <a:rPr lang="ru-RU" dirty="0">
                <a:solidFill>
                  <a:srgbClr val="C00000"/>
                </a:solidFill>
                <a:latin typeface="Arial" panose="020B0604020202020204" pitchFamily="34" charset="0"/>
              </a:rPr>
              <a:t>). Особено ефективни са </a:t>
            </a:r>
            <a:r>
              <a:rPr lang="bg-BG" dirty="0">
                <a:solidFill>
                  <a:srgbClr val="C00000"/>
                </a:solidFill>
                <a:latin typeface="Arial" panose="020B0604020202020204" pitchFamily="34" charset="0"/>
              </a:rPr>
              <a:t>външните изолиращи щори.</a:t>
            </a:r>
          </a:p>
          <a:p>
            <a:pPr algn="just"/>
            <a:r>
              <a:rPr lang="ru-RU" dirty="0">
                <a:solidFill>
                  <a:schemeClr val="accent6">
                    <a:lumMod val="50000"/>
                  </a:schemeClr>
                </a:solidFill>
                <a:latin typeface="Arial" panose="020B0604020202020204" pitchFamily="34" charset="0"/>
              </a:rPr>
              <a:t>- Осигуряване на </a:t>
            </a:r>
            <a:r>
              <a:rPr lang="ru-RU" dirty="0">
                <a:solidFill>
                  <a:srgbClr val="00B0F0"/>
                </a:solidFill>
                <a:latin typeface="Arial" panose="020B0604020202020204" pitchFamily="34" charset="0"/>
              </a:rPr>
              <a:t>контрол на слънчевото </a:t>
            </a:r>
            <a:r>
              <a:rPr lang="ru-RU" dirty="0">
                <a:solidFill>
                  <a:schemeClr val="accent6">
                    <a:lumMod val="50000"/>
                  </a:schemeClr>
                </a:solidFill>
                <a:latin typeface="Arial" panose="020B0604020202020204" pitchFamily="34" charset="0"/>
              </a:rPr>
              <a:t>греене през деня - за ограничаване на слънчевите притоци през топлите летни дни. За южно ориентираните прозорци много добро решение се явяват </a:t>
            </a:r>
            <a:r>
              <a:rPr lang="ru-RU" dirty="0">
                <a:solidFill>
                  <a:srgbClr val="C00000"/>
                </a:solidFill>
                <a:latin typeface="Arial" panose="020B0604020202020204" pitchFamily="34" charset="0"/>
              </a:rPr>
              <a:t>козирките или </a:t>
            </a:r>
            <a:r>
              <a:rPr lang="bg-BG" dirty="0">
                <a:solidFill>
                  <a:srgbClr val="C00000"/>
                </a:solidFill>
                <a:latin typeface="Arial" panose="020B0604020202020204" pitchFamily="34" charset="0"/>
              </a:rPr>
              <a:t>тентите</a:t>
            </a:r>
            <a:r>
              <a:rPr lang="ru-RU" dirty="0">
                <a:solidFill>
                  <a:srgbClr val="C00000"/>
                </a:solidFill>
                <a:latin typeface="Arial" panose="020B0604020202020204" pitchFamily="34" charset="0"/>
              </a:rPr>
              <a:t>.</a:t>
            </a:r>
            <a:r>
              <a:rPr lang="ru-RU" dirty="0">
                <a:solidFill>
                  <a:schemeClr val="accent6">
                    <a:lumMod val="50000"/>
                  </a:schemeClr>
                </a:solidFill>
                <a:latin typeface="Arial" panose="020B0604020202020204" pitchFamily="34" charset="0"/>
              </a:rPr>
              <a:t> </a:t>
            </a:r>
            <a:r>
              <a:rPr lang="ru-RU" dirty="0">
                <a:solidFill>
                  <a:srgbClr val="0070C0"/>
                </a:solidFill>
                <a:latin typeface="Arial" panose="020B0604020202020204" pitchFamily="34" charset="0"/>
              </a:rPr>
              <a:t>Те предпазват проникването на слънчевите лъчи с голям височинен ъгъл през летните дни и пропускат ниските зимни слънчеви </a:t>
            </a:r>
            <a:r>
              <a:rPr lang="ru-RU" dirty="0" smtClean="0">
                <a:solidFill>
                  <a:srgbClr val="0070C0"/>
                </a:solidFill>
                <a:latin typeface="Arial" panose="020B0604020202020204" pitchFamily="34" charset="0"/>
              </a:rPr>
              <a:t>лъчи</a:t>
            </a:r>
            <a:endParaRPr lang="en-US" dirty="0">
              <a:solidFill>
                <a:srgbClr val="0070C0"/>
              </a:solidFill>
            </a:endParaRPr>
          </a:p>
        </p:txBody>
      </p:sp>
    </p:spTree>
    <p:extLst>
      <p:ext uri="{BB962C8B-B14F-4D97-AF65-F5344CB8AC3E}">
        <p14:creationId xmlns:p14="http://schemas.microsoft.com/office/powerpoint/2010/main" val="2542899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6658" y="464287"/>
            <a:ext cx="6748214" cy="2627876"/>
          </a:xfrm>
          <a:prstGeom prst="rect">
            <a:avLst/>
          </a:prstGeom>
        </p:spPr>
      </p:pic>
      <p:sp>
        <p:nvSpPr>
          <p:cNvPr id="3" name="Rectangle 2"/>
          <p:cNvSpPr/>
          <p:nvPr/>
        </p:nvSpPr>
        <p:spPr>
          <a:xfrm>
            <a:off x="8411795" y="993395"/>
            <a:ext cx="3780205" cy="1015663"/>
          </a:xfrm>
          <a:prstGeom prst="rect">
            <a:avLst/>
          </a:prstGeom>
        </p:spPr>
        <p:txBody>
          <a:bodyPr wrap="square">
            <a:spAutoFit/>
          </a:bodyPr>
          <a:lstStyle/>
          <a:p>
            <a:r>
              <a:rPr lang="ru-RU" sz="2000" dirty="0">
                <a:latin typeface="Arial" panose="020B0604020202020204" pitchFamily="34" charset="0"/>
              </a:rPr>
              <a:t>Директна пасивна система с допълнителна топлоакумулираща стена</a:t>
            </a:r>
            <a:endParaRPr lang="en-US" sz="2000" dirty="0"/>
          </a:p>
        </p:txBody>
      </p:sp>
      <p:sp>
        <p:nvSpPr>
          <p:cNvPr id="4" name="Rectangle 3"/>
          <p:cNvSpPr/>
          <p:nvPr/>
        </p:nvSpPr>
        <p:spPr>
          <a:xfrm>
            <a:off x="4417189" y="0"/>
            <a:ext cx="4225837" cy="369332"/>
          </a:xfrm>
          <a:prstGeom prst="rect">
            <a:avLst/>
          </a:prstGeom>
        </p:spPr>
        <p:txBody>
          <a:bodyPr wrap="none">
            <a:spAutoFit/>
          </a:bodyPr>
          <a:lstStyle/>
          <a:p>
            <a:r>
              <a:rPr lang="ru-RU" dirty="0">
                <a:solidFill>
                  <a:srgbClr val="C00000"/>
                </a:solidFill>
                <a:latin typeface="Arial" panose="020B0604020202020204" pitchFamily="34" charset="0"/>
              </a:rPr>
              <a:t>Директни пасивни слънчеви системи </a:t>
            </a:r>
            <a:endParaRPr lang="bg-BG" dirty="0"/>
          </a:p>
        </p:txBody>
      </p:sp>
      <p:sp>
        <p:nvSpPr>
          <p:cNvPr id="5" name="Rectangle 4"/>
          <p:cNvSpPr/>
          <p:nvPr/>
        </p:nvSpPr>
        <p:spPr>
          <a:xfrm>
            <a:off x="214220" y="2993154"/>
            <a:ext cx="11831782" cy="3477875"/>
          </a:xfrm>
          <a:prstGeom prst="rect">
            <a:avLst/>
          </a:prstGeom>
        </p:spPr>
        <p:txBody>
          <a:bodyPr wrap="square">
            <a:spAutoFit/>
          </a:bodyPr>
          <a:lstStyle/>
          <a:p>
            <a:pPr algn="just"/>
            <a:endParaRPr lang="ru-RU" sz="2200" dirty="0">
              <a:solidFill>
                <a:srgbClr val="C00000"/>
              </a:solidFill>
            </a:endParaRPr>
          </a:p>
          <a:p>
            <a:pPr algn="just"/>
            <a:r>
              <a:rPr lang="ru-RU" sz="2200" dirty="0">
                <a:solidFill>
                  <a:srgbClr val="0070C0"/>
                </a:solidFill>
              </a:rPr>
              <a:t>Прозрачните ограждения са най-важните елементи на директните пасивни слънчеви системи, тъй като чрез тях се формират основните приноси от слънчева</a:t>
            </a:r>
            <a:r>
              <a:rPr lang="en-US" sz="2200" dirty="0">
                <a:solidFill>
                  <a:srgbClr val="0070C0"/>
                </a:solidFill>
              </a:rPr>
              <a:t> </a:t>
            </a:r>
            <a:r>
              <a:rPr lang="ru-RU" sz="2200" dirty="0">
                <a:solidFill>
                  <a:srgbClr val="0070C0"/>
                </a:solidFill>
              </a:rPr>
              <a:t>радиация. </a:t>
            </a:r>
            <a:r>
              <a:rPr lang="ru-RU" sz="2200" dirty="0">
                <a:solidFill>
                  <a:srgbClr val="C00000"/>
                </a:solidFill>
              </a:rPr>
              <a:t>Енергийните потоци през тях се представят като количество сезонна</a:t>
            </a:r>
            <a:r>
              <a:rPr lang="en-US" sz="2200" dirty="0">
                <a:solidFill>
                  <a:srgbClr val="C00000"/>
                </a:solidFill>
              </a:rPr>
              <a:t> </a:t>
            </a:r>
            <a:r>
              <a:rPr lang="ru-RU" sz="2200" dirty="0">
                <a:solidFill>
                  <a:srgbClr val="C00000"/>
                </a:solidFill>
              </a:rPr>
              <a:t>енергия преминала през единица площ от ограждението. </a:t>
            </a:r>
            <a:r>
              <a:rPr lang="ru-RU" sz="2200" dirty="0">
                <a:solidFill>
                  <a:srgbClr val="00B050"/>
                </a:solidFill>
              </a:rPr>
              <a:t>Този енергиен поток</a:t>
            </a:r>
            <a:r>
              <a:rPr lang="en-US" sz="2200" dirty="0">
                <a:solidFill>
                  <a:srgbClr val="00B050"/>
                </a:solidFill>
              </a:rPr>
              <a:t> </a:t>
            </a:r>
            <a:r>
              <a:rPr lang="ru-RU" sz="2200" dirty="0">
                <a:solidFill>
                  <a:srgbClr val="00B050"/>
                </a:solidFill>
              </a:rPr>
              <a:t>трябва да се сравни с трансфера на енергия през непрозрачните ограждения на</a:t>
            </a:r>
            <a:r>
              <a:rPr lang="en-US" sz="2200" dirty="0">
                <a:solidFill>
                  <a:srgbClr val="00B050"/>
                </a:solidFill>
              </a:rPr>
              <a:t>  </a:t>
            </a:r>
            <a:r>
              <a:rPr lang="ru-RU" sz="2200" dirty="0">
                <a:solidFill>
                  <a:srgbClr val="00B050"/>
                </a:solidFill>
              </a:rPr>
              <a:t>сградата за същия период и от това сравнение да се прецени дали замяната на</a:t>
            </a:r>
            <a:r>
              <a:rPr lang="en-US" sz="2200" dirty="0">
                <a:solidFill>
                  <a:srgbClr val="00B050"/>
                </a:solidFill>
              </a:rPr>
              <a:t> </a:t>
            </a:r>
            <a:r>
              <a:rPr lang="ru-RU" sz="2200" dirty="0">
                <a:solidFill>
                  <a:srgbClr val="00B050"/>
                </a:solidFill>
              </a:rPr>
              <a:t>непрозрачно ограждение (стена) с прозрачно води до намаляване или до</a:t>
            </a:r>
            <a:r>
              <a:rPr lang="en-US" sz="2200" dirty="0">
                <a:solidFill>
                  <a:srgbClr val="00B050"/>
                </a:solidFill>
              </a:rPr>
              <a:t> </a:t>
            </a:r>
            <a:r>
              <a:rPr lang="ru-RU" sz="2200" dirty="0">
                <a:solidFill>
                  <a:srgbClr val="00B050"/>
                </a:solidFill>
              </a:rPr>
              <a:t>увеличаване на топлинните загуби на сградата. </a:t>
            </a:r>
            <a:r>
              <a:rPr lang="ru-RU" sz="2200" dirty="0">
                <a:solidFill>
                  <a:srgbClr val="0070C0"/>
                </a:solidFill>
              </a:rPr>
              <a:t>Резултата от такова сравнение</a:t>
            </a:r>
            <a:r>
              <a:rPr lang="en-US" sz="2200" dirty="0">
                <a:solidFill>
                  <a:srgbClr val="0070C0"/>
                </a:solidFill>
              </a:rPr>
              <a:t> </a:t>
            </a:r>
            <a:r>
              <a:rPr lang="ru-RU" sz="2200" dirty="0">
                <a:solidFill>
                  <a:srgbClr val="0070C0"/>
                </a:solidFill>
              </a:rPr>
              <a:t>зависи от климатичните данни за района, за който се извършва изследването и от</a:t>
            </a:r>
            <a:r>
              <a:rPr lang="en-US" sz="2200" dirty="0">
                <a:solidFill>
                  <a:srgbClr val="0070C0"/>
                </a:solidFill>
              </a:rPr>
              <a:t> </a:t>
            </a:r>
            <a:r>
              <a:rPr lang="ru-RU" sz="2200" dirty="0">
                <a:solidFill>
                  <a:srgbClr val="0070C0"/>
                </a:solidFill>
              </a:rPr>
              <a:t>топлотехническите характеристики на сградата (стени и прозрачни ограждения).</a:t>
            </a:r>
            <a:endParaRPr lang="bg-BG" sz="2200" dirty="0">
              <a:solidFill>
                <a:srgbClr val="0070C0"/>
              </a:solidFill>
            </a:endParaRPr>
          </a:p>
        </p:txBody>
      </p:sp>
    </p:spTree>
    <p:extLst>
      <p:ext uri="{BB962C8B-B14F-4D97-AF65-F5344CB8AC3E}">
        <p14:creationId xmlns:p14="http://schemas.microsoft.com/office/powerpoint/2010/main" val="2682299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5562" y="547194"/>
            <a:ext cx="5296630" cy="3526042"/>
          </a:xfrm>
          <a:prstGeom prst="rect">
            <a:avLst/>
          </a:prstGeom>
        </p:spPr>
      </p:pic>
      <p:sp>
        <p:nvSpPr>
          <p:cNvPr id="6" name="Rectangle 5"/>
          <p:cNvSpPr/>
          <p:nvPr/>
        </p:nvSpPr>
        <p:spPr>
          <a:xfrm>
            <a:off x="4112390" y="27685"/>
            <a:ext cx="4225837" cy="369332"/>
          </a:xfrm>
          <a:prstGeom prst="rect">
            <a:avLst/>
          </a:prstGeom>
        </p:spPr>
        <p:txBody>
          <a:bodyPr wrap="none">
            <a:spAutoFit/>
          </a:bodyPr>
          <a:lstStyle/>
          <a:p>
            <a:r>
              <a:rPr lang="ru-RU" dirty="0">
                <a:solidFill>
                  <a:srgbClr val="C00000"/>
                </a:solidFill>
                <a:latin typeface="Arial" panose="020B0604020202020204" pitchFamily="34" charset="0"/>
              </a:rPr>
              <a:t>Директни пасивни слънчеви системи </a:t>
            </a:r>
            <a:endParaRPr lang="bg-BG" dirty="0"/>
          </a:p>
        </p:txBody>
      </p:sp>
      <p:sp>
        <p:nvSpPr>
          <p:cNvPr id="2" name="Rectangle 1"/>
          <p:cNvSpPr/>
          <p:nvPr/>
        </p:nvSpPr>
        <p:spPr>
          <a:xfrm>
            <a:off x="295563" y="3933760"/>
            <a:ext cx="11406909" cy="2862322"/>
          </a:xfrm>
          <a:prstGeom prst="rect">
            <a:avLst/>
          </a:prstGeom>
        </p:spPr>
        <p:txBody>
          <a:bodyPr wrap="square">
            <a:spAutoFit/>
          </a:bodyPr>
          <a:lstStyle/>
          <a:p>
            <a:pPr algn="just"/>
            <a:endParaRPr lang="ru-RU" dirty="0">
              <a:solidFill>
                <a:srgbClr val="C00000"/>
              </a:solidFill>
            </a:endParaRPr>
          </a:p>
          <a:p>
            <a:pPr algn="just"/>
            <a:r>
              <a:rPr lang="ru-RU" dirty="0">
                <a:solidFill>
                  <a:srgbClr val="C00000"/>
                </a:solidFill>
              </a:rPr>
              <a:t>Важни критерии при проектиране на пасивни слънчеви системи са:</a:t>
            </a:r>
          </a:p>
          <a:p>
            <a:pPr algn="just"/>
            <a:r>
              <a:rPr lang="ru-RU" dirty="0">
                <a:solidFill>
                  <a:srgbClr val="C00000"/>
                </a:solidFill>
              </a:rPr>
              <a:t>- Осигуряване на достатъчни топлоакумулиращи маси за оползотворяване на проникналата в помещенията слънчева енергия. Най-често се използват масивни подове или стени в помещенията от плътен строителен материал - </a:t>
            </a:r>
            <a:r>
              <a:rPr lang="ru-RU" dirty="0">
                <a:solidFill>
                  <a:srgbClr val="0070C0"/>
                </a:solidFill>
              </a:rPr>
              <a:t>бетон, които са </a:t>
            </a:r>
            <a:r>
              <a:rPr lang="bg-BG" dirty="0">
                <a:solidFill>
                  <a:srgbClr val="0070C0"/>
                </a:solidFill>
              </a:rPr>
              <a:t>изолирани от обратната страна</a:t>
            </a:r>
            <a:r>
              <a:rPr lang="bg-BG" dirty="0">
                <a:solidFill>
                  <a:srgbClr val="C00000"/>
                </a:solidFill>
              </a:rPr>
              <a:t>.</a:t>
            </a:r>
          </a:p>
          <a:p>
            <a:pPr algn="just"/>
            <a:r>
              <a:rPr lang="ru-RU" dirty="0">
                <a:solidFill>
                  <a:srgbClr val="00B050"/>
                </a:solidFill>
              </a:rPr>
              <a:t>- Правилно оразмерена вентилационна система, осигуряваща не голяма вентилация през зимата и достатъчно голяма вентилация през летния период.</a:t>
            </a:r>
          </a:p>
          <a:p>
            <a:pPr algn="just"/>
            <a:r>
              <a:rPr lang="ru-RU" dirty="0">
                <a:solidFill>
                  <a:srgbClr val="0070C0"/>
                </a:solidFill>
              </a:rPr>
              <a:t>- За по-равномерно разпределение на топлината трябва да се използват високо разположени прозорци. Така слънчевата радиация прониква по-навътре в помещенията и може да се предаде и към други помещения (</a:t>
            </a:r>
            <a:r>
              <a:rPr lang="ru-RU" b="1" dirty="0">
                <a:solidFill>
                  <a:srgbClr val="0070C0"/>
                </a:solidFill>
              </a:rPr>
              <a:t>Фиг.</a:t>
            </a:r>
            <a:r>
              <a:rPr lang="ru-RU" dirty="0">
                <a:solidFill>
                  <a:srgbClr val="0070C0"/>
                </a:solidFill>
              </a:rPr>
              <a:t>). За целта се използва вторична топлоакумулираща маса (под, стени) в съседни помещения.</a:t>
            </a:r>
            <a:endParaRPr lang="bg-BG" dirty="0">
              <a:solidFill>
                <a:srgbClr val="0070C0"/>
              </a:solidFill>
            </a:endParaRPr>
          </a:p>
        </p:txBody>
      </p:sp>
      <p:sp>
        <p:nvSpPr>
          <p:cNvPr id="3" name="Rectangle 2"/>
          <p:cNvSpPr/>
          <p:nvPr/>
        </p:nvSpPr>
        <p:spPr>
          <a:xfrm>
            <a:off x="6250581" y="787830"/>
            <a:ext cx="5779781" cy="2585323"/>
          </a:xfrm>
          <a:prstGeom prst="rect">
            <a:avLst/>
          </a:prstGeom>
        </p:spPr>
        <p:txBody>
          <a:bodyPr wrap="square">
            <a:spAutoFit/>
          </a:bodyPr>
          <a:lstStyle/>
          <a:p>
            <a:pPr algn="just"/>
            <a:r>
              <a:rPr lang="ru-RU" dirty="0"/>
              <a:t>Друг полезен елемент за пасивните системи се явява наличието </a:t>
            </a:r>
            <a:r>
              <a:rPr lang="ru-RU" dirty="0">
                <a:solidFill>
                  <a:srgbClr val="C00000"/>
                </a:solidFill>
              </a:rPr>
              <a:t>на растителност </a:t>
            </a:r>
            <a:r>
              <a:rPr lang="ru-RU" dirty="0"/>
              <a:t>около огряваната част от сградата. Ако има дървета в близост до прозорците от южната страна на сградата, със своята листна маса те предпазват проникването на слънчевата радиация в сградата. През зимата листата на дърветата са паднали и слънчевата радиация свободно преминава през стъблата на дърветата и прониква в сградата през прозрачните елементи. </a:t>
            </a:r>
          </a:p>
        </p:txBody>
      </p:sp>
    </p:spTree>
    <p:extLst>
      <p:ext uri="{BB962C8B-B14F-4D97-AF65-F5344CB8AC3E}">
        <p14:creationId xmlns:p14="http://schemas.microsoft.com/office/powerpoint/2010/main" val="3308730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094" y="251309"/>
            <a:ext cx="5648688" cy="3230800"/>
          </a:xfrm>
          <a:prstGeom prst="rect">
            <a:avLst/>
          </a:prstGeom>
        </p:spPr>
      </p:pic>
      <p:sp>
        <p:nvSpPr>
          <p:cNvPr id="3" name="Rectangle 2"/>
          <p:cNvSpPr/>
          <p:nvPr/>
        </p:nvSpPr>
        <p:spPr>
          <a:xfrm>
            <a:off x="369455" y="3882379"/>
            <a:ext cx="11656291" cy="3170099"/>
          </a:xfrm>
          <a:prstGeom prst="rect">
            <a:avLst/>
          </a:prstGeom>
        </p:spPr>
        <p:txBody>
          <a:bodyPr wrap="square">
            <a:spAutoFit/>
          </a:bodyPr>
          <a:lstStyle/>
          <a:p>
            <a:pPr algn="just"/>
            <a:r>
              <a:rPr lang="ru-RU" sz="2000" dirty="0">
                <a:solidFill>
                  <a:srgbClr val="C00000"/>
                </a:solidFill>
                <a:latin typeface="Arial" panose="020B0604020202020204" pitchFamily="34" charset="0"/>
              </a:rPr>
              <a:t>Използването на пасивни слънчеви системи </a:t>
            </a:r>
            <a:r>
              <a:rPr lang="ru-RU" sz="2000" dirty="0">
                <a:solidFill>
                  <a:srgbClr val="0070C0"/>
                </a:solidFill>
                <a:latin typeface="Arial" panose="020B0604020202020204" pitchFamily="34" charset="0"/>
              </a:rPr>
              <a:t>в градовете е свързано с известни</a:t>
            </a:r>
            <a:r>
              <a:rPr lang="en-US" sz="2000" dirty="0">
                <a:solidFill>
                  <a:srgbClr val="0070C0"/>
                </a:solidFill>
                <a:latin typeface="Arial" panose="020B0604020202020204" pitchFamily="34" charset="0"/>
              </a:rPr>
              <a:t> </a:t>
            </a:r>
            <a:r>
              <a:rPr lang="ru-RU" sz="2000" dirty="0">
                <a:solidFill>
                  <a:srgbClr val="0070C0"/>
                </a:solidFill>
                <a:latin typeface="Arial" panose="020B0604020202020204" pitchFamily="34" charset="0"/>
              </a:rPr>
              <a:t>трудности. </a:t>
            </a:r>
            <a:r>
              <a:rPr lang="ru-RU" sz="2000" dirty="0">
                <a:solidFill>
                  <a:srgbClr val="C00000"/>
                </a:solidFill>
                <a:latin typeface="Arial" panose="020B0604020202020204" pitchFamily="34" charset="0"/>
              </a:rPr>
              <a:t>Те се изразяват в това, че трудно може да се осигури оптимална</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ориентация на елементите на тези системи, тъй като разположението на сградните</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се съобразява с направлението на улиците или другите сгради. </a:t>
            </a:r>
            <a:endParaRPr lang="en-US" sz="2000" dirty="0">
              <a:solidFill>
                <a:srgbClr val="C00000"/>
              </a:solidFill>
              <a:latin typeface="Arial" panose="020B0604020202020204" pitchFamily="34" charset="0"/>
            </a:endParaRPr>
          </a:p>
          <a:p>
            <a:pPr algn="just"/>
            <a:r>
              <a:rPr lang="ru-RU" sz="2000" dirty="0">
                <a:solidFill>
                  <a:srgbClr val="C00000"/>
                </a:solidFill>
                <a:latin typeface="Arial" panose="020B0604020202020204" pitchFamily="34" charset="0"/>
              </a:rPr>
              <a:t>Друга особеност в</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тези условия е възможността </a:t>
            </a:r>
            <a:r>
              <a:rPr lang="ru-RU" sz="2000" dirty="0">
                <a:solidFill>
                  <a:srgbClr val="0070C0"/>
                </a:solidFill>
                <a:latin typeface="Arial" panose="020B0604020202020204" pitchFamily="34" charset="0"/>
              </a:rPr>
              <a:t>от засенчване от съседни сгради</a:t>
            </a:r>
            <a:r>
              <a:rPr lang="ru-RU" sz="2000" dirty="0">
                <a:solidFill>
                  <a:srgbClr val="C00000"/>
                </a:solidFill>
                <a:latin typeface="Arial" panose="020B0604020202020204" pitchFamily="34" charset="0"/>
              </a:rPr>
              <a:t>. Това важи особено</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за ниските етажи на сградите.</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За осигуряване на топлина към помещения с неблагоприятно ориентирани</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фасади може да се реализира така наречената система </a:t>
            </a:r>
            <a:r>
              <a:rPr lang="ru-RU" sz="2000" i="1" dirty="0">
                <a:solidFill>
                  <a:srgbClr val="0070C0"/>
                </a:solidFill>
                <a:latin typeface="Arial,Italic"/>
              </a:rPr>
              <a:t>Бор</a:t>
            </a:r>
            <a:r>
              <a:rPr lang="ru-RU" sz="2000" i="1" dirty="0">
                <a:solidFill>
                  <a:srgbClr val="0070C0"/>
                </a:solidFill>
                <a:latin typeface="Arial" panose="020B0604020202020204" pitchFamily="34" charset="0"/>
              </a:rPr>
              <a:t>-</a:t>
            </a:r>
            <a:r>
              <a:rPr lang="ru-RU" sz="2000" i="1" dirty="0">
                <a:solidFill>
                  <a:srgbClr val="0070C0"/>
                </a:solidFill>
                <a:latin typeface="Arial,Italic"/>
              </a:rPr>
              <a:t>Константини.</a:t>
            </a:r>
            <a:r>
              <a:rPr lang="ru-RU" sz="2000" i="1" dirty="0">
                <a:solidFill>
                  <a:srgbClr val="C00000"/>
                </a:solidFill>
                <a:latin typeface="Arial,Italic"/>
              </a:rPr>
              <a:t> </a:t>
            </a:r>
            <a:r>
              <a:rPr lang="ru-RU" sz="2000" dirty="0">
                <a:solidFill>
                  <a:srgbClr val="C00000"/>
                </a:solidFill>
                <a:latin typeface="Arial" panose="020B0604020202020204" pitchFamily="34" charset="0"/>
              </a:rPr>
              <a:t>При</a:t>
            </a:r>
            <a:r>
              <a:rPr lang="en-US" sz="2000" dirty="0">
                <a:solidFill>
                  <a:srgbClr val="C00000"/>
                </a:solidFill>
                <a:latin typeface="Arial" panose="020B0604020202020204" pitchFamily="34" charset="0"/>
              </a:rPr>
              <a:t> </a:t>
            </a:r>
            <a:r>
              <a:rPr lang="ru-RU" sz="2000" dirty="0">
                <a:solidFill>
                  <a:srgbClr val="C00000"/>
                </a:solidFill>
                <a:latin typeface="Arial" panose="020B0604020202020204" pitchFamily="34" charset="0"/>
              </a:rPr>
              <a:t>нея подовете се изграждат с въздушни канали в тях. </a:t>
            </a:r>
            <a:r>
              <a:rPr lang="ru-RU" sz="2000" dirty="0">
                <a:solidFill>
                  <a:srgbClr val="0070C0"/>
                </a:solidFill>
                <a:latin typeface="Arial" panose="020B0604020202020204" pitchFamily="34" charset="0"/>
              </a:rPr>
              <a:t>Южноориентираните</a:t>
            </a:r>
            <a:r>
              <a:rPr lang="en-US" sz="2000" dirty="0">
                <a:solidFill>
                  <a:srgbClr val="0070C0"/>
                </a:solidFill>
                <a:latin typeface="Arial" panose="020B0604020202020204" pitchFamily="34" charset="0"/>
              </a:rPr>
              <a:t> </a:t>
            </a:r>
            <a:r>
              <a:rPr lang="ru-RU" sz="2000" dirty="0">
                <a:solidFill>
                  <a:srgbClr val="0070C0"/>
                </a:solidFill>
                <a:latin typeface="Arial" panose="020B0604020202020204" pitchFamily="34" charset="0"/>
              </a:rPr>
              <a:t>помещения се нагряват с помощта на масивна стена</a:t>
            </a:r>
            <a:endParaRPr lang="en-US" sz="2000" dirty="0">
              <a:solidFill>
                <a:srgbClr val="0070C0"/>
              </a:solidFill>
            </a:endParaRPr>
          </a:p>
          <a:p>
            <a:endParaRPr lang="bg-BG" sz="2000" dirty="0"/>
          </a:p>
        </p:txBody>
      </p:sp>
    </p:spTree>
    <p:extLst>
      <p:ext uri="{BB962C8B-B14F-4D97-AF65-F5344CB8AC3E}">
        <p14:creationId xmlns:p14="http://schemas.microsoft.com/office/powerpoint/2010/main" val="1391223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464" y="0"/>
            <a:ext cx="11562735" cy="707886"/>
          </a:xfrm>
          <a:prstGeom prst="rect">
            <a:avLst/>
          </a:prstGeom>
        </p:spPr>
        <p:txBody>
          <a:bodyPr wrap="square">
            <a:spAutoFit/>
          </a:bodyPr>
          <a:lstStyle/>
          <a:p>
            <a:pPr algn="ctr"/>
            <a:r>
              <a:rPr lang="ru-RU" sz="2000" b="1" dirty="0">
                <a:solidFill>
                  <a:srgbClr val="C00000"/>
                </a:solidFill>
                <a:latin typeface="Arial,Bold"/>
              </a:rPr>
              <a:t>Индиректни слънчеви системи с топлоакумулираща </a:t>
            </a:r>
            <a:r>
              <a:rPr lang="ru-RU" sz="2000" b="1" dirty="0" smtClean="0">
                <a:solidFill>
                  <a:srgbClr val="C00000"/>
                </a:solidFill>
                <a:latin typeface="Arial,Bold"/>
              </a:rPr>
              <a:t>стена</a:t>
            </a:r>
          </a:p>
          <a:p>
            <a:pPr algn="ctr"/>
            <a:endParaRPr lang="ru-RU" sz="2000" b="1" dirty="0">
              <a:solidFill>
                <a:srgbClr val="C00000"/>
              </a:solidFill>
              <a:latin typeface="Arial,Bold"/>
            </a:endParaRPr>
          </a:p>
        </p:txBody>
      </p:sp>
      <p:pic>
        <p:nvPicPr>
          <p:cNvPr id="4" name="Picture 3"/>
          <p:cNvPicPr>
            <a:picLocks noChangeAspect="1"/>
          </p:cNvPicPr>
          <p:nvPr/>
        </p:nvPicPr>
        <p:blipFill>
          <a:blip r:embed="rId3"/>
          <a:stretch>
            <a:fillRect/>
          </a:stretch>
        </p:blipFill>
        <p:spPr>
          <a:xfrm>
            <a:off x="2835564" y="623519"/>
            <a:ext cx="6903860" cy="3015607"/>
          </a:xfrm>
          <a:prstGeom prst="rect">
            <a:avLst/>
          </a:prstGeom>
        </p:spPr>
      </p:pic>
      <p:sp>
        <p:nvSpPr>
          <p:cNvPr id="3" name="Rectangle 2"/>
          <p:cNvSpPr/>
          <p:nvPr/>
        </p:nvSpPr>
        <p:spPr>
          <a:xfrm>
            <a:off x="213031" y="3995678"/>
            <a:ext cx="11785600" cy="2862322"/>
          </a:xfrm>
          <a:prstGeom prst="rect">
            <a:avLst/>
          </a:prstGeom>
        </p:spPr>
        <p:txBody>
          <a:bodyPr wrap="square">
            <a:spAutoFit/>
          </a:bodyPr>
          <a:lstStyle/>
          <a:p>
            <a:pPr algn="just"/>
            <a:r>
              <a:rPr lang="ru-RU" b="1" dirty="0">
                <a:solidFill>
                  <a:srgbClr val="C00000"/>
                </a:solidFill>
                <a:latin typeface="Arial,Bold"/>
              </a:rPr>
              <a:t>Индиректни слънчеви системи с топлоакумулираща стена</a:t>
            </a:r>
          </a:p>
          <a:p>
            <a:pPr algn="just"/>
            <a:r>
              <a:rPr lang="ru-RU" dirty="0">
                <a:solidFill>
                  <a:srgbClr val="C00000"/>
                </a:solidFill>
                <a:latin typeface="Arial" panose="020B0604020202020204" pitchFamily="34" charset="0"/>
              </a:rPr>
              <a:t>През 1881 година е предложена и конструирана система с топлоакумулираща</a:t>
            </a:r>
            <a:r>
              <a:rPr lang="en-US" dirty="0">
                <a:solidFill>
                  <a:srgbClr val="C00000"/>
                </a:solidFill>
                <a:latin typeface="Arial" panose="020B0604020202020204" pitchFamily="34" charset="0"/>
              </a:rPr>
              <a:t> </a:t>
            </a:r>
            <a:r>
              <a:rPr lang="ru-RU" dirty="0">
                <a:solidFill>
                  <a:srgbClr val="00B050"/>
                </a:solidFill>
                <a:latin typeface="Arial" panose="020B0604020202020204" pitchFamily="34" charset="0"/>
              </a:rPr>
              <a:t>стена в САЩ от Мора</a:t>
            </a:r>
            <a:r>
              <a:rPr lang="ru-RU" dirty="0">
                <a:solidFill>
                  <a:srgbClr val="C00000"/>
                </a:solidFill>
                <a:latin typeface="Arial" panose="020B0604020202020204" pitchFamily="34" charset="0"/>
              </a:rPr>
              <a:t>, която после е доразвита и практически реализирана от проф.</a:t>
            </a:r>
            <a:r>
              <a:rPr lang="en-US" dirty="0">
                <a:solidFill>
                  <a:srgbClr val="C00000"/>
                </a:solidFill>
                <a:latin typeface="Arial" panose="020B0604020202020204" pitchFamily="34" charset="0"/>
              </a:rPr>
              <a:t> </a:t>
            </a:r>
            <a:r>
              <a:rPr lang="ru-RU" dirty="0">
                <a:solidFill>
                  <a:srgbClr val="00B0F0"/>
                </a:solidFill>
                <a:latin typeface="Arial" panose="020B0604020202020204" pitchFamily="34" charset="0"/>
              </a:rPr>
              <a:t>Феликс Тромб (стена на Тромб)</a:t>
            </a:r>
            <a:r>
              <a:rPr lang="ru-RU" dirty="0">
                <a:solidFill>
                  <a:srgbClr val="C00000"/>
                </a:solidFill>
                <a:latin typeface="Arial" panose="020B0604020202020204" pitchFamily="34" charset="0"/>
              </a:rPr>
              <a:t> - Оделио Франция. Принципа на функциониране на</a:t>
            </a:r>
            <a:r>
              <a:rPr lang="en-US" dirty="0">
                <a:solidFill>
                  <a:srgbClr val="C00000"/>
                </a:solidFill>
                <a:latin typeface="Arial" panose="020B0604020202020204" pitchFamily="34" charset="0"/>
              </a:rPr>
              <a:t> </a:t>
            </a:r>
            <a:r>
              <a:rPr lang="ru-RU" dirty="0">
                <a:solidFill>
                  <a:srgbClr val="C00000"/>
                </a:solidFill>
                <a:latin typeface="Arial" panose="020B0604020202020204" pitchFamily="34" charset="0"/>
              </a:rPr>
              <a:t>този тип пасивна система е показан на </a:t>
            </a:r>
            <a:r>
              <a:rPr lang="ru-RU" b="1" dirty="0">
                <a:solidFill>
                  <a:srgbClr val="C00000"/>
                </a:solidFill>
                <a:latin typeface="Arial,Bold"/>
              </a:rPr>
              <a:t>Фиг</a:t>
            </a:r>
            <a:r>
              <a:rPr lang="ru-RU" dirty="0">
                <a:solidFill>
                  <a:srgbClr val="C00000"/>
                </a:solidFill>
                <a:latin typeface="Arial" panose="020B0604020202020204" pitchFamily="34" charset="0"/>
              </a:rPr>
              <a:t>.</a:t>
            </a:r>
          </a:p>
          <a:p>
            <a:pPr algn="just">
              <a:defRPr/>
            </a:pPr>
            <a:r>
              <a:rPr lang="ru-RU" dirty="0">
                <a:solidFill>
                  <a:srgbClr val="00B050"/>
                </a:solidFill>
                <a:latin typeface="Arial" panose="020B0604020202020204" pitchFamily="34" charset="0"/>
              </a:rPr>
              <a:t>Масивната стена, остъклена от външната си страна, абсорбира с</a:t>
            </a:r>
            <a:r>
              <a:rPr lang="en-US" dirty="0">
                <a:solidFill>
                  <a:srgbClr val="00B050"/>
                </a:solidFill>
                <a:latin typeface="Arial" panose="020B0604020202020204" pitchFamily="34" charset="0"/>
              </a:rPr>
              <a:t> </a:t>
            </a:r>
            <a:r>
              <a:rPr lang="ru-RU" dirty="0">
                <a:solidFill>
                  <a:srgbClr val="00B050"/>
                </a:solidFill>
                <a:latin typeface="Arial" panose="020B0604020202020204" pitchFamily="34" charset="0"/>
              </a:rPr>
              <a:t>тъмнооцветената си повърхнина слънчева енергия, преобразува я в топлинна</a:t>
            </a:r>
            <a:r>
              <a:rPr lang="en-US" dirty="0">
                <a:solidFill>
                  <a:srgbClr val="00B050"/>
                </a:solidFill>
                <a:latin typeface="Arial" panose="020B0604020202020204" pitchFamily="34" charset="0"/>
              </a:rPr>
              <a:t> </a:t>
            </a:r>
            <a:r>
              <a:rPr lang="ru-RU" dirty="0">
                <a:solidFill>
                  <a:srgbClr val="00B050"/>
                </a:solidFill>
                <a:latin typeface="Arial" panose="020B0604020202020204" pitchFamily="34" charset="0"/>
              </a:rPr>
              <a:t>енергия и я акумулира със своята топлоакумулираща маса.</a:t>
            </a:r>
            <a:r>
              <a:rPr lang="ru-RU" dirty="0">
                <a:solidFill>
                  <a:srgbClr val="002060"/>
                </a:solidFill>
                <a:latin typeface="Arial" panose="020B0604020202020204" pitchFamily="34" charset="0"/>
              </a:rPr>
              <a:t> Едновременно с това</a:t>
            </a:r>
            <a:r>
              <a:rPr lang="en-US" dirty="0">
                <a:solidFill>
                  <a:srgbClr val="002060"/>
                </a:solidFill>
                <a:latin typeface="Arial" panose="020B0604020202020204" pitchFamily="34" charset="0"/>
              </a:rPr>
              <a:t> </a:t>
            </a:r>
            <a:r>
              <a:rPr lang="ru-RU" dirty="0">
                <a:solidFill>
                  <a:srgbClr val="002060"/>
                </a:solidFill>
                <a:latin typeface="Arial" panose="020B0604020202020204" pitchFamily="34" charset="0"/>
              </a:rPr>
              <a:t>част от енергията се пренася в отопляемото пространство чрез естествена</a:t>
            </a:r>
            <a:r>
              <a:rPr lang="en-US" dirty="0">
                <a:solidFill>
                  <a:srgbClr val="002060"/>
                </a:solidFill>
                <a:latin typeface="Arial" panose="020B0604020202020204" pitchFamily="34" charset="0"/>
              </a:rPr>
              <a:t> </a:t>
            </a:r>
            <a:r>
              <a:rPr lang="ru-RU" dirty="0">
                <a:solidFill>
                  <a:srgbClr val="002060"/>
                </a:solidFill>
                <a:latin typeface="Arial" panose="020B0604020202020204" pitchFamily="34" charset="0"/>
              </a:rPr>
              <a:t>конвекция в пространството между стената и прозрачното покритие. </a:t>
            </a:r>
            <a:r>
              <a:rPr lang="ru-RU" dirty="0">
                <a:solidFill>
                  <a:srgbClr val="00B050"/>
                </a:solidFill>
                <a:latin typeface="Arial" panose="020B0604020202020204" pitchFamily="34" charset="0"/>
              </a:rPr>
              <a:t>За целта са</a:t>
            </a:r>
            <a:r>
              <a:rPr lang="en-US" dirty="0">
                <a:solidFill>
                  <a:srgbClr val="00B050"/>
                </a:solidFill>
                <a:latin typeface="Arial" panose="020B0604020202020204" pitchFamily="34" charset="0"/>
              </a:rPr>
              <a:t> </a:t>
            </a:r>
            <a:r>
              <a:rPr lang="ru-RU" dirty="0">
                <a:solidFill>
                  <a:srgbClr val="00B050"/>
                </a:solidFill>
                <a:latin typeface="Arial" panose="020B0604020202020204" pitchFamily="34" charset="0"/>
              </a:rPr>
              <a:t>оформени специални отвори в долната и горната част на стената.</a:t>
            </a:r>
            <a:endParaRPr lang="en-US" dirty="0">
              <a:solidFill>
                <a:srgbClr val="00B050"/>
              </a:solidFill>
            </a:endParaRPr>
          </a:p>
          <a:p>
            <a:pPr algn="just"/>
            <a:endParaRPr lang="bg-BG" dirty="0"/>
          </a:p>
        </p:txBody>
      </p:sp>
    </p:spTree>
    <p:extLst>
      <p:ext uri="{BB962C8B-B14F-4D97-AF65-F5344CB8AC3E}">
        <p14:creationId xmlns:p14="http://schemas.microsoft.com/office/powerpoint/2010/main" val="4156179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6437" y="999403"/>
            <a:ext cx="5089525" cy="2130191"/>
          </a:xfrm>
          <a:prstGeom prst="rect">
            <a:avLst/>
          </a:prstGeom>
        </p:spPr>
      </p:pic>
      <p:sp>
        <p:nvSpPr>
          <p:cNvPr id="4" name="Rectangle 3"/>
          <p:cNvSpPr/>
          <p:nvPr/>
        </p:nvSpPr>
        <p:spPr>
          <a:xfrm>
            <a:off x="2743200" y="124510"/>
            <a:ext cx="6096000" cy="646331"/>
          </a:xfrm>
          <a:prstGeom prst="rect">
            <a:avLst/>
          </a:prstGeom>
        </p:spPr>
        <p:txBody>
          <a:bodyPr>
            <a:spAutoFit/>
          </a:bodyPr>
          <a:lstStyle/>
          <a:p>
            <a:pPr algn="ctr"/>
            <a:r>
              <a:rPr lang="ru-RU" b="1" dirty="0">
                <a:solidFill>
                  <a:srgbClr val="C00000"/>
                </a:solidFill>
                <a:latin typeface="Arial,Bold"/>
              </a:rPr>
              <a:t>Индиректни слънчеви системи с топлоакумулираща стена</a:t>
            </a:r>
          </a:p>
        </p:txBody>
      </p:sp>
      <p:sp>
        <p:nvSpPr>
          <p:cNvPr id="2" name="Rectangle 1"/>
          <p:cNvSpPr/>
          <p:nvPr/>
        </p:nvSpPr>
        <p:spPr>
          <a:xfrm>
            <a:off x="581892" y="3826639"/>
            <a:ext cx="11249891" cy="2677656"/>
          </a:xfrm>
          <a:prstGeom prst="rect">
            <a:avLst/>
          </a:prstGeom>
        </p:spPr>
        <p:txBody>
          <a:bodyPr wrap="square">
            <a:spAutoFit/>
          </a:bodyPr>
          <a:lstStyle/>
          <a:p>
            <a:pPr algn="just"/>
            <a:r>
              <a:rPr lang="ru-RU" sz="2400" dirty="0">
                <a:solidFill>
                  <a:srgbClr val="0070C0"/>
                </a:solidFill>
              </a:rPr>
              <a:t>Акумулираната топлинна енергия се пренася по-късно (през нощните часове от денонощието) към отопляемото пространство чрез топлопроводност и топлинно излъчване (</a:t>
            </a:r>
            <a:r>
              <a:rPr lang="ru-RU" sz="2400" b="1" dirty="0">
                <a:solidFill>
                  <a:srgbClr val="0070C0"/>
                </a:solidFill>
              </a:rPr>
              <a:t>Фиг.</a:t>
            </a:r>
            <a:r>
              <a:rPr lang="ru-RU" sz="2400" dirty="0">
                <a:solidFill>
                  <a:srgbClr val="0070C0"/>
                </a:solidFill>
              </a:rPr>
              <a:t>). </a:t>
            </a:r>
            <a:endParaRPr lang="en-US" sz="2400" dirty="0" smtClean="0">
              <a:solidFill>
                <a:srgbClr val="0070C0"/>
              </a:solidFill>
            </a:endParaRPr>
          </a:p>
          <a:p>
            <a:pPr algn="just"/>
            <a:r>
              <a:rPr lang="ru-RU" sz="2400" dirty="0" smtClean="0">
                <a:solidFill>
                  <a:srgbClr val="00B050"/>
                </a:solidFill>
              </a:rPr>
              <a:t>Максималното </a:t>
            </a:r>
            <a:r>
              <a:rPr lang="ru-RU" sz="2400" dirty="0">
                <a:solidFill>
                  <a:srgbClr val="00B050"/>
                </a:solidFill>
              </a:rPr>
              <a:t>топлоотдаване чрез свободна конвекция съвпада с периода на максималното попадане на слънчева енергия</a:t>
            </a:r>
            <a:r>
              <a:rPr lang="ru-RU" sz="2400" dirty="0">
                <a:solidFill>
                  <a:srgbClr val="0070C0"/>
                </a:solidFill>
              </a:rPr>
              <a:t>, докато отдаването чрез </a:t>
            </a:r>
            <a:r>
              <a:rPr lang="ru-RU" sz="2400" dirty="0">
                <a:solidFill>
                  <a:srgbClr val="C00000"/>
                </a:solidFill>
              </a:rPr>
              <a:t>топлопроводност и излъчване </a:t>
            </a:r>
            <a:r>
              <a:rPr lang="ru-RU" sz="2400" dirty="0">
                <a:solidFill>
                  <a:srgbClr val="0070C0"/>
                </a:solidFill>
              </a:rPr>
              <a:t>е отместено във времето, така </a:t>
            </a:r>
            <a:r>
              <a:rPr lang="ru-RU" sz="2400" dirty="0" smtClean="0">
                <a:solidFill>
                  <a:srgbClr val="0070C0"/>
                </a:solidFill>
              </a:rPr>
              <a:t>че</a:t>
            </a:r>
            <a:r>
              <a:rPr lang="en-US" sz="2400" dirty="0" smtClean="0">
                <a:solidFill>
                  <a:srgbClr val="0070C0"/>
                </a:solidFill>
              </a:rPr>
              <a:t> </a:t>
            </a:r>
            <a:r>
              <a:rPr lang="ru-RU" sz="2400" dirty="0" smtClean="0">
                <a:solidFill>
                  <a:srgbClr val="0070C0"/>
                </a:solidFill>
              </a:rPr>
              <a:t>да </a:t>
            </a:r>
            <a:r>
              <a:rPr lang="ru-RU" sz="2400" dirty="0">
                <a:solidFill>
                  <a:srgbClr val="0070C0"/>
                </a:solidFill>
              </a:rPr>
              <a:t>се получи по- равномерно оползотворяване на слънчевата енергия.</a:t>
            </a:r>
            <a:endParaRPr lang="bg-BG" sz="2400" dirty="0"/>
          </a:p>
        </p:txBody>
      </p:sp>
    </p:spTree>
    <p:extLst>
      <p:ext uri="{BB962C8B-B14F-4D97-AF65-F5344CB8AC3E}">
        <p14:creationId xmlns:p14="http://schemas.microsoft.com/office/powerpoint/2010/main" val="223165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124510"/>
            <a:ext cx="6096000" cy="646331"/>
          </a:xfrm>
          <a:prstGeom prst="rect">
            <a:avLst/>
          </a:prstGeom>
        </p:spPr>
        <p:txBody>
          <a:bodyPr>
            <a:spAutoFit/>
          </a:bodyPr>
          <a:lstStyle/>
          <a:p>
            <a:pPr algn="ctr"/>
            <a:r>
              <a:rPr lang="ru-RU" b="1" dirty="0">
                <a:solidFill>
                  <a:srgbClr val="C00000"/>
                </a:solidFill>
                <a:latin typeface="Arial,Bold"/>
              </a:rPr>
              <a:t>Индиректни слънчеви системи с топлоакумулираща стена</a:t>
            </a:r>
          </a:p>
        </p:txBody>
      </p:sp>
      <p:pic>
        <p:nvPicPr>
          <p:cNvPr id="2" name="Picture 1"/>
          <p:cNvPicPr>
            <a:picLocks noChangeAspect="1"/>
          </p:cNvPicPr>
          <p:nvPr/>
        </p:nvPicPr>
        <p:blipFill>
          <a:blip r:embed="rId3"/>
          <a:stretch>
            <a:fillRect/>
          </a:stretch>
        </p:blipFill>
        <p:spPr>
          <a:xfrm>
            <a:off x="1434792" y="770841"/>
            <a:ext cx="3854489" cy="3269962"/>
          </a:xfrm>
          <a:prstGeom prst="rect">
            <a:avLst/>
          </a:prstGeom>
        </p:spPr>
      </p:pic>
      <p:sp>
        <p:nvSpPr>
          <p:cNvPr id="3" name="Rectangle 2"/>
          <p:cNvSpPr/>
          <p:nvPr/>
        </p:nvSpPr>
        <p:spPr>
          <a:xfrm>
            <a:off x="332510" y="4253446"/>
            <a:ext cx="11323782" cy="2554545"/>
          </a:xfrm>
          <a:prstGeom prst="rect">
            <a:avLst/>
          </a:prstGeom>
        </p:spPr>
        <p:txBody>
          <a:bodyPr wrap="square">
            <a:spAutoFit/>
          </a:bodyPr>
          <a:lstStyle/>
          <a:p>
            <a:pPr algn="just"/>
            <a:endParaRPr lang="en-US" sz="2000" dirty="0">
              <a:solidFill>
                <a:srgbClr val="0070C0"/>
              </a:solidFill>
            </a:endParaRPr>
          </a:p>
          <a:p>
            <a:pPr algn="just"/>
            <a:r>
              <a:rPr lang="ru-RU" sz="2000" dirty="0">
                <a:solidFill>
                  <a:srgbClr val="00B050"/>
                </a:solidFill>
              </a:rPr>
              <a:t>За да се намалят конвективните и радиационни загуби, обикновено стената се остъклява с двойно прозрачно покритие  (двойноостъклена), а повърхността на стената е оцветена в тъмен цвят.</a:t>
            </a:r>
          </a:p>
          <a:p>
            <a:pPr algn="just"/>
            <a:r>
              <a:rPr lang="ru-RU" sz="2000" dirty="0">
                <a:solidFill>
                  <a:srgbClr val="0070C0"/>
                </a:solidFill>
              </a:rPr>
              <a:t>Между стената и стъкленото покритие се образува канал, в който въздухът може да се издига и да предизвиква въздушна циркулация през обитаемото пространство. </a:t>
            </a:r>
            <a:r>
              <a:rPr lang="ru-RU" sz="2000" dirty="0">
                <a:solidFill>
                  <a:srgbClr val="C00000"/>
                </a:solidFill>
              </a:rPr>
              <a:t>Когато циркулацията е спряна (чрез затваряне на въздушни клапи на отворите в стената), въздушният слой в това пространство играе роля на изолатор. Това се случва, когато няма достатъчно слънчева радиация – облачно </a:t>
            </a:r>
            <a:r>
              <a:rPr lang="bg-BG" sz="2000" dirty="0">
                <a:solidFill>
                  <a:srgbClr val="C00000"/>
                </a:solidFill>
              </a:rPr>
              <a:t>време и нощните часове.</a:t>
            </a:r>
          </a:p>
        </p:txBody>
      </p:sp>
      <p:sp>
        <p:nvSpPr>
          <p:cNvPr id="5" name="Rectangle 4"/>
          <p:cNvSpPr/>
          <p:nvPr/>
        </p:nvSpPr>
        <p:spPr>
          <a:xfrm>
            <a:off x="6096000" y="1083347"/>
            <a:ext cx="6096000" cy="3170099"/>
          </a:xfrm>
          <a:prstGeom prst="rect">
            <a:avLst/>
          </a:prstGeom>
        </p:spPr>
        <p:txBody>
          <a:bodyPr>
            <a:spAutoFit/>
          </a:bodyPr>
          <a:lstStyle/>
          <a:p>
            <a:pPr algn="just"/>
            <a:r>
              <a:rPr lang="ru-RU" sz="2000" dirty="0">
                <a:solidFill>
                  <a:srgbClr val="C00000"/>
                </a:solidFill>
              </a:rPr>
              <a:t>През летния период с помощта на система от въздушни клапани може да се организира вентилация на обитаемото пространство (</a:t>
            </a:r>
            <a:r>
              <a:rPr lang="ru-RU" sz="2000" b="1" dirty="0">
                <a:solidFill>
                  <a:srgbClr val="C00000"/>
                </a:solidFill>
              </a:rPr>
              <a:t>Фиг.</a:t>
            </a:r>
            <a:r>
              <a:rPr lang="ru-RU" sz="2000" dirty="0">
                <a:solidFill>
                  <a:srgbClr val="C00000"/>
                </a:solidFill>
              </a:rPr>
              <a:t>). </a:t>
            </a:r>
            <a:r>
              <a:rPr lang="ru-RU" sz="2000" dirty="0">
                <a:solidFill>
                  <a:srgbClr val="0070C0"/>
                </a:solidFill>
              </a:rPr>
              <a:t>За целта се засмуква по- студен въздух от северната фасада на сградата, с който се вентилират помещенията. </a:t>
            </a:r>
            <a:r>
              <a:rPr lang="ru-RU" sz="2000" dirty="0">
                <a:solidFill>
                  <a:srgbClr val="00B050"/>
                </a:solidFill>
              </a:rPr>
              <a:t>Естествената циркулация се осъществява чрез загряване на въздуха между стената и прозрачното покритие и изхвърлянето му навън от горния край на остъкляването на масивната стена.</a:t>
            </a:r>
            <a:endParaRPr lang="bg-BG" sz="2000" dirty="0">
              <a:solidFill>
                <a:srgbClr val="00B050"/>
              </a:solidFill>
            </a:endParaRPr>
          </a:p>
        </p:txBody>
      </p:sp>
    </p:spTree>
    <p:extLst>
      <p:ext uri="{BB962C8B-B14F-4D97-AF65-F5344CB8AC3E}">
        <p14:creationId xmlns:p14="http://schemas.microsoft.com/office/powerpoint/2010/main" val="2286291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124510"/>
            <a:ext cx="6096000" cy="646331"/>
          </a:xfrm>
          <a:prstGeom prst="rect">
            <a:avLst/>
          </a:prstGeom>
        </p:spPr>
        <p:txBody>
          <a:bodyPr>
            <a:spAutoFit/>
          </a:bodyPr>
          <a:lstStyle/>
          <a:p>
            <a:pPr algn="ctr"/>
            <a:r>
              <a:rPr lang="ru-RU" b="1" dirty="0">
                <a:solidFill>
                  <a:srgbClr val="C00000"/>
                </a:solidFill>
                <a:latin typeface="Arial,Bold"/>
              </a:rPr>
              <a:t>Индиректни слънчеви системи с топлоакумулираща стена</a:t>
            </a:r>
          </a:p>
        </p:txBody>
      </p:sp>
      <p:pic>
        <p:nvPicPr>
          <p:cNvPr id="2" name="Picture 1"/>
          <p:cNvPicPr>
            <a:picLocks noChangeAspect="1"/>
          </p:cNvPicPr>
          <p:nvPr/>
        </p:nvPicPr>
        <p:blipFill>
          <a:blip r:embed="rId3"/>
          <a:stretch>
            <a:fillRect/>
          </a:stretch>
        </p:blipFill>
        <p:spPr>
          <a:xfrm>
            <a:off x="201457" y="927018"/>
            <a:ext cx="6079272" cy="3394811"/>
          </a:xfrm>
          <a:prstGeom prst="rect">
            <a:avLst/>
          </a:prstGeom>
        </p:spPr>
      </p:pic>
      <p:sp>
        <p:nvSpPr>
          <p:cNvPr id="3" name="Rectangle 2"/>
          <p:cNvSpPr/>
          <p:nvPr/>
        </p:nvSpPr>
        <p:spPr>
          <a:xfrm>
            <a:off x="6622474" y="927018"/>
            <a:ext cx="5384799" cy="3970318"/>
          </a:xfrm>
          <a:prstGeom prst="rect">
            <a:avLst/>
          </a:prstGeom>
        </p:spPr>
        <p:txBody>
          <a:bodyPr wrap="square">
            <a:spAutoFit/>
          </a:bodyPr>
          <a:lstStyle/>
          <a:p>
            <a:pPr algn="just"/>
            <a:r>
              <a:rPr lang="ru-RU" dirty="0">
                <a:solidFill>
                  <a:srgbClr val="C00000"/>
                </a:solidFill>
              </a:rPr>
              <a:t>Към пасивните системи с топлоакумулиращи стени има </a:t>
            </a:r>
            <a:r>
              <a:rPr lang="bg-BG" dirty="0">
                <a:solidFill>
                  <a:srgbClr val="C00000"/>
                </a:solidFill>
              </a:rPr>
              <a:t>следните изисквания.</a:t>
            </a:r>
          </a:p>
          <a:p>
            <a:pPr algn="just"/>
            <a:r>
              <a:rPr lang="ru-RU" dirty="0">
                <a:solidFill>
                  <a:srgbClr val="C00000"/>
                </a:solidFill>
              </a:rPr>
              <a:t>- Топлоакумулиращите стени трябва да бъдат ориентирани в южна (или близка до южна) посока за да получават максимален принос от слънчева радиация.</a:t>
            </a:r>
          </a:p>
          <a:p>
            <a:pPr algn="just"/>
            <a:r>
              <a:rPr lang="ru-RU" dirty="0">
                <a:solidFill>
                  <a:srgbClr val="C00000"/>
                </a:solidFill>
              </a:rPr>
              <a:t>- Повърхността на стената трябва да бъде оцветена в тъмен цвят (черно, тъмночервено или тъмнозелено), които осигуряват максимална поглъщателна </a:t>
            </a:r>
            <a:r>
              <a:rPr lang="bg-BG" dirty="0">
                <a:solidFill>
                  <a:srgbClr val="C00000"/>
                </a:solidFill>
              </a:rPr>
              <a:t>способност на повърхнината.</a:t>
            </a:r>
          </a:p>
          <a:p>
            <a:pPr marL="285750" indent="-285750" algn="just">
              <a:buFontTx/>
              <a:buChar char="-"/>
            </a:pPr>
            <a:r>
              <a:rPr lang="ru-RU" dirty="0">
                <a:solidFill>
                  <a:srgbClr val="C00000"/>
                </a:solidFill>
              </a:rPr>
              <a:t>Трябва да се осигурят специални засенчващи устройства, които да предпазят системата от прегряване през летните месеци.</a:t>
            </a:r>
          </a:p>
          <a:p>
            <a:pPr marL="285750" indent="-285750" algn="just">
              <a:buFontTx/>
              <a:buChar char="-"/>
            </a:pPr>
            <a:endParaRPr lang="ru-RU" dirty="0">
              <a:solidFill>
                <a:srgbClr val="C00000"/>
              </a:solidFill>
            </a:endParaRPr>
          </a:p>
        </p:txBody>
      </p:sp>
      <p:sp>
        <p:nvSpPr>
          <p:cNvPr id="5" name="Rectangle 4"/>
          <p:cNvSpPr/>
          <p:nvPr/>
        </p:nvSpPr>
        <p:spPr>
          <a:xfrm>
            <a:off x="543202" y="4723837"/>
            <a:ext cx="11157528" cy="1938992"/>
          </a:xfrm>
          <a:prstGeom prst="rect">
            <a:avLst/>
          </a:prstGeom>
        </p:spPr>
        <p:txBody>
          <a:bodyPr wrap="square">
            <a:spAutoFit/>
          </a:bodyPr>
          <a:lstStyle/>
          <a:p>
            <a:pPr algn="just"/>
            <a:r>
              <a:rPr lang="ru-RU" sz="2000" dirty="0">
                <a:solidFill>
                  <a:srgbClr val="00B050"/>
                </a:solidFill>
              </a:rPr>
              <a:t>Най-важен елемент при проектирането на топлоакумулиращи стени е правилният избор на </a:t>
            </a:r>
            <a:r>
              <a:rPr lang="ru-RU" sz="2000" dirty="0">
                <a:solidFill>
                  <a:srgbClr val="C00000"/>
                </a:solidFill>
              </a:rPr>
              <a:t>дебелината на стените. </a:t>
            </a:r>
            <a:r>
              <a:rPr lang="ru-RU" sz="2000" dirty="0">
                <a:solidFill>
                  <a:srgbClr val="00B050"/>
                </a:solidFill>
              </a:rPr>
              <a:t>Тя зависи основно от топлофизичните свойства на строителния материал. </a:t>
            </a:r>
            <a:r>
              <a:rPr lang="ru-RU" sz="2000" dirty="0">
                <a:solidFill>
                  <a:srgbClr val="0070C0"/>
                </a:solidFill>
              </a:rPr>
              <a:t>Дебелината на стената трябва да осигури закъснение на топлинната вълна към отопляемото пространство от 10 - 12 часа, за да може акумулираната около обедните часове максимална топлинна енергия да се пренесе към отопляемото пространство когато потребностите са най-големи - през нощните часове.</a:t>
            </a:r>
            <a:endParaRPr lang="bg-BG" sz="2000" dirty="0">
              <a:solidFill>
                <a:srgbClr val="0070C0"/>
              </a:solidFill>
            </a:endParaRPr>
          </a:p>
        </p:txBody>
      </p:sp>
    </p:spTree>
    <p:extLst>
      <p:ext uri="{BB962C8B-B14F-4D97-AF65-F5344CB8AC3E}">
        <p14:creationId xmlns:p14="http://schemas.microsoft.com/office/powerpoint/2010/main" val="3957272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29964" y="1323233"/>
            <a:ext cx="3094883" cy="1200329"/>
          </a:xfrm>
          <a:prstGeom prst="rect">
            <a:avLst/>
          </a:prstGeom>
        </p:spPr>
        <p:txBody>
          <a:bodyPr wrap="square">
            <a:spAutoFit/>
          </a:bodyPr>
          <a:lstStyle/>
          <a:p>
            <a:r>
              <a:rPr lang="ru-RU" sz="2400" b="1" dirty="0">
                <a:solidFill>
                  <a:srgbClr val="C00000"/>
                </a:solidFill>
                <a:latin typeface="Arial,Bold"/>
              </a:rPr>
              <a:t>Пасивна слънчева система с водна стена</a:t>
            </a:r>
            <a:endParaRPr lang="en-US" sz="2400" dirty="0">
              <a:solidFill>
                <a:srgbClr val="C00000"/>
              </a:solidFill>
            </a:endParaRPr>
          </a:p>
        </p:txBody>
      </p:sp>
      <p:pic>
        <p:nvPicPr>
          <p:cNvPr id="4" name="Picture 3"/>
          <p:cNvPicPr>
            <a:picLocks noChangeAspect="1"/>
          </p:cNvPicPr>
          <p:nvPr/>
        </p:nvPicPr>
        <p:blipFill>
          <a:blip r:embed="rId3"/>
          <a:stretch>
            <a:fillRect/>
          </a:stretch>
        </p:blipFill>
        <p:spPr>
          <a:xfrm>
            <a:off x="1810256" y="1086820"/>
            <a:ext cx="6816507" cy="3088015"/>
          </a:xfrm>
          <a:prstGeom prst="rect">
            <a:avLst/>
          </a:prstGeom>
        </p:spPr>
      </p:pic>
      <p:sp>
        <p:nvSpPr>
          <p:cNvPr id="5" name="Rectangle 4"/>
          <p:cNvSpPr/>
          <p:nvPr/>
        </p:nvSpPr>
        <p:spPr>
          <a:xfrm>
            <a:off x="2733964" y="0"/>
            <a:ext cx="6096000" cy="646331"/>
          </a:xfrm>
          <a:prstGeom prst="rect">
            <a:avLst/>
          </a:prstGeom>
        </p:spPr>
        <p:txBody>
          <a:bodyPr>
            <a:spAutoFit/>
          </a:bodyPr>
          <a:lstStyle/>
          <a:p>
            <a:pPr algn="ctr"/>
            <a:r>
              <a:rPr lang="ru-RU" b="1" dirty="0">
                <a:solidFill>
                  <a:srgbClr val="C00000"/>
                </a:solidFill>
                <a:latin typeface="Arial,Bold"/>
              </a:rPr>
              <a:t>Индиректни слънчеви системи с топлоакумулираща стена</a:t>
            </a:r>
          </a:p>
        </p:txBody>
      </p:sp>
      <p:sp>
        <p:nvSpPr>
          <p:cNvPr id="2" name="Rectangle 1"/>
          <p:cNvSpPr/>
          <p:nvPr/>
        </p:nvSpPr>
        <p:spPr>
          <a:xfrm>
            <a:off x="1043708" y="4491519"/>
            <a:ext cx="9818255" cy="2123658"/>
          </a:xfrm>
          <a:prstGeom prst="rect">
            <a:avLst/>
          </a:prstGeom>
        </p:spPr>
        <p:txBody>
          <a:bodyPr wrap="square">
            <a:spAutoFit/>
          </a:bodyPr>
          <a:lstStyle/>
          <a:p>
            <a:pPr algn="just"/>
            <a:r>
              <a:rPr lang="ru-RU" sz="2200" dirty="0">
                <a:solidFill>
                  <a:srgbClr val="C00000"/>
                </a:solidFill>
              </a:rPr>
              <a:t>Топлоакумулиращата стена на Тромб има някои недостатъци: трудно изграждане на врати и прозорци на южната фасада, използване на северната фасада за естествено осветление, което е свързано с по-големи топлинни загуби и други. </a:t>
            </a:r>
            <a:endParaRPr lang="en-US" sz="2200" dirty="0" smtClean="0">
              <a:solidFill>
                <a:srgbClr val="C00000"/>
              </a:solidFill>
            </a:endParaRPr>
          </a:p>
          <a:p>
            <a:pPr algn="just"/>
            <a:r>
              <a:rPr lang="ru-RU" sz="2200" dirty="0" smtClean="0">
                <a:solidFill>
                  <a:srgbClr val="C00000"/>
                </a:solidFill>
              </a:rPr>
              <a:t>За </a:t>
            </a:r>
            <a:r>
              <a:rPr lang="ru-RU" sz="2200" dirty="0">
                <a:solidFill>
                  <a:srgbClr val="C00000"/>
                </a:solidFill>
              </a:rPr>
              <a:t>решаване на проблема с осветлението в сградата се използва </a:t>
            </a:r>
            <a:r>
              <a:rPr lang="ru-RU" sz="2200" dirty="0">
                <a:solidFill>
                  <a:srgbClr val="0070C0"/>
                </a:solidFill>
              </a:rPr>
              <a:t>масивна стена на Тромб с ребра </a:t>
            </a:r>
            <a:r>
              <a:rPr lang="ru-RU" sz="2200" dirty="0">
                <a:solidFill>
                  <a:srgbClr val="C00000"/>
                </a:solidFill>
              </a:rPr>
              <a:t>(</a:t>
            </a:r>
            <a:r>
              <a:rPr lang="ru-RU" sz="2200" b="1" dirty="0" smtClean="0">
                <a:solidFill>
                  <a:srgbClr val="C00000"/>
                </a:solidFill>
              </a:rPr>
              <a:t>Фиг</a:t>
            </a:r>
            <a:r>
              <a:rPr lang="en-US" sz="2200" b="1" dirty="0" smtClean="0">
                <a:solidFill>
                  <a:srgbClr val="C00000"/>
                </a:solidFill>
              </a:rPr>
              <a:t>)</a:t>
            </a:r>
            <a:endParaRPr lang="bg-BG" sz="2200" dirty="0">
              <a:solidFill>
                <a:srgbClr val="C00000"/>
              </a:solidFill>
            </a:endParaRPr>
          </a:p>
        </p:txBody>
      </p:sp>
    </p:spTree>
    <p:extLst>
      <p:ext uri="{BB962C8B-B14F-4D97-AF65-F5344CB8AC3E}">
        <p14:creationId xmlns:p14="http://schemas.microsoft.com/office/powerpoint/2010/main" val="3502750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5992" y="6179263"/>
            <a:ext cx="184731" cy="461665"/>
          </a:xfrm>
          <a:prstGeom prst="rect">
            <a:avLst/>
          </a:prstGeom>
        </p:spPr>
        <p:txBody>
          <a:bodyPr wrap="none">
            <a:spAutoFit/>
          </a:bodyPr>
          <a:lstStyle/>
          <a:p>
            <a:endParaRPr lang="en-US" sz="2400" dirty="0">
              <a:solidFill>
                <a:srgbClr val="C00000"/>
              </a:solidFill>
            </a:endParaRPr>
          </a:p>
        </p:txBody>
      </p:sp>
      <p:sp>
        <p:nvSpPr>
          <p:cNvPr id="5" name="Rectangle 4"/>
          <p:cNvSpPr/>
          <p:nvPr/>
        </p:nvSpPr>
        <p:spPr>
          <a:xfrm>
            <a:off x="2022764" y="0"/>
            <a:ext cx="8386618" cy="646331"/>
          </a:xfrm>
          <a:prstGeom prst="rect">
            <a:avLst/>
          </a:prstGeom>
        </p:spPr>
        <p:txBody>
          <a:bodyPr wrap="square">
            <a:spAutoFit/>
          </a:bodyPr>
          <a:lstStyle/>
          <a:p>
            <a:pPr algn="ctr"/>
            <a:r>
              <a:rPr lang="ru-RU" b="1" dirty="0">
                <a:solidFill>
                  <a:srgbClr val="C00000"/>
                </a:solidFill>
                <a:latin typeface="Arial,Bold"/>
              </a:rPr>
              <a:t>Индиректни слънчеви системи с топлоакумулираща </a:t>
            </a:r>
            <a:r>
              <a:rPr lang="ru-RU" b="1" dirty="0" smtClean="0">
                <a:solidFill>
                  <a:srgbClr val="C00000"/>
                </a:solidFill>
                <a:latin typeface="Arial,Bold"/>
              </a:rPr>
              <a:t>стена</a:t>
            </a:r>
            <a:endParaRPr lang="en-US" b="1" dirty="0" smtClean="0">
              <a:solidFill>
                <a:srgbClr val="C00000"/>
              </a:solidFill>
              <a:latin typeface="Arial,Bold"/>
            </a:endParaRPr>
          </a:p>
          <a:p>
            <a:pPr algn="ctr"/>
            <a:r>
              <a:rPr lang="ru-RU" b="1" dirty="0">
                <a:solidFill>
                  <a:srgbClr val="C00000"/>
                </a:solidFill>
                <a:latin typeface="Arial,Bold"/>
              </a:rPr>
              <a:t>Пасивна слънчева система с водна </a:t>
            </a:r>
            <a:r>
              <a:rPr lang="ru-RU" b="1" dirty="0" smtClean="0">
                <a:solidFill>
                  <a:srgbClr val="C00000"/>
                </a:solidFill>
                <a:latin typeface="Arial,Bold"/>
              </a:rPr>
              <a:t>стена</a:t>
            </a:r>
            <a:endParaRPr lang="en-US" dirty="0">
              <a:solidFill>
                <a:srgbClr val="C00000"/>
              </a:solidFill>
            </a:endParaRPr>
          </a:p>
        </p:txBody>
      </p:sp>
      <p:pic>
        <p:nvPicPr>
          <p:cNvPr id="2050" name="Picture 2" descr="19 Thermal Mass ideas | thermal mass, passive solar, solar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08" y="900079"/>
            <a:ext cx="4214774" cy="33039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oring Solar Energy at Home in 2021 [without Solar Pane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1119" y="900079"/>
            <a:ext cx="4405275" cy="33039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9856" y="4378770"/>
            <a:ext cx="11443855" cy="2139047"/>
          </a:xfrm>
          <a:prstGeom prst="rect">
            <a:avLst/>
          </a:prstGeom>
        </p:spPr>
        <p:txBody>
          <a:bodyPr wrap="square">
            <a:spAutoFit/>
          </a:bodyPr>
          <a:lstStyle/>
          <a:p>
            <a:pPr algn="just"/>
            <a:r>
              <a:rPr lang="ru-RU" sz="1900" dirty="0">
                <a:solidFill>
                  <a:srgbClr val="C00000"/>
                </a:solidFill>
              </a:rPr>
              <a:t>От всички материали водата има най-голяма топлоакумулираща способност</a:t>
            </a:r>
            <a:r>
              <a:rPr lang="ru-RU" sz="1900" dirty="0" smtClean="0">
                <a:solidFill>
                  <a:srgbClr val="C00000"/>
                </a:solidFill>
              </a:rPr>
              <a:t>.</a:t>
            </a:r>
            <a:r>
              <a:rPr lang="en-US" sz="1900" dirty="0" smtClean="0">
                <a:solidFill>
                  <a:srgbClr val="C00000"/>
                </a:solidFill>
              </a:rPr>
              <a:t> </a:t>
            </a:r>
            <a:r>
              <a:rPr lang="ru-RU" sz="1900" dirty="0" smtClean="0">
                <a:solidFill>
                  <a:srgbClr val="C00000"/>
                </a:solidFill>
              </a:rPr>
              <a:t>Затова </a:t>
            </a:r>
            <a:r>
              <a:rPr lang="ru-RU" sz="1900" dirty="0">
                <a:solidFill>
                  <a:srgbClr val="C00000"/>
                </a:solidFill>
              </a:rPr>
              <a:t>въз основа на тази особеност е целесъобразно водата да се използва като</a:t>
            </a:r>
            <a:r>
              <a:rPr lang="en-US" sz="1900" dirty="0">
                <a:solidFill>
                  <a:srgbClr val="C00000"/>
                </a:solidFill>
              </a:rPr>
              <a:t> </a:t>
            </a:r>
            <a:r>
              <a:rPr lang="ru-RU" sz="1900" dirty="0">
                <a:solidFill>
                  <a:srgbClr val="C00000"/>
                </a:solidFill>
              </a:rPr>
              <a:t>акумулиращ материал при реализиране на топлоакумулираща пасивна система.</a:t>
            </a:r>
          </a:p>
          <a:p>
            <a:pPr algn="just"/>
            <a:r>
              <a:rPr lang="ru-RU" sz="1900" dirty="0">
                <a:solidFill>
                  <a:srgbClr val="0070C0"/>
                </a:solidFill>
              </a:rPr>
              <a:t>Това се реализира като водата заменя като материал </a:t>
            </a:r>
            <a:r>
              <a:rPr lang="ru-RU" sz="1900" dirty="0" smtClean="0">
                <a:solidFill>
                  <a:srgbClr val="0070C0"/>
                </a:solidFill>
              </a:rPr>
              <a:t>масивната</a:t>
            </a:r>
            <a:r>
              <a:rPr lang="en-US" sz="1900" dirty="0" smtClean="0">
                <a:solidFill>
                  <a:srgbClr val="0070C0"/>
                </a:solidFill>
              </a:rPr>
              <a:t> </a:t>
            </a:r>
            <a:r>
              <a:rPr lang="ru-RU" sz="1900" dirty="0" smtClean="0">
                <a:solidFill>
                  <a:srgbClr val="0070C0"/>
                </a:solidFill>
              </a:rPr>
              <a:t>топлоакумулираща </a:t>
            </a:r>
            <a:r>
              <a:rPr lang="ru-RU" sz="1900" dirty="0">
                <a:solidFill>
                  <a:srgbClr val="0070C0"/>
                </a:solidFill>
              </a:rPr>
              <a:t>стена на Тромб. </a:t>
            </a:r>
            <a:endParaRPr lang="en-US" sz="1900" dirty="0" smtClean="0">
              <a:solidFill>
                <a:srgbClr val="0070C0"/>
              </a:solidFill>
            </a:endParaRPr>
          </a:p>
          <a:p>
            <a:pPr algn="just"/>
            <a:r>
              <a:rPr lang="ru-RU" sz="1900" dirty="0" smtClean="0">
                <a:solidFill>
                  <a:srgbClr val="C00000"/>
                </a:solidFill>
              </a:rPr>
              <a:t>При </a:t>
            </a:r>
            <a:r>
              <a:rPr lang="ru-RU" sz="1900" dirty="0">
                <a:solidFill>
                  <a:srgbClr val="C00000"/>
                </a:solidFill>
              </a:rPr>
              <a:t>водата има още едно предимство - топлината по-равномерно се разпределя из целия акумулиращ материал. </a:t>
            </a:r>
            <a:r>
              <a:rPr lang="ru-RU" sz="1900" dirty="0">
                <a:solidFill>
                  <a:srgbClr val="0070C0"/>
                </a:solidFill>
              </a:rPr>
              <a:t>При твърдите материали, дори и с висока топлопроводност, се получава голяма разлика в температурата на нагряваната страна спрямо другите области от тялото.</a:t>
            </a:r>
          </a:p>
        </p:txBody>
      </p:sp>
    </p:spTree>
    <p:extLst>
      <p:ext uri="{BB962C8B-B14F-4D97-AF65-F5344CB8AC3E}">
        <p14:creationId xmlns:p14="http://schemas.microsoft.com/office/powerpoint/2010/main" val="3725046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978" y="104203"/>
            <a:ext cx="5466994" cy="2123658"/>
          </a:xfrm>
          <a:prstGeom prst="rect">
            <a:avLst/>
          </a:prstGeom>
        </p:spPr>
        <p:txBody>
          <a:bodyPr wrap="square">
            <a:spAutoFit/>
          </a:bodyPr>
          <a:lstStyle/>
          <a:p>
            <a:pPr algn="just"/>
            <a:r>
              <a:rPr lang="bg-BG" sz="2200" i="1" dirty="0">
                <a:solidFill>
                  <a:srgbClr val="FF0000"/>
                </a:solidFill>
                <a:latin typeface="Arial,Italic"/>
              </a:rPr>
              <a:t>Високотемпературните </a:t>
            </a:r>
            <a:r>
              <a:rPr lang="bg-BG" sz="2200" dirty="0" smtClean="0">
                <a:solidFill>
                  <a:srgbClr val="FF0000"/>
                </a:solidFill>
                <a:latin typeface="Arial" panose="020B0604020202020204" pitchFamily="34" charset="0"/>
              </a:rPr>
              <a:t>слънчеви</a:t>
            </a:r>
            <a:r>
              <a:rPr lang="en-US" sz="2200" dirty="0" smtClean="0">
                <a:solidFill>
                  <a:srgbClr val="FF0000"/>
                </a:solidFill>
                <a:latin typeface="Arial" panose="020B0604020202020204" pitchFamily="34" charset="0"/>
              </a:rPr>
              <a:t> </a:t>
            </a:r>
            <a:r>
              <a:rPr lang="ru-RU" sz="2200" dirty="0" smtClean="0">
                <a:solidFill>
                  <a:srgbClr val="FF0000"/>
                </a:solidFill>
                <a:latin typeface="Arial" panose="020B0604020202020204" pitchFamily="34" charset="0"/>
              </a:rPr>
              <a:t>системи </a:t>
            </a:r>
            <a:r>
              <a:rPr lang="ru-RU" sz="2200" dirty="0">
                <a:solidFill>
                  <a:schemeClr val="accent6">
                    <a:lumMod val="50000"/>
                  </a:schemeClr>
                </a:solidFill>
                <a:latin typeface="Arial" panose="020B0604020202020204" pitchFamily="34" charset="0"/>
              </a:rPr>
              <a:t>са свързани с концентриране на слънчевата енергия, поради което </a:t>
            </a:r>
            <a:r>
              <a:rPr lang="ru-RU" sz="2200" dirty="0" smtClean="0">
                <a:solidFill>
                  <a:schemeClr val="accent6">
                    <a:lumMod val="50000"/>
                  </a:schemeClr>
                </a:solidFill>
                <a:latin typeface="Arial" panose="020B0604020202020204" pitchFamily="34" charset="0"/>
              </a:rPr>
              <a:t>този</a:t>
            </a:r>
            <a:r>
              <a:rPr lang="en-US" sz="2200" dirty="0" smtClean="0">
                <a:solidFill>
                  <a:schemeClr val="accent6">
                    <a:lumMod val="50000"/>
                  </a:schemeClr>
                </a:solidFill>
                <a:latin typeface="Arial" panose="020B0604020202020204" pitchFamily="34" charset="0"/>
              </a:rPr>
              <a:t> </a:t>
            </a:r>
            <a:r>
              <a:rPr lang="ru-RU" sz="2200" dirty="0" smtClean="0">
                <a:solidFill>
                  <a:schemeClr val="accent6">
                    <a:lumMod val="50000"/>
                  </a:schemeClr>
                </a:solidFill>
                <a:latin typeface="Arial" panose="020B0604020202020204" pitchFamily="34" charset="0"/>
              </a:rPr>
              <a:t>тип </a:t>
            </a:r>
            <a:r>
              <a:rPr lang="ru-RU" sz="2200" dirty="0">
                <a:solidFill>
                  <a:schemeClr val="accent6">
                    <a:lumMod val="50000"/>
                  </a:schemeClr>
                </a:solidFill>
                <a:latin typeface="Arial" panose="020B0604020202020204" pitchFamily="34" charset="0"/>
              </a:rPr>
              <a:t>са известни и като </a:t>
            </a:r>
            <a:r>
              <a:rPr lang="ru-RU" sz="2200" dirty="0">
                <a:solidFill>
                  <a:srgbClr val="FF0000"/>
                </a:solidFill>
                <a:latin typeface="Arial" panose="020B0604020202020204" pitchFamily="34" charset="0"/>
              </a:rPr>
              <a:t>концентриращи</a:t>
            </a:r>
            <a:r>
              <a:rPr lang="ru-RU" sz="2200" dirty="0">
                <a:solidFill>
                  <a:schemeClr val="accent6">
                    <a:lumMod val="50000"/>
                  </a:schemeClr>
                </a:solidFill>
                <a:latin typeface="Arial" panose="020B0604020202020204" pitchFamily="34" charset="0"/>
              </a:rPr>
              <a:t> термични слънчеви системи. </a:t>
            </a:r>
            <a:endParaRPr lang="bg-BG" sz="2200" dirty="0">
              <a:solidFill>
                <a:srgbClr val="7030A0"/>
              </a:solidFill>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5828069" y="338389"/>
            <a:ext cx="6241671" cy="5501972"/>
          </a:xfrm>
          <a:prstGeom prst="rect">
            <a:avLst/>
          </a:prstGeom>
        </p:spPr>
      </p:pic>
      <p:sp>
        <p:nvSpPr>
          <p:cNvPr id="3" name="Rectangle 2"/>
          <p:cNvSpPr/>
          <p:nvPr/>
        </p:nvSpPr>
        <p:spPr>
          <a:xfrm>
            <a:off x="175978" y="2367477"/>
            <a:ext cx="5466994" cy="4093428"/>
          </a:xfrm>
          <a:prstGeom prst="rect">
            <a:avLst/>
          </a:prstGeom>
        </p:spPr>
        <p:txBody>
          <a:bodyPr wrap="square">
            <a:spAutoFit/>
          </a:bodyPr>
          <a:lstStyle/>
          <a:p>
            <a:pPr algn="just"/>
            <a:r>
              <a:rPr lang="ru-RU" sz="2000" dirty="0" smtClean="0">
                <a:solidFill>
                  <a:schemeClr val="accent6">
                    <a:lumMod val="50000"/>
                  </a:schemeClr>
                </a:solidFill>
                <a:latin typeface="Arial" panose="020B0604020202020204" pitchFamily="34" charset="0"/>
              </a:rPr>
              <a:t>При </a:t>
            </a:r>
            <a:r>
              <a:rPr lang="ru-RU" sz="2000" dirty="0">
                <a:solidFill>
                  <a:schemeClr val="accent6">
                    <a:lumMod val="50000"/>
                  </a:schemeClr>
                </a:solidFill>
                <a:latin typeface="Arial" panose="020B0604020202020204" pitchFamily="34" charset="0"/>
              </a:rPr>
              <a:t>тях,</a:t>
            </a:r>
            <a:r>
              <a:rPr lang="en-US" sz="2000" dirty="0">
                <a:solidFill>
                  <a:schemeClr val="accent6">
                    <a:lumMod val="50000"/>
                  </a:schemeClr>
                </a:solidFill>
                <a:latin typeface="Arial" panose="020B0604020202020204" pitchFamily="34" charset="0"/>
              </a:rPr>
              <a:t> </a:t>
            </a:r>
            <a:r>
              <a:rPr lang="ru-RU" sz="2000" dirty="0">
                <a:solidFill>
                  <a:schemeClr val="accent6">
                    <a:lumMod val="50000"/>
                  </a:schemeClr>
                </a:solidFill>
                <a:latin typeface="Arial" panose="020B0604020202020204" pitchFamily="34" charset="0"/>
              </a:rPr>
              <a:t>попадащата върху приемната повърхнина слънчева енергия се концентрира</a:t>
            </a:r>
            <a:r>
              <a:rPr lang="en-US" sz="2000" dirty="0">
                <a:solidFill>
                  <a:schemeClr val="accent6">
                    <a:lumMod val="50000"/>
                  </a:schemeClr>
                </a:solidFill>
                <a:latin typeface="Arial" panose="020B0604020202020204" pitchFamily="34" charset="0"/>
              </a:rPr>
              <a:t> </a:t>
            </a:r>
            <a:r>
              <a:rPr lang="ru-RU" sz="2000" dirty="0">
                <a:solidFill>
                  <a:schemeClr val="accent6">
                    <a:lumMod val="50000"/>
                  </a:schemeClr>
                </a:solidFill>
                <a:latin typeface="Arial" panose="020B0604020202020204" pitchFamily="34" charset="0"/>
              </a:rPr>
              <a:t>върху малка площ с цел да се постигне голяма интензивност на енергията и по</a:t>
            </a:r>
            <a:r>
              <a:rPr lang="en-US" sz="2000" dirty="0">
                <a:solidFill>
                  <a:schemeClr val="accent6">
                    <a:lumMod val="50000"/>
                  </a:schemeClr>
                </a:solidFill>
                <a:latin typeface="Arial" panose="020B0604020202020204" pitchFamily="34" charset="0"/>
              </a:rPr>
              <a:t> </a:t>
            </a:r>
            <a:r>
              <a:rPr lang="ru-RU" sz="2000" dirty="0">
                <a:solidFill>
                  <a:schemeClr val="accent6">
                    <a:lumMod val="50000"/>
                  </a:schemeClr>
                </a:solidFill>
                <a:latin typeface="Arial" panose="020B0604020202020204" pitchFamily="34" charset="0"/>
              </a:rPr>
              <a:t>този начин - </a:t>
            </a:r>
            <a:r>
              <a:rPr lang="ru-RU" sz="2000" dirty="0">
                <a:solidFill>
                  <a:srgbClr val="C00000"/>
                </a:solidFill>
                <a:latin typeface="Arial" panose="020B0604020202020204" pitchFamily="34" charset="0"/>
              </a:rPr>
              <a:t>висока температура.</a:t>
            </a:r>
            <a:endParaRPr lang="en-US" sz="2000" dirty="0">
              <a:solidFill>
                <a:srgbClr val="C00000"/>
              </a:solidFill>
              <a:latin typeface="Arial" panose="020B0604020202020204" pitchFamily="34" charset="0"/>
            </a:endParaRPr>
          </a:p>
          <a:p>
            <a:pPr algn="just"/>
            <a:r>
              <a:rPr lang="ru-RU" sz="2000" dirty="0">
                <a:solidFill>
                  <a:schemeClr val="accent6">
                    <a:lumMod val="50000"/>
                  </a:schemeClr>
                </a:solidFill>
                <a:latin typeface="Arial" panose="020B0604020202020204" pitchFamily="34" charset="0"/>
              </a:rPr>
              <a:t> </a:t>
            </a:r>
            <a:r>
              <a:rPr lang="ru-RU" sz="2000" dirty="0">
                <a:solidFill>
                  <a:srgbClr val="0070C0"/>
                </a:solidFill>
                <a:latin typeface="Arial" panose="020B0604020202020204" pitchFamily="34" charset="0"/>
              </a:rPr>
              <a:t>Тези системи най-често се използват за</a:t>
            </a:r>
            <a:r>
              <a:rPr lang="en-US" sz="2000" dirty="0">
                <a:solidFill>
                  <a:srgbClr val="0070C0"/>
                </a:solidFill>
                <a:latin typeface="Arial" panose="020B0604020202020204" pitchFamily="34" charset="0"/>
              </a:rPr>
              <a:t> </a:t>
            </a:r>
            <a:r>
              <a:rPr lang="ru-RU" sz="2000" dirty="0">
                <a:solidFill>
                  <a:srgbClr val="0070C0"/>
                </a:solidFill>
                <a:latin typeface="Arial" panose="020B0604020202020204" pitchFamily="34" charset="0"/>
              </a:rPr>
              <a:t>производство на електроенергия, но за разлика от фотоволтаичните елементи</a:t>
            </a:r>
            <a:r>
              <a:rPr lang="en-US" sz="2000" dirty="0">
                <a:solidFill>
                  <a:srgbClr val="0070C0"/>
                </a:solidFill>
                <a:latin typeface="Arial" panose="020B0604020202020204" pitchFamily="34" charset="0"/>
              </a:rPr>
              <a:t> </a:t>
            </a:r>
            <a:r>
              <a:rPr lang="ru-RU" sz="2000" dirty="0">
                <a:solidFill>
                  <a:srgbClr val="0070C0"/>
                </a:solidFill>
                <a:latin typeface="Arial" panose="020B0604020202020204" pitchFamily="34" charset="0"/>
              </a:rPr>
              <a:t>те използват не лъчиста енергия, а топлина. </a:t>
            </a:r>
            <a:endParaRPr lang="en-US" sz="2000" dirty="0" smtClean="0">
              <a:solidFill>
                <a:srgbClr val="0070C0"/>
              </a:solidFill>
              <a:latin typeface="Arial" panose="020B0604020202020204" pitchFamily="34" charset="0"/>
            </a:endParaRPr>
          </a:p>
          <a:p>
            <a:pPr algn="just"/>
            <a:r>
              <a:rPr lang="ru-RU" sz="2000" dirty="0" smtClean="0">
                <a:solidFill>
                  <a:srgbClr val="C00000"/>
                </a:solidFill>
                <a:latin typeface="Arial" panose="020B0604020202020204" pitchFamily="34" charset="0"/>
              </a:rPr>
              <a:t>В </a:t>
            </a:r>
            <a:r>
              <a:rPr lang="ru-RU" sz="2000" dirty="0">
                <a:solidFill>
                  <a:srgbClr val="C00000"/>
                </a:solidFill>
                <a:latin typeface="Arial" panose="020B0604020202020204" pitchFamily="34" charset="0"/>
              </a:rPr>
              <a:t>някои случаи топлината от тези системи се използва директно, например в пещи за топене на метали или за </a:t>
            </a:r>
            <a:r>
              <a:rPr lang="bg-BG" sz="2000" dirty="0">
                <a:solidFill>
                  <a:srgbClr val="C00000"/>
                </a:solidFill>
                <a:latin typeface="Arial" panose="020B0604020202020204" pitchFamily="34" charset="0"/>
              </a:rPr>
              <a:t>химически процеси.</a:t>
            </a:r>
          </a:p>
        </p:txBody>
      </p:sp>
    </p:spTree>
    <p:extLst>
      <p:ext uri="{BB962C8B-B14F-4D97-AF65-F5344CB8AC3E}">
        <p14:creationId xmlns:p14="http://schemas.microsoft.com/office/powerpoint/2010/main" val="3269820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5992" y="6179263"/>
            <a:ext cx="184731" cy="461665"/>
          </a:xfrm>
          <a:prstGeom prst="rect">
            <a:avLst/>
          </a:prstGeom>
        </p:spPr>
        <p:txBody>
          <a:bodyPr wrap="none">
            <a:spAutoFit/>
          </a:bodyPr>
          <a:lstStyle/>
          <a:p>
            <a:endParaRPr lang="en-US" sz="2400" dirty="0">
              <a:solidFill>
                <a:srgbClr val="C00000"/>
              </a:solidFill>
            </a:endParaRPr>
          </a:p>
        </p:txBody>
      </p:sp>
      <p:sp>
        <p:nvSpPr>
          <p:cNvPr id="5" name="Rectangle 4"/>
          <p:cNvSpPr/>
          <p:nvPr/>
        </p:nvSpPr>
        <p:spPr>
          <a:xfrm>
            <a:off x="2743200" y="124510"/>
            <a:ext cx="6096000" cy="923330"/>
          </a:xfrm>
          <a:prstGeom prst="rect">
            <a:avLst/>
          </a:prstGeom>
        </p:spPr>
        <p:txBody>
          <a:bodyPr>
            <a:spAutoFit/>
          </a:bodyPr>
          <a:lstStyle/>
          <a:p>
            <a:pPr algn="ctr"/>
            <a:r>
              <a:rPr lang="ru-RU" b="1" dirty="0">
                <a:solidFill>
                  <a:srgbClr val="C00000"/>
                </a:solidFill>
                <a:latin typeface="Arial,Bold"/>
              </a:rPr>
              <a:t>Индиректни слънчеви системи с топлоакумулираща </a:t>
            </a:r>
            <a:r>
              <a:rPr lang="ru-RU" b="1" dirty="0" smtClean="0">
                <a:solidFill>
                  <a:srgbClr val="C00000"/>
                </a:solidFill>
                <a:latin typeface="Arial,Bold"/>
              </a:rPr>
              <a:t>стена</a:t>
            </a:r>
            <a:endParaRPr lang="en-US" b="1" dirty="0" smtClean="0">
              <a:solidFill>
                <a:srgbClr val="C00000"/>
              </a:solidFill>
              <a:latin typeface="Arial,Bold"/>
            </a:endParaRPr>
          </a:p>
          <a:p>
            <a:pPr algn="ctr"/>
            <a:r>
              <a:rPr lang="ru-RU" b="1" dirty="0">
                <a:solidFill>
                  <a:srgbClr val="C00000"/>
                </a:solidFill>
                <a:latin typeface="Arial,Bold"/>
              </a:rPr>
              <a:t>Пасивна слънчева система с водна </a:t>
            </a:r>
            <a:r>
              <a:rPr lang="ru-RU" b="1" dirty="0" smtClean="0">
                <a:solidFill>
                  <a:srgbClr val="C00000"/>
                </a:solidFill>
                <a:latin typeface="Arial,Bold"/>
              </a:rPr>
              <a:t>стена</a:t>
            </a:r>
            <a:endParaRPr lang="en-US" dirty="0">
              <a:solidFill>
                <a:srgbClr val="C00000"/>
              </a:solidFill>
            </a:endParaRPr>
          </a:p>
        </p:txBody>
      </p:sp>
      <p:pic>
        <p:nvPicPr>
          <p:cNvPr id="2" name="Picture 1"/>
          <p:cNvPicPr>
            <a:picLocks noChangeAspect="1"/>
          </p:cNvPicPr>
          <p:nvPr/>
        </p:nvPicPr>
        <p:blipFill>
          <a:blip r:embed="rId3"/>
          <a:stretch>
            <a:fillRect/>
          </a:stretch>
        </p:blipFill>
        <p:spPr>
          <a:xfrm>
            <a:off x="3115992" y="1206929"/>
            <a:ext cx="5580713" cy="3755069"/>
          </a:xfrm>
          <a:prstGeom prst="rect">
            <a:avLst/>
          </a:prstGeom>
        </p:spPr>
      </p:pic>
      <p:sp>
        <p:nvSpPr>
          <p:cNvPr id="4" name="Rectangle 3"/>
          <p:cNvSpPr/>
          <p:nvPr/>
        </p:nvSpPr>
        <p:spPr>
          <a:xfrm>
            <a:off x="526472" y="5121088"/>
            <a:ext cx="11231418" cy="1938992"/>
          </a:xfrm>
          <a:prstGeom prst="rect">
            <a:avLst/>
          </a:prstGeom>
        </p:spPr>
        <p:txBody>
          <a:bodyPr wrap="square">
            <a:spAutoFit/>
          </a:bodyPr>
          <a:lstStyle/>
          <a:p>
            <a:pPr algn="just"/>
            <a:r>
              <a:rPr lang="ru-RU" sz="2000" dirty="0">
                <a:solidFill>
                  <a:srgbClr val="0070C0"/>
                </a:solidFill>
              </a:rPr>
              <a:t>Стената може да се изпълни от отделни</a:t>
            </a:r>
            <a:r>
              <a:rPr lang="en-US" sz="2000" dirty="0">
                <a:solidFill>
                  <a:srgbClr val="0070C0"/>
                </a:solidFill>
              </a:rPr>
              <a:t> </a:t>
            </a:r>
            <a:r>
              <a:rPr lang="ru-RU" sz="2000" dirty="0">
                <a:solidFill>
                  <a:srgbClr val="0070C0"/>
                </a:solidFill>
              </a:rPr>
              <a:t>малки съдове, </a:t>
            </a:r>
            <a:r>
              <a:rPr lang="ru-RU" sz="2000" dirty="0">
                <a:solidFill>
                  <a:srgbClr val="C00000"/>
                </a:solidFill>
              </a:rPr>
              <a:t>между които може да има пространства за преминаване </a:t>
            </a:r>
            <a:r>
              <a:rPr lang="ru-RU" sz="2000" dirty="0" smtClean="0">
                <a:solidFill>
                  <a:srgbClr val="C00000"/>
                </a:solidFill>
              </a:rPr>
              <a:t>на</a:t>
            </a:r>
            <a:r>
              <a:rPr lang="en-US" sz="2000" dirty="0" smtClean="0">
                <a:solidFill>
                  <a:srgbClr val="C00000"/>
                </a:solidFill>
              </a:rPr>
              <a:t> </a:t>
            </a:r>
            <a:r>
              <a:rPr lang="ru-RU" sz="2000" dirty="0" smtClean="0">
                <a:solidFill>
                  <a:srgbClr val="C00000"/>
                </a:solidFill>
              </a:rPr>
              <a:t>слънчева </a:t>
            </a:r>
            <a:r>
              <a:rPr lang="ru-RU" sz="2000" dirty="0">
                <a:solidFill>
                  <a:srgbClr val="C00000"/>
                </a:solidFill>
              </a:rPr>
              <a:t>светлина. </a:t>
            </a:r>
            <a:r>
              <a:rPr lang="ru-RU" sz="2000" dirty="0">
                <a:solidFill>
                  <a:srgbClr val="0070C0"/>
                </a:solidFill>
              </a:rPr>
              <a:t>В някои примери стената се изпълнява от прозрачни бутилки или бидони (стъклени или пластмасови). </a:t>
            </a:r>
            <a:endParaRPr lang="en-US" sz="2000" dirty="0" smtClean="0">
              <a:solidFill>
                <a:srgbClr val="0070C0"/>
              </a:solidFill>
            </a:endParaRPr>
          </a:p>
          <a:p>
            <a:pPr algn="just"/>
            <a:r>
              <a:rPr lang="ru-RU" sz="2000" dirty="0" smtClean="0">
                <a:solidFill>
                  <a:srgbClr val="00B050"/>
                </a:solidFill>
              </a:rPr>
              <a:t>В </a:t>
            </a:r>
            <a:r>
              <a:rPr lang="ru-RU" sz="2000" dirty="0">
                <a:solidFill>
                  <a:srgbClr val="00B050"/>
                </a:solidFill>
              </a:rPr>
              <a:t>този случай освен пропускане на директна слънчева светлина се пропуска и дифузна слънчева радиация, което осигурява приятно меко осветление на пространството зад стената.</a:t>
            </a:r>
            <a:endParaRPr lang="bg-BG" sz="2000" dirty="0">
              <a:solidFill>
                <a:srgbClr val="00B050"/>
              </a:solidFill>
            </a:endParaRPr>
          </a:p>
          <a:p>
            <a:pPr algn="just"/>
            <a:endParaRPr lang="ru-RU" sz="2000" dirty="0">
              <a:solidFill>
                <a:srgbClr val="0070C0"/>
              </a:solidFill>
            </a:endParaRPr>
          </a:p>
        </p:txBody>
      </p:sp>
    </p:spTree>
    <p:extLst>
      <p:ext uri="{BB962C8B-B14F-4D97-AF65-F5344CB8AC3E}">
        <p14:creationId xmlns:p14="http://schemas.microsoft.com/office/powerpoint/2010/main" val="32611216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4544" y="113207"/>
            <a:ext cx="11094256" cy="461665"/>
          </a:xfrm>
          <a:prstGeom prst="rect">
            <a:avLst/>
          </a:prstGeom>
        </p:spPr>
        <p:txBody>
          <a:bodyPr wrap="none">
            <a:spAutoFit/>
          </a:bodyPr>
          <a:lstStyle/>
          <a:p>
            <a:r>
              <a:rPr lang="ru-RU" sz="2400" i="1" dirty="0">
                <a:latin typeface="Arial,Italic"/>
              </a:rPr>
              <a:t>Естествено осветление на </a:t>
            </a:r>
            <a:r>
              <a:rPr lang="ru-RU" sz="2400" i="1" dirty="0" smtClean="0">
                <a:latin typeface="Arial,Italic"/>
              </a:rPr>
              <a:t>сгради</a:t>
            </a:r>
            <a:r>
              <a:rPr lang="en-US" sz="2400" i="1" dirty="0" smtClean="0">
                <a:latin typeface="Arial,Italic"/>
              </a:rPr>
              <a:t> </a:t>
            </a:r>
            <a:r>
              <a:rPr lang="bg-BG" sz="2400" i="1" dirty="0" smtClean="0">
                <a:latin typeface="Arial,Italic"/>
              </a:rPr>
              <a:t>и</a:t>
            </a:r>
            <a:r>
              <a:rPr lang="ru-RU" sz="2400" i="1" dirty="0">
                <a:latin typeface="Arial,Italic"/>
              </a:rPr>
              <a:t> Прилепени слънчеви пространства</a:t>
            </a:r>
            <a:r>
              <a:rPr lang="bg-BG" sz="2400" i="1" dirty="0" smtClean="0">
                <a:latin typeface="Arial,Italic"/>
              </a:rPr>
              <a:t> </a:t>
            </a:r>
            <a:endParaRPr lang="bg-BG" sz="2400" dirty="0"/>
          </a:p>
        </p:txBody>
      </p:sp>
      <p:pic>
        <p:nvPicPr>
          <p:cNvPr id="8196" name="Picture 4" descr="How does hybrid solar lighting work? - Explain that Stu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37898"/>
            <a:ext cx="3340389" cy="28355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Passive Solar Space Heating Systems | Everything about solar ener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pic>
        <p:nvPicPr>
          <p:cNvPr id="8200" name="Picture 8" descr="Подпись: Figure 6.33 Indirect gain, using an attached greenhouse. As a combination of direct and indirect gain systems, the water drums and masonry floor of the attached greenhouse provide needed heat storag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346" y="737898"/>
            <a:ext cx="5161264" cy="34856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1283" y="4308039"/>
            <a:ext cx="11212946" cy="2431435"/>
          </a:xfrm>
          <a:prstGeom prst="rect">
            <a:avLst/>
          </a:prstGeom>
        </p:spPr>
        <p:txBody>
          <a:bodyPr wrap="square">
            <a:spAutoFit/>
          </a:bodyPr>
          <a:lstStyle/>
          <a:p>
            <a:pPr algn="just"/>
            <a:r>
              <a:rPr lang="ru-RU" i="1" dirty="0">
                <a:solidFill>
                  <a:srgbClr val="00B050"/>
                </a:solidFill>
                <a:latin typeface="Arial,Italic"/>
              </a:rPr>
              <a:t>Естествено осветление на сгради. </a:t>
            </a:r>
            <a:r>
              <a:rPr lang="ru-RU" dirty="0">
                <a:solidFill>
                  <a:srgbClr val="C00000"/>
                </a:solidFill>
                <a:latin typeface="Arial" panose="020B0604020202020204" pitchFamily="34" charset="0"/>
              </a:rPr>
              <a:t>Пасивните слънчеви системи от този тип</a:t>
            </a:r>
            <a:r>
              <a:rPr lang="en-US" dirty="0">
                <a:solidFill>
                  <a:srgbClr val="C00000"/>
                </a:solidFill>
                <a:latin typeface="Arial" panose="020B0604020202020204" pitchFamily="34" charset="0"/>
              </a:rPr>
              <a:t> </a:t>
            </a:r>
            <a:r>
              <a:rPr lang="ru-RU" dirty="0">
                <a:solidFill>
                  <a:srgbClr val="C00000"/>
                </a:solidFill>
                <a:latin typeface="Arial" panose="020B0604020202020204" pitchFamily="34" charset="0"/>
              </a:rPr>
              <a:t>осигуряват проникване на слънчевата енергия в сградите без преобразуването й в</a:t>
            </a:r>
            <a:r>
              <a:rPr lang="en-US" dirty="0">
                <a:solidFill>
                  <a:srgbClr val="C00000"/>
                </a:solidFill>
                <a:latin typeface="Arial" panose="020B0604020202020204" pitchFamily="34" charset="0"/>
              </a:rPr>
              <a:t> </a:t>
            </a:r>
            <a:r>
              <a:rPr lang="ru-RU" dirty="0">
                <a:solidFill>
                  <a:srgbClr val="C00000"/>
                </a:solidFill>
                <a:latin typeface="Arial" panose="020B0604020202020204" pitchFamily="34" charset="0"/>
              </a:rPr>
              <a:t>топлина. Този тип осветление се използва в големи сгради, като училища,</a:t>
            </a:r>
            <a:r>
              <a:rPr lang="en-US" dirty="0">
                <a:solidFill>
                  <a:srgbClr val="C00000"/>
                </a:solidFill>
                <a:latin typeface="Arial" panose="020B0604020202020204" pitchFamily="34" charset="0"/>
              </a:rPr>
              <a:t> </a:t>
            </a:r>
            <a:r>
              <a:rPr lang="ru-RU" dirty="0">
                <a:solidFill>
                  <a:srgbClr val="C00000"/>
                </a:solidFill>
                <a:latin typeface="Arial" panose="020B0604020202020204" pitchFamily="34" charset="0"/>
              </a:rPr>
              <a:t>административни сгради и други. Основната задача на тези системи е да намалят</a:t>
            </a:r>
            <a:r>
              <a:rPr lang="en-US" dirty="0">
                <a:solidFill>
                  <a:srgbClr val="C00000"/>
                </a:solidFill>
                <a:latin typeface="Arial" panose="020B0604020202020204" pitchFamily="34" charset="0"/>
              </a:rPr>
              <a:t> </a:t>
            </a:r>
            <a:r>
              <a:rPr lang="ru-RU" dirty="0">
                <a:solidFill>
                  <a:srgbClr val="C00000"/>
                </a:solidFill>
                <a:latin typeface="Arial" panose="020B0604020202020204" pitchFamily="34" charset="0"/>
              </a:rPr>
              <a:t>разходите за осветление в тези сгради.</a:t>
            </a:r>
          </a:p>
          <a:p>
            <a:pPr algn="just"/>
            <a:r>
              <a:rPr lang="en-US" sz="800" dirty="0" smtClean="0">
                <a:solidFill>
                  <a:srgbClr val="0070C0"/>
                </a:solidFill>
                <a:latin typeface="Arial" panose="020B0604020202020204" pitchFamily="34" charset="0"/>
              </a:rPr>
              <a:t>  </a:t>
            </a:r>
            <a:endParaRPr lang="ru-RU" sz="800" dirty="0">
              <a:solidFill>
                <a:srgbClr val="0070C0"/>
              </a:solidFill>
              <a:latin typeface="Arial" panose="020B0604020202020204" pitchFamily="34" charset="0"/>
            </a:endParaRPr>
          </a:p>
          <a:p>
            <a:pPr algn="just"/>
            <a:r>
              <a:rPr lang="ru-RU" i="1" dirty="0">
                <a:solidFill>
                  <a:srgbClr val="C00000"/>
                </a:solidFill>
                <a:latin typeface="Arial,Italic"/>
              </a:rPr>
              <a:t>Прилепени слънчеви пространства.</a:t>
            </a:r>
            <a:r>
              <a:rPr lang="ru-RU" i="1" dirty="0">
                <a:solidFill>
                  <a:srgbClr val="0070C0"/>
                </a:solidFill>
                <a:latin typeface="Arial,Italic"/>
              </a:rPr>
              <a:t> </a:t>
            </a:r>
            <a:r>
              <a:rPr lang="ru-RU" dirty="0">
                <a:solidFill>
                  <a:srgbClr val="0070C0"/>
                </a:solidFill>
                <a:latin typeface="Arial" panose="020B0604020202020204" pitchFamily="34" charset="0"/>
              </a:rPr>
              <a:t>Това са пространства в сградите или</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контактуващи със сградите, в които се осигурява достъп на слънчева енергия. Тази</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енергия се преобразува в топлина по-подобен начин както това става в</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оранжериите. За да се съхрани тази топлина се предвиждат специални</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топлоакумулиращи елементи (</a:t>
            </a:r>
            <a:r>
              <a:rPr lang="ru-RU" dirty="0">
                <a:solidFill>
                  <a:srgbClr val="C00000"/>
                </a:solidFill>
                <a:latin typeface="Arial" panose="020B0604020202020204" pitchFamily="34" charset="0"/>
              </a:rPr>
              <a:t>бетонни стени, контейнери с камъни, резервоари с</a:t>
            </a:r>
            <a:r>
              <a:rPr lang="en-US" dirty="0">
                <a:solidFill>
                  <a:srgbClr val="C00000"/>
                </a:solidFill>
                <a:latin typeface="Arial" panose="020B0604020202020204" pitchFamily="34" charset="0"/>
              </a:rPr>
              <a:t> </a:t>
            </a:r>
            <a:r>
              <a:rPr lang="bg-BG" dirty="0">
                <a:solidFill>
                  <a:srgbClr val="C00000"/>
                </a:solidFill>
                <a:latin typeface="Arial" panose="020B0604020202020204" pitchFamily="34" charset="0"/>
              </a:rPr>
              <a:t>вода</a:t>
            </a:r>
            <a:r>
              <a:rPr lang="bg-BG" dirty="0" smtClean="0">
                <a:solidFill>
                  <a:srgbClr val="0070C0"/>
                </a:solidFill>
                <a:latin typeface="Arial" panose="020B0604020202020204" pitchFamily="34" charset="0"/>
              </a:rPr>
              <a:t>).</a:t>
            </a:r>
            <a:endParaRPr lang="bg-BG" dirty="0">
              <a:solidFill>
                <a:srgbClr val="0070C0"/>
              </a:solidFill>
              <a:latin typeface="Arial" panose="020B0604020202020204" pitchFamily="34" charset="0"/>
            </a:endParaRPr>
          </a:p>
        </p:txBody>
      </p:sp>
    </p:spTree>
    <p:extLst>
      <p:ext uri="{BB962C8B-B14F-4D97-AF65-F5344CB8AC3E}">
        <p14:creationId xmlns:p14="http://schemas.microsoft.com/office/powerpoint/2010/main" val="1015613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95708" y="748146"/>
            <a:ext cx="5231055" cy="2312469"/>
          </a:xfrm>
          <a:prstGeom prst="rect">
            <a:avLst/>
          </a:prstGeom>
        </p:spPr>
      </p:pic>
      <p:sp>
        <p:nvSpPr>
          <p:cNvPr id="2" name="Rectangle 1"/>
          <p:cNvSpPr/>
          <p:nvPr/>
        </p:nvSpPr>
        <p:spPr>
          <a:xfrm>
            <a:off x="3906115" y="196334"/>
            <a:ext cx="4651723" cy="400110"/>
          </a:xfrm>
          <a:prstGeom prst="rect">
            <a:avLst/>
          </a:prstGeom>
        </p:spPr>
        <p:txBody>
          <a:bodyPr wrap="none">
            <a:spAutoFit/>
          </a:bodyPr>
          <a:lstStyle/>
          <a:p>
            <a:r>
              <a:rPr lang="ru-RU" sz="2000" i="1" dirty="0">
                <a:solidFill>
                  <a:srgbClr val="C00000"/>
                </a:solidFill>
                <a:latin typeface="Arial,Italic"/>
              </a:rPr>
              <a:t>Прилепени слънчеви пространства</a:t>
            </a:r>
            <a:r>
              <a:rPr lang="bg-BG" sz="2000" i="1" dirty="0">
                <a:solidFill>
                  <a:srgbClr val="C00000"/>
                </a:solidFill>
                <a:latin typeface="Arial,Italic"/>
              </a:rPr>
              <a:t> </a:t>
            </a:r>
            <a:endParaRPr lang="bg-BG" sz="2000" dirty="0">
              <a:solidFill>
                <a:srgbClr val="C00000"/>
              </a:solidFill>
            </a:endParaRPr>
          </a:p>
        </p:txBody>
      </p:sp>
      <p:sp>
        <p:nvSpPr>
          <p:cNvPr id="3" name="Rectangle 2"/>
          <p:cNvSpPr/>
          <p:nvPr/>
        </p:nvSpPr>
        <p:spPr>
          <a:xfrm>
            <a:off x="196944" y="3365327"/>
            <a:ext cx="11628581" cy="3693319"/>
          </a:xfrm>
          <a:prstGeom prst="rect">
            <a:avLst/>
          </a:prstGeom>
        </p:spPr>
        <p:txBody>
          <a:bodyPr wrap="square">
            <a:spAutoFit/>
          </a:bodyPr>
          <a:lstStyle/>
          <a:p>
            <a:pPr algn="just">
              <a:defRPr/>
            </a:pPr>
            <a:r>
              <a:rPr lang="ru-RU" dirty="0">
                <a:solidFill>
                  <a:srgbClr val="0070C0"/>
                </a:solidFill>
                <a:latin typeface="Arial" panose="020B0604020202020204" pitchFamily="34" charset="0"/>
              </a:rPr>
              <a:t>Този тип пасивна слънчева система може да се разглежда като разновидност</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на масивната топлоакумулираща стена (увеличено разстояние между стената и</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стъкленото покритие) - </a:t>
            </a:r>
            <a:r>
              <a:rPr lang="ru-RU" b="1" dirty="0">
                <a:solidFill>
                  <a:srgbClr val="0070C0"/>
                </a:solidFill>
                <a:latin typeface="Arial,Bold"/>
              </a:rPr>
              <a:t>Фиг</a:t>
            </a:r>
            <a:r>
              <a:rPr lang="ru-RU" b="1" dirty="0">
                <a:solidFill>
                  <a:srgbClr val="0070C0"/>
                </a:solidFill>
                <a:latin typeface="Arial" panose="020B0604020202020204" pitchFamily="34" charset="0"/>
              </a:rPr>
              <a:t>.</a:t>
            </a:r>
            <a:r>
              <a:rPr lang="ru-RU" dirty="0">
                <a:solidFill>
                  <a:srgbClr val="0070C0"/>
                </a:solidFill>
                <a:latin typeface="Arial" panose="020B0604020202020204" pitchFamily="34" charset="0"/>
              </a:rPr>
              <a:t>. </a:t>
            </a:r>
            <a:r>
              <a:rPr lang="ru-RU" dirty="0">
                <a:solidFill>
                  <a:srgbClr val="C00000"/>
                </a:solidFill>
                <a:latin typeface="Arial" panose="020B0604020202020204" pitchFamily="34" charset="0"/>
              </a:rPr>
              <a:t>Присъединеното пространство може да бъде</a:t>
            </a:r>
            <a:r>
              <a:rPr lang="en-US" dirty="0">
                <a:solidFill>
                  <a:srgbClr val="C00000"/>
                </a:solidFill>
                <a:latin typeface="Arial" panose="020B0604020202020204" pitchFamily="34" charset="0"/>
              </a:rPr>
              <a:t> </a:t>
            </a:r>
            <a:r>
              <a:rPr lang="ru-RU" dirty="0">
                <a:solidFill>
                  <a:srgbClr val="C00000"/>
                </a:solidFill>
                <a:latin typeface="Arial" panose="020B0604020202020204" pitchFamily="34" charset="0"/>
              </a:rPr>
              <a:t>оранжерия, зимна градина или веранда. </a:t>
            </a:r>
          </a:p>
          <a:p>
            <a:pPr algn="just">
              <a:defRPr/>
            </a:pPr>
            <a:r>
              <a:rPr lang="ru-RU" dirty="0">
                <a:solidFill>
                  <a:srgbClr val="0070C0"/>
                </a:solidFill>
                <a:latin typeface="Arial" panose="020B0604020202020204" pitchFamily="34" charset="0"/>
              </a:rPr>
              <a:t>То подобрява значително топлинните</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условия в обитаемото пространство. Топлина към помещенията се пренася с</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конвекция и чрез радиационен топлообмен. Същевременно се намаляват</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топлинните загуби през стените на обитаемото пространство, тъй като</a:t>
            </a:r>
            <a:r>
              <a:rPr lang="en-US" dirty="0">
                <a:solidFill>
                  <a:srgbClr val="0070C0"/>
                </a:solidFill>
                <a:latin typeface="Arial" panose="020B0604020202020204" pitchFamily="34" charset="0"/>
              </a:rPr>
              <a:t> </a:t>
            </a:r>
            <a:r>
              <a:rPr lang="ru-RU" dirty="0">
                <a:solidFill>
                  <a:srgbClr val="0070C0"/>
                </a:solidFill>
                <a:latin typeface="Arial" panose="020B0604020202020204" pitchFamily="34" charset="0"/>
              </a:rPr>
              <a:t>температурата в присъединеното пространство е по-висока от </a:t>
            </a:r>
            <a:r>
              <a:rPr lang="ru-RU" dirty="0">
                <a:solidFill>
                  <a:srgbClr val="0070C0"/>
                </a:solidFill>
                <a:latin typeface="Arial" panose="020B0604020202020204" pitchFamily="34" charset="0"/>
                <a:cs typeface="Arial" panose="020B0604020202020204" pitchFamily="34" charset="0"/>
              </a:rPr>
              <a:t>външната</a:t>
            </a:r>
            <a:r>
              <a:rPr lang="en-US" dirty="0">
                <a:solidFill>
                  <a:srgbClr val="0070C0"/>
                </a:solidFill>
                <a:latin typeface="Arial" panose="020B0604020202020204" pitchFamily="34" charset="0"/>
                <a:cs typeface="Arial" panose="020B0604020202020204" pitchFamily="34" charset="0"/>
              </a:rPr>
              <a:t> </a:t>
            </a:r>
            <a:r>
              <a:rPr lang="bg-BG" dirty="0">
                <a:solidFill>
                  <a:srgbClr val="0070C0"/>
                </a:solidFill>
                <a:latin typeface="Arial" panose="020B0604020202020204" pitchFamily="34" charset="0"/>
                <a:cs typeface="Arial" panose="020B0604020202020204" pitchFamily="34" charset="0"/>
              </a:rPr>
              <a:t>температура</a:t>
            </a:r>
            <a:r>
              <a:rPr lang="bg-BG" dirty="0" smtClean="0">
                <a:solidFill>
                  <a:srgbClr val="0070C0"/>
                </a:solidFill>
                <a:latin typeface="Arial" panose="020B0604020202020204" pitchFamily="34" charset="0"/>
                <a:cs typeface="Arial" panose="020B0604020202020204" pitchFamily="34" charset="0"/>
              </a:rPr>
              <a:t>.</a:t>
            </a:r>
            <a:endParaRPr lang="en-US" dirty="0" smtClean="0">
              <a:solidFill>
                <a:srgbClr val="0070C0"/>
              </a:solidFill>
              <a:latin typeface="Arial" panose="020B0604020202020204" pitchFamily="34" charset="0"/>
              <a:cs typeface="Arial" panose="020B0604020202020204" pitchFamily="34" charset="0"/>
            </a:endParaRPr>
          </a:p>
          <a:p>
            <a:pPr algn="just">
              <a:defRPr/>
            </a:pPr>
            <a:endParaRPr lang="en-US" dirty="0">
              <a:solidFill>
                <a:srgbClr val="0070C0"/>
              </a:solidFill>
              <a:latin typeface="Arial" panose="020B0604020202020204" pitchFamily="34" charset="0"/>
              <a:cs typeface="Arial" panose="020B0604020202020204" pitchFamily="34" charset="0"/>
            </a:endParaRPr>
          </a:p>
          <a:p>
            <a:pPr algn="just">
              <a:defRPr/>
            </a:pPr>
            <a:r>
              <a:rPr lang="ru-RU" dirty="0">
                <a:solidFill>
                  <a:srgbClr val="0070C0"/>
                </a:solidFill>
                <a:latin typeface="Arial" panose="020B0604020202020204" pitchFamily="34" charset="0"/>
                <a:cs typeface="Arial" panose="020B0604020202020204" pitchFamily="34" charset="0"/>
              </a:rPr>
              <a:t>При тези системи температурата в пространството на присъединения обем става много висока, а през нощта спада почти до външната температура. За да се избегне това може да се поставят допълнителни акумулиращи елементи (</a:t>
            </a:r>
            <a:r>
              <a:rPr lang="ru-RU" dirty="0">
                <a:solidFill>
                  <a:srgbClr val="00B050"/>
                </a:solidFill>
                <a:latin typeface="Arial" panose="020B0604020202020204" pitchFamily="34" charset="0"/>
                <a:cs typeface="Arial" panose="020B0604020202020204" pitchFamily="34" charset="0"/>
              </a:rPr>
              <a:t>например варели с вода</a:t>
            </a:r>
            <a:r>
              <a:rPr lang="ru-RU" dirty="0">
                <a:solidFill>
                  <a:srgbClr val="0070C0"/>
                </a:solidFill>
                <a:latin typeface="Arial" panose="020B0604020202020204" pitchFamily="34" charset="0"/>
                <a:cs typeface="Arial" panose="020B0604020202020204" pitchFamily="34" charset="0"/>
              </a:rPr>
              <a:t>). </a:t>
            </a:r>
            <a:r>
              <a:rPr lang="ru-RU" dirty="0">
                <a:solidFill>
                  <a:srgbClr val="C00000"/>
                </a:solidFill>
                <a:latin typeface="Arial" panose="020B0604020202020204" pitchFamily="34" charset="0"/>
                <a:cs typeface="Arial" panose="020B0604020202020204" pitchFamily="34" charset="0"/>
              </a:rPr>
              <a:t>Ако има възможност може да се предвиди и нощна изолация на това пространство.</a:t>
            </a:r>
            <a:endParaRPr lang="bg-BG" dirty="0">
              <a:solidFill>
                <a:srgbClr val="C00000"/>
              </a:solidFill>
              <a:latin typeface="Arial" panose="020B0604020202020204" pitchFamily="34" charset="0"/>
              <a:cs typeface="Arial" panose="020B0604020202020204" pitchFamily="34" charset="0"/>
            </a:endParaRPr>
          </a:p>
          <a:p>
            <a:pPr algn="just"/>
            <a:endParaRPr lang="bg-BG" dirty="0">
              <a:solidFill>
                <a:srgbClr val="0070C0"/>
              </a:solidFill>
            </a:endParaRPr>
          </a:p>
        </p:txBody>
      </p:sp>
    </p:spTree>
    <p:extLst>
      <p:ext uri="{BB962C8B-B14F-4D97-AF65-F5344CB8AC3E}">
        <p14:creationId xmlns:p14="http://schemas.microsoft.com/office/powerpoint/2010/main" val="977173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0845" y="122731"/>
            <a:ext cx="5619680" cy="646331"/>
          </a:xfrm>
          <a:prstGeom prst="rect">
            <a:avLst/>
          </a:prstGeom>
        </p:spPr>
        <p:txBody>
          <a:bodyPr wrap="none">
            <a:spAutoFit/>
          </a:bodyPr>
          <a:lstStyle/>
          <a:p>
            <a:pPr algn="ctr"/>
            <a:r>
              <a:rPr lang="ru-RU" i="1" dirty="0">
                <a:solidFill>
                  <a:srgbClr val="C00000"/>
                </a:solidFill>
                <a:latin typeface="Arial,Italic"/>
              </a:rPr>
              <a:t>Прилепени слънчеви </a:t>
            </a:r>
            <a:r>
              <a:rPr lang="ru-RU" i="1" dirty="0" smtClean="0">
                <a:solidFill>
                  <a:srgbClr val="C00000"/>
                </a:solidFill>
                <a:latin typeface="Arial,Italic"/>
              </a:rPr>
              <a:t>пространства</a:t>
            </a:r>
            <a:endParaRPr lang="en-US" i="1" dirty="0" smtClean="0">
              <a:solidFill>
                <a:srgbClr val="C00000"/>
              </a:solidFill>
              <a:latin typeface="Arial,Italic"/>
            </a:endParaRPr>
          </a:p>
          <a:p>
            <a:pPr algn="ctr"/>
            <a:r>
              <a:rPr lang="bg-BG" i="1" dirty="0" smtClean="0">
                <a:solidFill>
                  <a:srgbClr val="C00000"/>
                </a:solidFill>
                <a:latin typeface="Arial,Italic"/>
              </a:rPr>
              <a:t> </a:t>
            </a:r>
            <a:r>
              <a:rPr lang="ru-RU" i="1" dirty="0">
                <a:solidFill>
                  <a:srgbClr val="C00000"/>
                </a:solidFill>
                <a:latin typeface="Arial,Italic"/>
              </a:rPr>
              <a:t>Пасивна слънчева система с конвективен цикъл</a:t>
            </a:r>
            <a:endParaRPr lang="bg-BG" dirty="0">
              <a:solidFill>
                <a:srgbClr val="C00000"/>
              </a:solidFill>
            </a:endParaRPr>
          </a:p>
        </p:txBody>
      </p:sp>
      <p:pic>
        <p:nvPicPr>
          <p:cNvPr id="2" name="Picture 1"/>
          <p:cNvPicPr>
            <a:picLocks noChangeAspect="1"/>
          </p:cNvPicPr>
          <p:nvPr/>
        </p:nvPicPr>
        <p:blipFill>
          <a:blip r:embed="rId3"/>
          <a:stretch>
            <a:fillRect/>
          </a:stretch>
        </p:blipFill>
        <p:spPr>
          <a:xfrm>
            <a:off x="591015" y="926006"/>
            <a:ext cx="6694456" cy="4827405"/>
          </a:xfrm>
          <a:prstGeom prst="rect">
            <a:avLst/>
          </a:prstGeom>
        </p:spPr>
      </p:pic>
      <p:sp>
        <p:nvSpPr>
          <p:cNvPr id="3" name="Rectangle 2"/>
          <p:cNvSpPr/>
          <p:nvPr/>
        </p:nvSpPr>
        <p:spPr>
          <a:xfrm>
            <a:off x="7860145" y="1360299"/>
            <a:ext cx="4202546" cy="4154984"/>
          </a:xfrm>
          <a:prstGeom prst="rect">
            <a:avLst/>
          </a:prstGeom>
        </p:spPr>
        <p:txBody>
          <a:bodyPr wrap="square">
            <a:spAutoFit/>
          </a:bodyPr>
          <a:lstStyle/>
          <a:p>
            <a:pPr algn="just"/>
            <a:r>
              <a:rPr lang="ru-RU" sz="2400" dirty="0"/>
              <a:t>В почти всички пасивни системи се използва естествена конвекция за пренасяне на топлинната енергия. </a:t>
            </a:r>
            <a:endParaRPr lang="en-US" sz="2400" dirty="0" smtClean="0"/>
          </a:p>
          <a:p>
            <a:pPr algn="just"/>
            <a:r>
              <a:rPr lang="ru-RU" sz="2400" dirty="0" smtClean="0"/>
              <a:t>Но </a:t>
            </a:r>
            <a:r>
              <a:rPr lang="ru-RU" sz="2400" dirty="0"/>
              <a:t>съществуват пасивни системи, основани изцяло на този принцип. Типичен пример е една сграда изградена в Ню Мексико </a:t>
            </a:r>
            <a:r>
              <a:rPr lang="bg-BG" sz="2400" dirty="0"/>
              <a:t>през 1972 година (</a:t>
            </a:r>
            <a:r>
              <a:rPr lang="bg-BG" sz="2400" b="1" dirty="0"/>
              <a:t>Фиг</a:t>
            </a:r>
            <a:r>
              <a:rPr lang="bg-BG" sz="2400" b="1" dirty="0" smtClean="0"/>
              <a:t>.</a:t>
            </a:r>
            <a:r>
              <a:rPr lang="en-US" sz="2400" b="1" dirty="0" smtClean="0"/>
              <a:t>)</a:t>
            </a:r>
            <a:endParaRPr lang="bg-BG" sz="2400" dirty="0"/>
          </a:p>
        </p:txBody>
      </p:sp>
    </p:spTree>
    <p:extLst>
      <p:ext uri="{BB962C8B-B14F-4D97-AF65-F5344CB8AC3E}">
        <p14:creationId xmlns:p14="http://schemas.microsoft.com/office/powerpoint/2010/main" val="3541398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4992" y="148709"/>
            <a:ext cx="4138056" cy="646331"/>
          </a:xfrm>
          <a:prstGeom prst="rect">
            <a:avLst/>
          </a:prstGeom>
        </p:spPr>
        <p:txBody>
          <a:bodyPr wrap="none">
            <a:spAutoFit/>
          </a:bodyPr>
          <a:lstStyle/>
          <a:p>
            <a:pPr algn="ctr"/>
            <a:r>
              <a:rPr lang="ru-RU" i="1" dirty="0">
                <a:solidFill>
                  <a:srgbClr val="C00000"/>
                </a:solidFill>
                <a:latin typeface="Arial,Italic"/>
              </a:rPr>
              <a:t>Прилепени слънчеви пространства</a:t>
            </a:r>
            <a:endParaRPr lang="en-US" i="1" dirty="0">
              <a:solidFill>
                <a:srgbClr val="C00000"/>
              </a:solidFill>
              <a:latin typeface="Arial,Italic"/>
            </a:endParaRPr>
          </a:p>
          <a:p>
            <a:pPr algn="ctr"/>
            <a:r>
              <a:rPr lang="bg-BG" i="1" dirty="0">
                <a:solidFill>
                  <a:srgbClr val="C00000"/>
                </a:solidFill>
                <a:latin typeface="Arial,Italic"/>
              </a:rPr>
              <a:t> </a:t>
            </a:r>
            <a:r>
              <a:rPr lang="bg-BG" i="1" dirty="0" smtClean="0">
                <a:solidFill>
                  <a:srgbClr val="C00000"/>
                </a:solidFill>
                <a:latin typeface="Arial,Italic"/>
              </a:rPr>
              <a:t>Слънчеви строителни елементи</a:t>
            </a:r>
            <a:endParaRPr lang="bg-BG" dirty="0">
              <a:solidFill>
                <a:srgbClr val="C00000"/>
              </a:solidFill>
            </a:endParaRPr>
          </a:p>
        </p:txBody>
      </p:sp>
      <p:pic>
        <p:nvPicPr>
          <p:cNvPr id="5" name="Picture 4"/>
          <p:cNvPicPr>
            <a:picLocks noChangeAspect="1"/>
          </p:cNvPicPr>
          <p:nvPr/>
        </p:nvPicPr>
        <p:blipFill>
          <a:blip r:embed="rId3"/>
          <a:stretch>
            <a:fillRect/>
          </a:stretch>
        </p:blipFill>
        <p:spPr>
          <a:xfrm>
            <a:off x="270279" y="795041"/>
            <a:ext cx="3636704" cy="2459074"/>
          </a:xfrm>
          <a:prstGeom prst="rect">
            <a:avLst/>
          </a:prstGeom>
        </p:spPr>
      </p:pic>
      <p:pic>
        <p:nvPicPr>
          <p:cNvPr id="3074" name="Picture 2" descr="SolTech's Beautiful Glass Roof Tiles Heat Your Home With Solar Ener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654" y="1052249"/>
            <a:ext cx="3116957" cy="23515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6256" y="3460152"/>
            <a:ext cx="11850253" cy="3416320"/>
          </a:xfrm>
          <a:prstGeom prst="rect">
            <a:avLst/>
          </a:prstGeom>
        </p:spPr>
        <p:txBody>
          <a:bodyPr wrap="square">
            <a:spAutoFit/>
          </a:bodyPr>
          <a:lstStyle/>
          <a:p>
            <a:pPr algn="just"/>
            <a:endParaRPr lang="ru-RU" dirty="0">
              <a:solidFill>
                <a:srgbClr val="0070C0"/>
              </a:solidFill>
            </a:endParaRPr>
          </a:p>
          <a:p>
            <a:pPr algn="just"/>
            <a:r>
              <a:rPr lang="ru-RU" dirty="0">
                <a:solidFill>
                  <a:srgbClr val="C00000"/>
                </a:solidFill>
              </a:rPr>
              <a:t>Друг тип пасивни слънчеви системи са </a:t>
            </a:r>
            <a:r>
              <a:rPr lang="ru-RU" b="1" dirty="0">
                <a:solidFill>
                  <a:srgbClr val="C00000"/>
                </a:solidFill>
              </a:rPr>
              <a:t>топлоакумулиращ покрив. </a:t>
            </a:r>
            <a:r>
              <a:rPr lang="ru-RU" dirty="0">
                <a:solidFill>
                  <a:srgbClr val="0070C0"/>
                </a:solidFill>
              </a:rPr>
              <a:t>Те саподходящи за използване при сух и слънчев климат. Върху метален таван на помещенията се поставят пълни с вода контейнери (най-често черно оцветени пластмасови торби). При слънчево време през зимния период те се нагряват и акумулират топлина. През нощните часове тази топлина се отдава към отопляемото пространство чрез топлинно излъчване. Получава се добро разпределение на топлината в обитаемото пространство и комфортни условия в </a:t>
            </a:r>
            <a:r>
              <a:rPr lang="bg-BG" dirty="0">
                <a:solidFill>
                  <a:srgbClr val="0070C0"/>
                </a:solidFill>
              </a:rPr>
              <a:t>помещенията.</a:t>
            </a:r>
          </a:p>
          <a:p>
            <a:pPr algn="just"/>
            <a:r>
              <a:rPr lang="ru-RU" dirty="0" smtClean="0">
                <a:solidFill>
                  <a:srgbClr val="C00000"/>
                </a:solidFill>
              </a:rPr>
              <a:t>Трябва </a:t>
            </a:r>
            <a:r>
              <a:rPr lang="ru-RU" dirty="0">
                <a:solidFill>
                  <a:srgbClr val="C00000"/>
                </a:solidFill>
              </a:rPr>
              <a:t>да се осигури подвижна изолация, която през нощните часове да покрива водните контейнери.</a:t>
            </a:r>
            <a:r>
              <a:rPr lang="ru-RU" dirty="0">
                <a:solidFill>
                  <a:srgbClr val="0070C0"/>
                </a:solidFill>
              </a:rPr>
              <a:t> Това е необходимо, за да се предпази изстиването на покрива вследствие излъчването към небосвода, което е много голямо при ясно и студено време. </a:t>
            </a:r>
            <a:r>
              <a:rPr lang="ru-RU" dirty="0">
                <a:solidFill>
                  <a:srgbClr val="C00000"/>
                </a:solidFill>
              </a:rPr>
              <a:t>През летния период се постъпва обратно. През нощните часове се откриват контейнерите с вода и те се охлаждат чрез топлообмен с небосвода</a:t>
            </a:r>
            <a:r>
              <a:rPr lang="ru-RU" dirty="0">
                <a:solidFill>
                  <a:srgbClr val="0070C0"/>
                </a:solidFill>
              </a:rPr>
              <a:t>. </a:t>
            </a:r>
            <a:r>
              <a:rPr lang="ru-RU" dirty="0">
                <a:solidFill>
                  <a:srgbClr val="00B050"/>
                </a:solidFill>
              </a:rPr>
              <a:t>През деня контейнерите се покриват с подвижната изолация, за да се предпазят от прегряване със слънчева енергия. Изстудени през нощта контейнерите осигуряват охлаждене през горещите летни дни.</a:t>
            </a:r>
            <a:endParaRPr lang="bg-BG" dirty="0">
              <a:solidFill>
                <a:srgbClr val="00B050"/>
              </a:solidFill>
            </a:endParaRPr>
          </a:p>
        </p:txBody>
      </p:sp>
      <p:sp>
        <p:nvSpPr>
          <p:cNvPr id="3" name="Rectangle 2"/>
          <p:cNvSpPr/>
          <p:nvPr/>
        </p:nvSpPr>
        <p:spPr>
          <a:xfrm>
            <a:off x="8072583" y="557936"/>
            <a:ext cx="3943926" cy="3139321"/>
          </a:xfrm>
          <a:prstGeom prst="rect">
            <a:avLst/>
          </a:prstGeom>
        </p:spPr>
        <p:txBody>
          <a:bodyPr wrap="square">
            <a:spAutoFit/>
          </a:bodyPr>
          <a:lstStyle/>
          <a:p>
            <a:pPr algn="just"/>
            <a:r>
              <a:rPr lang="bg-BG" b="1" dirty="0">
                <a:solidFill>
                  <a:srgbClr val="0070C0"/>
                </a:solidFill>
              </a:rPr>
              <a:t>Други типове пасивни системи</a:t>
            </a:r>
          </a:p>
          <a:p>
            <a:pPr algn="just"/>
            <a:r>
              <a:rPr lang="ru-RU" dirty="0">
                <a:solidFill>
                  <a:srgbClr val="C00000"/>
                </a:solidFill>
              </a:rPr>
              <a:t>При индиректните пасивни слънчеви системи топлината се предава в</a:t>
            </a:r>
            <a:r>
              <a:rPr lang="en-US" dirty="0">
                <a:solidFill>
                  <a:srgbClr val="C00000"/>
                </a:solidFill>
              </a:rPr>
              <a:t> </a:t>
            </a:r>
            <a:r>
              <a:rPr lang="ru-RU" dirty="0">
                <a:solidFill>
                  <a:srgbClr val="C00000"/>
                </a:solidFill>
              </a:rPr>
              <a:t>помещението чрез конвекция и топлопроводимост. В рамките на този метод попадат и някой специфични технически и конструктивни решения, като използване на строителни елементи - </a:t>
            </a:r>
            <a:r>
              <a:rPr lang="ru-RU" b="1" dirty="0">
                <a:solidFill>
                  <a:srgbClr val="00B050"/>
                </a:solidFill>
              </a:rPr>
              <a:t>"слънчеви керемиди". </a:t>
            </a:r>
            <a:r>
              <a:rPr lang="ru-RU" dirty="0">
                <a:solidFill>
                  <a:srgbClr val="0070C0"/>
                </a:solidFill>
              </a:rPr>
              <a:t>На </a:t>
            </a:r>
            <a:r>
              <a:rPr lang="ru-RU" b="1" dirty="0">
                <a:solidFill>
                  <a:srgbClr val="0070C0"/>
                </a:solidFill>
              </a:rPr>
              <a:t>Фиг. </a:t>
            </a:r>
            <a:r>
              <a:rPr lang="ru-RU" dirty="0">
                <a:solidFill>
                  <a:srgbClr val="0070C0"/>
                </a:solidFill>
              </a:rPr>
              <a:t>е представен модел на конструкция на "слънчеви керемиди« </a:t>
            </a:r>
          </a:p>
        </p:txBody>
      </p:sp>
    </p:spTree>
    <p:extLst>
      <p:ext uri="{BB962C8B-B14F-4D97-AF65-F5344CB8AC3E}">
        <p14:creationId xmlns:p14="http://schemas.microsoft.com/office/powerpoint/2010/main" val="27298991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26983" y="1162049"/>
            <a:ext cx="6813994" cy="5448355"/>
          </a:xfrm>
          <a:prstGeom prst="rect">
            <a:avLst/>
          </a:prstGeom>
        </p:spPr>
      </p:pic>
      <p:sp>
        <p:nvSpPr>
          <p:cNvPr id="4" name="Rectangle 3"/>
          <p:cNvSpPr/>
          <p:nvPr/>
        </p:nvSpPr>
        <p:spPr>
          <a:xfrm>
            <a:off x="4999039" y="148709"/>
            <a:ext cx="1729961" cy="369332"/>
          </a:xfrm>
          <a:prstGeom prst="rect">
            <a:avLst/>
          </a:prstGeom>
        </p:spPr>
        <p:txBody>
          <a:bodyPr wrap="none">
            <a:spAutoFit/>
          </a:bodyPr>
          <a:lstStyle/>
          <a:p>
            <a:r>
              <a:rPr lang="ru-RU" dirty="0">
                <a:solidFill>
                  <a:srgbClr val="C00000"/>
                </a:solidFill>
                <a:latin typeface="Arial" panose="020B0604020202020204" pitchFamily="34" charset="0"/>
              </a:rPr>
              <a:t>Пасивни къщи</a:t>
            </a:r>
            <a:endParaRPr lang="bg-BG" dirty="0"/>
          </a:p>
        </p:txBody>
      </p:sp>
    </p:spTree>
    <p:extLst>
      <p:ext uri="{BB962C8B-B14F-4D97-AF65-F5344CB8AC3E}">
        <p14:creationId xmlns:p14="http://schemas.microsoft.com/office/powerpoint/2010/main" val="689413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5" name="Rectangle 4"/>
          <p:cNvSpPr/>
          <p:nvPr/>
        </p:nvSpPr>
        <p:spPr>
          <a:xfrm>
            <a:off x="3048000" y="889844"/>
            <a:ext cx="6096000" cy="369332"/>
          </a:xfrm>
          <a:prstGeom prst="rect">
            <a:avLst/>
          </a:prstGeom>
        </p:spPr>
        <p:txBody>
          <a:bodyPr>
            <a:spAutoFit/>
          </a:bodyPr>
          <a:lstStyle/>
          <a:p>
            <a:r>
              <a:rPr lang="ru-RU" dirty="0" smtClean="0"/>
              <a:t>.</a:t>
            </a:r>
            <a:endParaRPr lang="bg-BG" dirty="0"/>
          </a:p>
        </p:txBody>
      </p:sp>
      <p:sp>
        <p:nvSpPr>
          <p:cNvPr id="6" name="Rectangle 5"/>
          <p:cNvSpPr/>
          <p:nvPr/>
        </p:nvSpPr>
        <p:spPr>
          <a:xfrm>
            <a:off x="563417" y="1157376"/>
            <a:ext cx="11342255" cy="5170646"/>
          </a:xfrm>
          <a:prstGeom prst="rect">
            <a:avLst/>
          </a:prstGeom>
        </p:spPr>
        <p:txBody>
          <a:bodyPr wrap="square">
            <a:spAutoFit/>
          </a:bodyPr>
          <a:lstStyle/>
          <a:p>
            <a:pPr>
              <a:lnSpc>
                <a:spcPct val="150000"/>
              </a:lnSpc>
            </a:pPr>
            <a:r>
              <a:rPr lang="ru-RU" sz="2000" dirty="0">
                <a:solidFill>
                  <a:srgbClr val="00B050"/>
                </a:solidFill>
              </a:rPr>
              <a:t>Синтез на резултатите от </a:t>
            </a:r>
            <a:r>
              <a:rPr lang="ru-RU" sz="2000" dirty="0" smtClean="0">
                <a:solidFill>
                  <a:srgbClr val="00B050"/>
                </a:solidFill>
              </a:rPr>
              <a:t>LCA</a:t>
            </a:r>
            <a:endParaRPr lang="en-US" sz="2000" dirty="0" smtClean="0">
              <a:solidFill>
                <a:srgbClr val="00B050"/>
              </a:solidFill>
            </a:endParaRPr>
          </a:p>
          <a:p>
            <a:pPr>
              <a:lnSpc>
                <a:spcPct val="150000"/>
              </a:lnSpc>
            </a:pPr>
            <a:r>
              <a:rPr lang="ru-RU" sz="2000" dirty="0" smtClean="0">
                <a:solidFill>
                  <a:srgbClr val="00B050"/>
                </a:solidFill>
              </a:rPr>
              <a:t>Енергийните </a:t>
            </a:r>
            <a:r>
              <a:rPr lang="ru-RU" sz="2000" dirty="0">
                <a:solidFill>
                  <a:srgbClr val="00B050"/>
                </a:solidFill>
              </a:rPr>
              <a:t>и екологичните анализи са извършени по резултатите от </a:t>
            </a:r>
            <a:r>
              <a:rPr lang="ru-RU" sz="2000" dirty="0" smtClean="0">
                <a:solidFill>
                  <a:srgbClr val="00B050"/>
                </a:solidFill>
              </a:rPr>
              <a:t>LCA</a:t>
            </a:r>
            <a:r>
              <a:rPr lang="ru-RU" sz="2000" dirty="0">
                <a:solidFill>
                  <a:srgbClr val="00B050"/>
                </a:solidFill>
              </a:rPr>
              <a:t>, приложен към </a:t>
            </a:r>
            <a:r>
              <a:rPr lang="ru-RU" sz="2000" dirty="0" smtClean="0">
                <a:solidFill>
                  <a:srgbClr val="00B050"/>
                </a:solidFill>
              </a:rPr>
              <a:t>пасивен </a:t>
            </a:r>
            <a:r>
              <a:rPr lang="ru-RU" sz="2000" dirty="0">
                <a:solidFill>
                  <a:srgbClr val="00B050"/>
                </a:solidFill>
              </a:rPr>
              <a:t>слънчев колектор за потребление на битова топла вода </a:t>
            </a:r>
            <a:r>
              <a:rPr lang="ru-RU" sz="2000" dirty="0" smtClean="0">
                <a:solidFill>
                  <a:srgbClr val="00B050"/>
                </a:solidFill>
              </a:rPr>
              <a:t>.Изследваният </a:t>
            </a:r>
            <a:r>
              <a:rPr lang="ru-RU" sz="2000" dirty="0">
                <a:solidFill>
                  <a:srgbClr val="00B050"/>
                </a:solidFill>
              </a:rPr>
              <a:t>функционален възел (ФУ) включва: поглъщащ </a:t>
            </a:r>
            <a:r>
              <a:rPr lang="ru-RU" sz="2000" dirty="0" smtClean="0">
                <a:solidFill>
                  <a:srgbClr val="00B050"/>
                </a:solidFill>
              </a:rPr>
              <a:t>колектор, водосъдържател(180 </a:t>
            </a:r>
            <a:r>
              <a:rPr lang="ru-RU" sz="2000" dirty="0">
                <a:solidFill>
                  <a:srgbClr val="00B050"/>
                </a:solidFill>
              </a:rPr>
              <a:t>l капацитет) и опората за закрепване на покрива. </a:t>
            </a:r>
            <a:endParaRPr lang="en-US" sz="2000" dirty="0" smtClean="0">
              <a:solidFill>
                <a:srgbClr val="00B050"/>
              </a:solidFill>
            </a:endParaRPr>
          </a:p>
          <a:p>
            <a:pPr>
              <a:lnSpc>
                <a:spcPct val="150000"/>
              </a:lnSpc>
            </a:pPr>
            <a:r>
              <a:rPr lang="ru-RU" sz="2000" dirty="0" smtClean="0">
                <a:solidFill>
                  <a:srgbClr val="00B050"/>
                </a:solidFill>
              </a:rPr>
              <a:t>Следващият </a:t>
            </a:r>
            <a:r>
              <a:rPr lang="ru-RU" sz="2000" dirty="0">
                <a:solidFill>
                  <a:srgbClr val="00B050"/>
                </a:solidFill>
              </a:rPr>
              <a:t>жизнен </a:t>
            </a:r>
            <a:r>
              <a:rPr lang="ru-RU" sz="2000" dirty="0" smtClean="0">
                <a:solidFill>
                  <a:srgbClr val="00B050"/>
                </a:solidFill>
              </a:rPr>
              <a:t>цикъл</a:t>
            </a:r>
            <a:r>
              <a:rPr lang="en-US" sz="2000" dirty="0" smtClean="0">
                <a:solidFill>
                  <a:srgbClr val="00B050"/>
                </a:solidFill>
              </a:rPr>
              <a:t> </a:t>
            </a:r>
            <a:r>
              <a:rPr lang="bg-BG" sz="2000" dirty="0" smtClean="0">
                <a:solidFill>
                  <a:srgbClr val="00B050"/>
                </a:solidFill>
              </a:rPr>
              <a:t>включва следните фази</a:t>
            </a:r>
            <a:r>
              <a:rPr lang="ru-RU" sz="2000" dirty="0" smtClean="0">
                <a:solidFill>
                  <a:srgbClr val="00B050"/>
                </a:solidFill>
              </a:rPr>
              <a:t>:</a:t>
            </a:r>
          </a:p>
          <a:p>
            <a:pPr>
              <a:lnSpc>
                <a:spcPct val="150000"/>
              </a:lnSpc>
            </a:pPr>
            <a:r>
              <a:rPr lang="ru-RU" sz="2000" dirty="0" smtClean="0">
                <a:solidFill>
                  <a:srgbClr val="00B050"/>
                </a:solidFill>
              </a:rPr>
              <a:t>– </a:t>
            </a:r>
            <a:r>
              <a:rPr lang="ru-RU" sz="2000" dirty="0">
                <a:solidFill>
                  <a:srgbClr val="00B050"/>
                </a:solidFill>
              </a:rPr>
              <a:t>Производство и доставка на енергия и суровини</a:t>
            </a:r>
            <a:r>
              <a:rPr lang="ru-RU" sz="2000" dirty="0" smtClean="0">
                <a:solidFill>
                  <a:srgbClr val="00B050"/>
                </a:solidFill>
              </a:rPr>
              <a:t>;</a:t>
            </a:r>
          </a:p>
          <a:p>
            <a:pPr marL="285750" indent="-285750">
              <a:lnSpc>
                <a:spcPct val="150000"/>
              </a:lnSpc>
              <a:buFontTx/>
              <a:buChar char="-"/>
            </a:pPr>
            <a:r>
              <a:rPr lang="ru-RU" sz="2000" dirty="0" smtClean="0">
                <a:solidFill>
                  <a:srgbClr val="00B050"/>
                </a:solidFill>
              </a:rPr>
              <a:t>Производствен процес;</a:t>
            </a:r>
          </a:p>
          <a:p>
            <a:pPr marL="285750" indent="-285750">
              <a:lnSpc>
                <a:spcPct val="150000"/>
              </a:lnSpc>
              <a:buFontTx/>
              <a:buChar char="-"/>
            </a:pPr>
            <a:r>
              <a:rPr lang="ru-RU" sz="2000" dirty="0" smtClean="0">
                <a:solidFill>
                  <a:srgbClr val="00B050"/>
                </a:solidFill>
              </a:rPr>
              <a:t>Инсталация;</a:t>
            </a:r>
          </a:p>
          <a:p>
            <a:pPr marL="285750" indent="-285750">
              <a:lnSpc>
                <a:spcPct val="150000"/>
              </a:lnSpc>
              <a:buFontTx/>
              <a:buChar char="-"/>
            </a:pPr>
            <a:r>
              <a:rPr lang="ru-RU" sz="2000" dirty="0" smtClean="0">
                <a:solidFill>
                  <a:srgbClr val="00B050"/>
                </a:solidFill>
              </a:rPr>
              <a:t>Поддръжка;</a:t>
            </a:r>
          </a:p>
          <a:p>
            <a:pPr marL="285750" indent="-285750">
              <a:lnSpc>
                <a:spcPct val="150000"/>
              </a:lnSpc>
              <a:buFontTx/>
              <a:buChar char="-"/>
            </a:pPr>
            <a:r>
              <a:rPr lang="ru-RU" sz="2000" dirty="0" smtClean="0">
                <a:solidFill>
                  <a:srgbClr val="00B050"/>
                </a:solidFill>
              </a:rPr>
              <a:t>Изхвърляне;</a:t>
            </a:r>
          </a:p>
          <a:p>
            <a:pPr marL="285750" indent="-285750">
              <a:lnSpc>
                <a:spcPct val="150000"/>
              </a:lnSpc>
              <a:buFontTx/>
              <a:buChar char="-"/>
            </a:pPr>
            <a:r>
              <a:rPr lang="ru-RU" sz="2000" dirty="0" smtClean="0">
                <a:solidFill>
                  <a:srgbClr val="00B050"/>
                </a:solidFill>
              </a:rPr>
              <a:t>Транспорти</a:t>
            </a:r>
            <a:r>
              <a:rPr lang="ru-RU" sz="2000" dirty="0">
                <a:solidFill>
                  <a:srgbClr val="00B050"/>
                </a:solidFill>
              </a:rPr>
              <a:t>, възникващи по време на всяка стъпка.</a:t>
            </a:r>
            <a:endParaRPr lang="bg-BG" sz="2000" dirty="0">
              <a:solidFill>
                <a:srgbClr val="00B050"/>
              </a:solidFill>
            </a:endParaRPr>
          </a:p>
        </p:txBody>
      </p:sp>
    </p:spTree>
    <p:extLst>
      <p:ext uri="{BB962C8B-B14F-4D97-AF65-F5344CB8AC3E}">
        <p14:creationId xmlns:p14="http://schemas.microsoft.com/office/powerpoint/2010/main" val="38053980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5" name="Rectangle 4"/>
          <p:cNvSpPr/>
          <p:nvPr/>
        </p:nvSpPr>
        <p:spPr>
          <a:xfrm>
            <a:off x="3048000" y="889844"/>
            <a:ext cx="6096000" cy="369332"/>
          </a:xfrm>
          <a:prstGeom prst="rect">
            <a:avLst/>
          </a:prstGeom>
        </p:spPr>
        <p:txBody>
          <a:bodyPr>
            <a:spAutoFit/>
          </a:bodyPr>
          <a:lstStyle/>
          <a:p>
            <a:r>
              <a:rPr lang="ru-RU" dirty="0" smtClean="0"/>
              <a:t>.</a:t>
            </a:r>
            <a:endParaRPr lang="bg-BG" dirty="0"/>
          </a:p>
        </p:txBody>
      </p:sp>
      <p:sp>
        <p:nvSpPr>
          <p:cNvPr id="4" name="Rectangle 3"/>
          <p:cNvSpPr/>
          <p:nvPr/>
        </p:nvSpPr>
        <p:spPr>
          <a:xfrm>
            <a:off x="608715" y="870420"/>
            <a:ext cx="10835139"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топлинни слънчеви системи - </a:t>
            </a:r>
            <a:r>
              <a:rPr lang="ru-RU" b="1" dirty="0">
                <a:solidFill>
                  <a:srgbClr val="0070C0"/>
                </a:solidFill>
                <a:latin typeface="Arial,Bold"/>
              </a:rPr>
              <a:t>пасивен слънчев колектор за потребление на битова топла вода </a:t>
            </a:r>
            <a:endParaRPr lang="bg-BG" dirty="0">
              <a:solidFill>
                <a:srgbClr val="0070C0"/>
              </a:solidFill>
            </a:endParaRPr>
          </a:p>
        </p:txBody>
      </p:sp>
      <p:pic>
        <p:nvPicPr>
          <p:cNvPr id="7" name="Picture 6"/>
          <p:cNvPicPr>
            <a:picLocks noChangeAspect="1"/>
          </p:cNvPicPr>
          <p:nvPr/>
        </p:nvPicPr>
        <p:blipFill>
          <a:blip r:embed="rId3"/>
          <a:stretch>
            <a:fillRect/>
          </a:stretch>
        </p:blipFill>
        <p:spPr>
          <a:xfrm>
            <a:off x="1192955" y="2231303"/>
            <a:ext cx="9186120" cy="3735388"/>
          </a:xfrm>
          <a:prstGeom prst="rect">
            <a:avLst/>
          </a:prstGeom>
        </p:spPr>
      </p:pic>
    </p:spTree>
    <p:extLst>
      <p:ext uri="{BB962C8B-B14F-4D97-AF65-F5344CB8AC3E}">
        <p14:creationId xmlns:p14="http://schemas.microsoft.com/office/powerpoint/2010/main" val="973801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5" name="Rectangle 4"/>
          <p:cNvSpPr/>
          <p:nvPr/>
        </p:nvSpPr>
        <p:spPr>
          <a:xfrm>
            <a:off x="3048000" y="889844"/>
            <a:ext cx="6096000" cy="369332"/>
          </a:xfrm>
          <a:prstGeom prst="rect">
            <a:avLst/>
          </a:prstGeom>
        </p:spPr>
        <p:txBody>
          <a:bodyPr>
            <a:spAutoFit/>
          </a:bodyPr>
          <a:lstStyle/>
          <a:p>
            <a:r>
              <a:rPr lang="ru-RU" dirty="0" smtClean="0"/>
              <a:t>.</a:t>
            </a:r>
            <a:endParaRPr lang="bg-BG" dirty="0"/>
          </a:p>
        </p:txBody>
      </p:sp>
      <p:pic>
        <p:nvPicPr>
          <p:cNvPr id="3" name="Picture 2"/>
          <p:cNvPicPr>
            <a:picLocks noChangeAspect="1"/>
          </p:cNvPicPr>
          <p:nvPr/>
        </p:nvPicPr>
        <p:blipFill>
          <a:blip r:embed="rId3"/>
          <a:stretch>
            <a:fillRect/>
          </a:stretch>
        </p:blipFill>
        <p:spPr>
          <a:xfrm>
            <a:off x="459671" y="2152072"/>
            <a:ext cx="11333813" cy="3121892"/>
          </a:xfrm>
          <a:prstGeom prst="rect">
            <a:avLst/>
          </a:prstGeom>
        </p:spPr>
      </p:pic>
      <p:sp>
        <p:nvSpPr>
          <p:cNvPr id="8" name="Rectangle 7"/>
          <p:cNvSpPr/>
          <p:nvPr/>
        </p:nvSpPr>
        <p:spPr>
          <a:xfrm>
            <a:off x="459671" y="936010"/>
            <a:ext cx="10835139"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топлинни слънчеви системи - </a:t>
            </a:r>
            <a:r>
              <a:rPr lang="ru-RU" b="1" dirty="0">
                <a:solidFill>
                  <a:srgbClr val="0070C0"/>
                </a:solidFill>
                <a:latin typeface="Arial,Bold"/>
              </a:rPr>
              <a:t>пасивен слънчев колектор за потребление на битова топла вода </a:t>
            </a:r>
            <a:endParaRPr lang="bg-BG" dirty="0">
              <a:solidFill>
                <a:srgbClr val="0070C0"/>
              </a:solidFill>
            </a:endParaRPr>
          </a:p>
        </p:txBody>
      </p:sp>
    </p:spTree>
    <p:extLst>
      <p:ext uri="{BB962C8B-B14F-4D97-AF65-F5344CB8AC3E}">
        <p14:creationId xmlns:p14="http://schemas.microsoft.com/office/powerpoint/2010/main" val="8522620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5" name="Rectangle 4"/>
          <p:cNvSpPr/>
          <p:nvPr/>
        </p:nvSpPr>
        <p:spPr>
          <a:xfrm>
            <a:off x="3048000" y="889844"/>
            <a:ext cx="6096000" cy="369332"/>
          </a:xfrm>
          <a:prstGeom prst="rect">
            <a:avLst/>
          </a:prstGeom>
        </p:spPr>
        <p:txBody>
          <a:bodyPr>
            <a:spAutoFit/>
          </a:bodyPr>
          <a:lstStyle/>
          <a:p>
            <a:r>
              <a:rPr lang="ru-RU" dirty="0" smtClean="0"/>
              <a:t>.</a:t>
            </a:r>
            <a:endParaRPr lang="bg-BG" dirty="0"/>
          </a:p>
        </p:txBody>
      </p:sp>
      <p:pic>
        <p:nvPicPr>
          <p:cNvPr id="6" name="Picture 5"/>
          <p:cNvPicPr>
            <a:picLocks noChangeAspect="1"/>
          </p:cNvPicPr>
          <p:nvPr/>
        </p:nvPicPr>
        <p:blipFill>
          <a:blip r:embed="rId3"/>
          <a:stretch>
            <a:fillRect/>
          </a:stretch>
        </p:blipFill>
        <p:spPr>
          <a:xfrm>
            <a:off x="1031637" y="1700644"/>
            <a:ext cx="10128726" cy="4847937"/>
          </a:xfrm>
          <a:prstGeom prst="rect">
            <a:avLst/>
          </a:prstGeom>
        </p:spPr>
      </p:pic>
      <p:sp>
        <p:nvSpPr>
          <p:cNvPr id="7" name="Rectangle 6"/>
          <p:cNvSpPr/>
          <p:nvPr/>
        </p:nvSpPr>
        <p:spPr>
          <a:xfrm>
            <a:off x="562534" y="837676"/>
            <a:ext cx="10835139"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топлинни слънчеви системи - </a:t>
            </a:r>
            <a:r>
              <a:rPr lang="ru-RU" b="1" dirty="0">
                <a:solidFill>
                  <a:srgbClr val="0070C0"/>
                </a:solidFill>
                <a:latin typeface="Arial,Bold"/>
              </a:rPr>
              <a:t>пасивен слънчев колектор за потребление на битова топла вода </a:t>
            </a:r>
            <a:endParaRPr lang="bg-BG" dirty="0">
              <a:solidFill>
                <a:srgbClr val="0070C0"/>
              </a:solidFill>
            </a:endParaRPr>
          </a:p>
        </p:txBody>
      </p:sp>
    </p:spTree>
    <p:extLst>
      <p:ext uri="{BB962C8B-B14F-4D97-AF65-F5344CB8AC3E}">
        <p14:creationId xmlns:p14="http://schemas.microsoft.com/office/powerpoint/2010/main" val="1259992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7613" y="159621"/>
            <a:ext cx="9051149" cy="430887"/>
          </a:xfrm>
          <a:prstGeom prst="rect">
            <a:avLst/>
          </a:prstGeom>
        </p:spPr>
        <p:txBody>
          <a:bodyPr wrap="square">
            <a:spAutoFit/>
          </a:bodyPr>
          <a:lstStyle/>
          <a:p>
            <a:pPr algn="ctr"/>
            <a:r>
              <a:rPr lang="bg-BG" sz="2200" i="1" dirty="0">
                <a:solidFill>
                  <a:srgbClr val="FF0000"/>
                </a:solidFill>
                <a:latin typeface="Arial,Italic"/>
              </a:rPr>
              <a:t>Високотемпературните </a:t>
            </a:r>
            <a:r>
              <a:rPr lang="bg-BG" sz="2200" dirty="0" smtClean="0">
                <a:solidFill>
                  <a:srgbClr val="FF0000"/>
                </a:solidFill>
                <a:latin typeface="Arial" panose="020B0604020202020204" pitchFamily="34" charset="0"/>
              </a:rPr>
              <a:t>слънчеви</a:t>
            </a:r>
            <a:r>
              <a:rPr lang="en-US" sz="2200" dirty="0" smtClean="0">
                <a:solidFill>
                  <a:srgbClr val="FF0000"/>
                </a:solidFill>
                <a:latin typeface="Arial" panose="020B0604020202020204" pitchFamily="34" charset="0"/>
              </a:rPr>
              <a:t> </a:t>
            </a:r>
            <a:r>
              <a:rPr lang="ru-RU" sz="2200" dirty="0" smtClean="0">
                <a:solidFill>
                  <a:srgbClr val="FF0000"/>
                </a:solidFill>
                <a:latin typeface="Arial" panose="020B0604020202020204" pitchFamily="34" charset="0"/>
              </a:rPr>
              <a:t>системи</a:t>
            </a:r>
            <a:endParaRPr lang="bg-BG" sz="2200" dirty="0">
              <a:solidFill>
                <a:srgbClr val="7030A0"/>
              </a:solidFill>
              <a:latin typeface="Arial" panose="020B0604020202020204" pitchFamily="34" charset="0"/>
            </a:endParaRPr>
          </a:p>
        </p:txBody>
      </p:sp>
      <p:pic>
        <p:nvPicPr>
          <p:cNvPr id="2050" name="Picture 2" descr="https://www.energy.gov/sites/default/files/styles/full_article_width/public/power_tower.gif?itok=v5ubFi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964" y="1354136"/>
            <a:ext cx="6234544" cy="39844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5564" y="926560"/>
            <a:ext cx="5310909" cy="5632311"/>
          </a:xfrm>
          <a:prstGeom prst="rect">
            <a:avLst/>
          </a:prstGeom>
        </p:spPr>
        <p:txBody>
          <a:bodyPr wrap="square">
            <a:spAutoFit/>
          </a:bodyPr>
          <a:lstStyle/>
          <a:p>
            <a:pPr algn="just"/>
            <a:r>
              <a:rPr lang="ru-RU" sz="2000" dirty="0">
                <a:solidFill>
                  <a:srgbClr val="C00000"/>
                </a:solidFill>
              </a:rPr>
              <a:t>В силовите кули, концентриращи слънчевите енергийни системи, голям брой плоски, проследяващи слънцето огледала, известни като </a:t>
            </a:r>
            <a:r>
              <a:rPr lang="ru-RU" sz="2000" dirty="0">
                <a:solidFill>
                  <a:srgbClr val="00B050"/>
                </a:solidFill>
              </a:rPr>
              <a:t>хелиостати</a:t>
            </a:r>
            <a:r>
              <a:rPr lang="ru-RU" sz="2000" dirty="0">
                <a:solidFill>
                  <a:srgbClr val="C00000"/>
                </a:solidFill>
              </a:rPr>
              <a:t>, фокусират слънчевата светлина върху приемник на върха на висока кула. </a:t>
            </a:r>
            <a:endParaRPr lang="en-US" sz="2000" dirty="0" smtClean="0">
              <a:solidFill>
                <a:srgbClr val="C00000"/>
              </a:solidFill>
            </a:endParaRPr>
          </a:p>
          <a:p>
            <a:pPr algn="just"/>
            <a:r>
              <a:rPr lang="ru-RU" sz="2000" dirty="0" smtClean="0">
                <a:solidFill>
                  <a:srgbClr val="0070C0"/>
                </a:solidFill>
              </a:rPr>
              <a:t>Топлопреносната </a:t>
            </a:r>
            <a:r>
              <a:rPr lang="ru-RU" sz="2000" dirty="0">
                <a:solidFill>
                  <a:srgbClr val="0070C0"/>
                </a:solidFill>
              </a:rPr>
              <a:t>течност, нагрята в приемника, се използва за нагряване на работен флуид, който от своя страна се използва в </a:t>
            </a:r>
            <a:r>
              <a:rPr lang="ru-RU" sz="2000" dirty="0">
                <a:solidFill>
                  <a:srgbClr val="C00000"/>
                </a:solidFill>
              </a:rPr>
              <a:t>конвенционален турбогенератор за производство на електричество</a:t>
            </a:r>
            <a:r>
              <a:rPr lang="ru-RU" sz="2000" dirty="0">
                <a:solidFill>
                  <a:srgbClr val="0070C0"/>
                </a:solidFill>
              </a:rPr>
              <a:t>. Някои електрически кули използват вода/пара като течност за пренос на топлина. </a:t>
            </a:r>
            <a:endParaRPr lang="en-US" sz="2000" dirty="0" smtClean="0">
              <a:solidFill>
                <a:srgbClr val="0070C0"/>
              </a:solidFill>
            </a:endParaRPr>
          </a:p>
          <a:p>
            <a:pPr algn="just"/>
            <a:r>
              <a:rPr lang="ru-RU" sz="2000" dirty="0" smtClean="0">
                <a:solidFill>
                  <a:srgbClr val="C00000"/>
                </a:solidFill>
              </a:rPr>
              <a:t>Други </a:t>
            </a:r>
            <a:r>
              <a:rPr lang="ru-RU" sz="2000" dirty="0">
                <a:solidFill>
                  <a:srgbClr val="C00000"/>
                </a:solidFill>
              </a:rPr>
              <a:t>усъвършенствани проекти експериментират с високотемпературни разтопени соли или частици, подобни на пясък, за да увеличат максимално </a:t>
            </a:r>
            <a:r>
              <a:rPr lang="ru-RU" sz="2000" dirty="0" smtClean="0">
                <a:solidFill>
                  <a:srgbClr val="C00000"/>
                </a:solidFill>
              </a:rPr>
              <a:t>температурата</a:t>
            </a:r>
            <a:r>
              <a:rPr lang="en-US" sz="2000" dirty="0" smtClean="0">
                <a:solidFill>
                  <a:srgbClr val="C00000"/>
                </a:solidFill>
              </a:rPr>
              <a:t>.</a:t>
            </a:r>
            <a:endParaRPr lang="bg-BG" sz="2000" dirty="0">
              <a:solidFill>
                <a:srgbClr val="C00000"/>
              </a:solidFill>
            </a:endParaRPr>
          </a:p>
        </p:txBody>
      </p:sp>
    </p:spTree>
    <p:extLst>
      <p:ext uri="{BB962C8B-B14F-4D97-AF65-F5344CB8AC3E}">
        <p14:creationId xmlns:p14="http://schemas.microsoft.com/office/powerpoint/2010/main" val="37862113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pic>
        <p:nvPicPr>
          <p:cNvPr id="1026" name="Picture 2" descr="1,600+ Magnifying Glass Sun Stock Photos, Pictures &amp; Royalty-Free Images -  iStock | Prism, Magnifying glass fire, Magnifying glass b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1370135"/>
            <a:ext cx="5829300" cy="3886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0" y="889844"/>
            <a:ext cx="6096000" cy="369332"/>
          </a:xfrm>
          <a:prstGeom prst="rect">
            <a:avLst/>
          </a:prstGeom>
        </p:spPr>
        <p:txBody>
          <a:bodyPr>
            <a:spAutoFit/>
          </a:bodyPr>
          <a:lstStyle/>
          <a:p>
            <a:r>
              <a:rPr lang="ru-RU" dirty="0" smtClean="0"/>
              <a:t>.</a:t>
            </a:r>
            <a:endParaRPr lang="bg-BG" dirty="0"/>
          </a:p>
        </p:txBody>
      </p:sp>
      <p:sp>
        <p:nvSpPr>
          <p:cNvPr id="4" name="Rectangle 3"/>
          <p:cNvSpPr/>
          <p:nvPr/>
        </p:nvSpPr>
        <p:spPr>
          <a:xfrm>
            <a:off x="1061297" y="889844"/>
            <a:ext cx="6095515"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a:t>
            </a:r>
            <a:endParaRPr lang="bg-BG" dirty="0">
              <a:solidFill>
                <a:srgbClr val="C00000"/>
              </a:solidFill>
            </a:endParaRPr>
          </a:p>
        </p:txBody>
      </p:sp>
      <p:sp>
        <p:nvSpPr>
          <p:cNvPr id="3" name="Rectangle 2"/>
          <p:cNvSpPr/>
          <p:nvPr/>
        </p:nvSpPr>
        <p:spPr>
          <a:xfrm>
            <a:off x="157018" y="1370135"/>
            <a:ext cx="5781963" cy="5355312"/>
          </a:xfrm>
          <a:prstGeom prst="rect">
            <a:avLst/>
          </a:prstGeom>
        </p:spPr>
        <p:txBody>
          <a:bodyPr wrap="square">
            <a:spAutoFit/>
          </a:bodyPr>
          <a:lstStyle/>
          <a:p>
            <a:pPr algn="just"/>
            <a:r>
              <a:rPr lang="ru-RU" dirty="0">
                <a:solidFill>
                  <a:schemeClr val="accent6">
                    <a:lumMod val="75000"/>
                  </a:schemeClr>
                </a:solidFill>
              </a:rPr>
              <a:t>като деца повечето от нас биха си играли с увеличителни лещи, за да насочват слънчевата светлина върху лист хартия. Какво се случва след това? Започва да гори, нали? По същия начин инсталациите за концентрирана слънчева енергия (CSP), като параболично корито, параболична чиния, линеен френел и мощностна кула, работят в две части. Първата част съдържа лещи или огледала, които концентрират слънчевата енергия към приемник, който събира топлината, генерирана в този процес. Във втората част на процеса тази топлина се насочва към конвенционален генератор за производство на електричество. </a:t>
            </a:r>
            <a:r>
              <a:rPr lang="ru-RU" dirty="0">
                <a:solidFill>
                  <a:srgbClr val="C00000"/>
                </a:solidFill>
              </a:rPr>
              <a:t>Въпреки че CSP е най-ефективният източник на широкомащабно производство на възобновяема енергия, това не е изцяло екологична технология. </a:t>
            </a:r>
            <a:r>
              <a:rPr lang="ru-RU" dirty="0">
                <a:solidFill>
                  <a:srgbClr val="0070C0"/>
                </a:solidFill>
              </a:rPr>
              <a:t>Той има много скрити въздействия върху околната среда, които определено са по-малки от тези на електроцентрала на въглища/лигнитни въглища, но все пак са достатъчно значими, за да бъдат разбрани добре и планирани</a:t>
            </a:r>
            <a:endParaRPr lang="bg-BG" dirty="0">
              <a:solidFill>
                <a:srgbClr val="0070C0"/>
              </a:solidFill>
            </a:endParaRPr>
          </a:p>
        </p:txBody>
      </p:sp>
    </p:spTree>
    <p:extLst>
      <p:ext uri="{BB962C8B-B14F-4D97-AF65-F5344CB8AC3E}">
        <p14:creationId xmlns:p14="http://schemas.microsoft.com/office/powerpoint/2010/main" val="608687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4800" y="-79652"/>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4" name="Rectangle 3"/>
          <p:cNvSpPr/>
          <p:nvPr/>
        </p:nvSpPr>
        <p:spPr>
          <a:xfrm>
            <a:off x="367342" y="419930"/>
            <a:ext cx="6095515"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a:t>
            </a:r>
            <a:endParaRPr lang="bg-BG" dirty="0">
              <a:solidFill>
                <a:srgbClr val="C00000"/>
              </a:solidFill>
            </a:endParaRPr>
          </a:p>
        </p:txBody>
      </p:sp>
      <p:pic>
        <p:nvPicPr>
          <p:cNvPr id="2052" name="Picture 4" descr="CSP article 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974507"/>
            <a:ext cx="7038109" cy="38521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6255" y="4826675"/>
            <a:ext cx="11841018" cy="2031325"/>
          </a:xfrm>
          <a:prstGeom prst="rect">
            <a:avLst/>
          </a:prstGeom>
        </p:spPr>
        <p:txBody>
          <a:bodyPr wrap="square">
            <a:spAutoFit/>
          </a:bodyPr>
          <a:lstStyle/>
          <a:p>
            <a:pPr algn="just"/>
            <a:r>
              <a:rPr lang="ru-RU" dirty="0">
                <a:solidFill>
                  <a:srgbClr val="0070C0"/>
                </a:solidFill>
              </a:rPr>
              <a:t>Инструмент за екобаланс се използва за измерване на екологичните характеристики на всеки произведен продукт. Тази методология е разработена от Institut für ökologische Wirtschaftsforschung (IÖW) в края на 80-те години на миналия век в Берлин и е приложена от много водещи немски компании за изчисляване на физическите вложени и изходящи количества още от предварителния процес на доставка на суровини до производството, транспортирането, експлоатацията , поддръжка, рециклиране и изхвърляне на всеки продукт. Той е подобен на анализа на запасите за оценка на жизнения цикъл на продукта. От седемте стъпки за </a:t>
            </a:r>
            <a:r>
              <a:rPr lang="ru-RU" dirty="0" smtClean="0">
                <a:solidFill>
                  <a:srgbClr val="0070C0"/>
                </a:solidFill>
              </a:rPr>
              <a:t>еко-балансиране тук се описва </a:t>
            </a:r>
            <a:r>
              <a:rPr lang="ru-RU" dirty="0">
                <a:solidFill>
                  <a:srgbClr val="0070C0"/>
                </a:solidFill>
              </a:rPr>
              <a:t>първа стъпка, която е „идентифициране и анализ на въздействието върху околната среда“ за CSP инсталация</a:t>
            </a:r>
            <a:endParaRPr lang="bg-BG" dirty="0">
              <a:solidFill>
                <a:srgbClr val="0070C0"/>
              </a:solidFill>
            </a:endParaRPr>
          </a:p>
        </p:txBody>
      </p:sp>
    </p:spTree>
    <p:extLst>
      <p:ext uri="{BB962C8B-B14F-4D97-AF65-F5344CB8AC3E}">
        <p14:creationId xmlns:p14="http://schemas.microsoft.com/office/powerpoint/2010/main" val="3693650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0145" y="0"/>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4" name="Rectangle 3"/>
          <p:cNvSpPr/>
          <p:nvPr/>
        </p:nvSpPr>
        <p:spPr>
          <a:xfrm>
            <a:off x="941224" y="623503"/>
            <a:ext cx="6095515"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a:t>
            </a:r>
            <a:endParaRPr lang="bg-BG" dirty="0">
              <a:solidFill>
                <a:srgbClr val="C00000"/>
              </a:solidFill>
            </a:endParaRPr>
          </a:p>
        </p:txBody>
      </p:sp>
      <p:pic>
        <p:nvPicPr>
          <p:cNvPr id="5" name="Picture 2" descr="Concentrating Solar-Thermal Power Applications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527" y="1616338"/>
            <a:ext cx="5837381" cy="3438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1490" y="1112909"/>
            <a:ext cx="5767491" cy="5632311"/>
          </a:xfrm>
          <a:prstGeom prst="rect">
            <a:avLst/>
          </a:prstGeom>
        </p:spPr>
        <p:txBody>
          <a:bodyPr wrap="square">
            <a:spAutoFit/>
          </a:bodyPr>
          <a:lstStyle/>
          <a:p>
            <a:pPr algn="just"/>
            <a:r>
              <a:rPr lang="ru-RU" sz="2000" dirty="0">
                <a:solidFill>
                  <a:srgbClr val="0070C0"/>
                </a:solidFill>
              </a:rPr>
              <a:t>CSP инсталациите могат да имат много значителни въздействия върху околната среда поради добива на суровини, генерирането на отпадъци, емисиите на парникови газове и т.н., по време на различните етапи от жизнения им цикъл. </a:t>
            </a:r>
            <a:endParaRPr lang="ru-RU" sz="2000" dirty="0" smtClean="0">
              <a:solidFill>
                <a:srgbClr val="0070C0"/>
              </a:solidFill>
            </a:endParaRPr>
          </a:p>
          <a:p>
            <a:pPr algn="just"/>
            <a:r>
              <a:rPr lang="ru-RU" sz="2000" dirty="0" smtClean="0">
                <a:solidFill>
                  <a:srgbClr val="C00000"/>
                </a:solidFill>
              </a:rPr>
              <a:t>Въпреки </a:t>
            </a:r>
            <a:r>
              <a:rPr lang="ru-RU" sz="2000" dirty="0">
                <a:solidFill>
                  <a:srgbClr val="C00000"/>
                </a:solidFill>
              </a:rPr>
              <a:t>че емисиите на CO2 от CSP инсталация са много по-малки от тези на типичните въглищни или други централи, работещи с изкопаеми горива, по време на своята работа типичната CSP инсталация оказва влияние върху флората, фауната, земята и водата. </a:t>
            </a:r>
            <a:endParaRPr lang="ru-RU" sz="2000" dirty="0" smtClean="0">
              <a:solidFill>
                <a:srgbClr val="C00000"/>
              </a:solidFill>
            </a:endParaRPr>
          </a:p>
          <a:p>
            <a:pPr algn="just"/>
            <a:r>
              <a:rPr lang="ru-RU" sz="2000" dirty="0" smtClean="0">
                <a:solidFill>
                  <a:schemeClr val="accent6">
                    <a:lumMod val="75000"/>
                  </a:schemeClr>
                </a:solidFill>
              </a:rPr>
              <a:t>Конвенционалните </a:t>
            </a:r>
            <a:r>
              <a:rPr lang="ru-RU" sz="2000" dirty="0">
                <a:solidFill>
                  <a:schemeClr val="accent6">
                    <a:lumMod val="75000"/>
                  </a:schemeClr>
                </a:solidFill>
              </a:rPr>
              <a:t>електроцентрали са основен източник на емисии на CO2 в развитите и развиващите се страни. Слънчевите електроцентрали, както току-що видяхме, също имат скрити въздействия върху околната среда, въпреки че те са много по-слаби от тези на топлоелектрическите централи.</a:t>
            </a:r>
            <a:endParaRPr lang="bg-BG" sz="2000" dirty="0">
              <a:solidFill>
                <a:schemeClr val="accent6">
                  <a:lumMod val="75000"/>
                </a:schemeClr>
              </a:solidFill>
            </a:endParaRPr>
          </a:p>
        </p:txBody>
      </p:sp>
    </p:spTree>
    <p:extLst>
      <p:ext uri="{BB962C8B-B14F-4D97-AF65-F5344CB8AC3E}">
        <p14:creationId xmlns:p14="http://schemas.microsoft.com/office/powerpoint/2010/main" val="22159619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4" name="Rectangle 3"/>
          <p:cNvSpPr/>
          <p:nvPr/>
        </p:nvSpPr>
        <p:spPr>
          <a:xfrm>
            <a:off x="1061297" y="889844"/>
            <a:ext cx="10377328"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bg-BG" b="1" dirty="0" smtClean="0">
                <a:solidFill>
                  <a:srgbClr val="0070C0"/>
                </a:solidFill>
                <a:latin typeface="Arial,Bold"/>
              </a:rPr>
              <a:t>изходни суровини за производство</a:t>
            </a:r>
            <a:endParaRPr lang="bg-BG" dirty="0">
              <a:solidFill>
                <a:srgbClr val="0070C0"/>
              </a:solidFill>
            </a:endParaRPr>
          </a:p>
        </p:txBody>
      </p:sp>
      <p:pic>
        <p:nvPicPr>
          <p:cNvPr id="6" name="Picture 5"/>
          <p:cNvPicPr>
            <a:picLocks noChangeAspect="1"/>
          </p:cNvPicPr>
          <p:nvPr/>
        </p:nvPicPr>
        <p:blipFill>
          <a:blip r:embed="rId3"/>
          <a:stretch>
            <a:fillRect/>
          </a:stretch>
        </p:blipFill>
        <p:spPr>
          <a:xfrm>
            <a:off x="2066636" y="1592985"/>
            <a:ext cx="7467600" cy="4743450"/>
          </a:xfrm>
          <a:prstGeom prst="rect">
            <a:avLst/>
          </a:prstGeom>
        </p:spPr>
      </p:pic>
    </p:spTree>
    <p:extLst>
      <p:ext uri="{BB962C8B-B14F-4D97-AF65-F5344CB8AC3E}">
        <p14:creationId xmlns:p14="http://schemas.microsoft.com/office/powerpoint/2010/main" val="3356193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4" name="Rectangle 3"/>
          <p:cNvSpPr/>
          <p:nvPr/>
        </p:nvSpPr>
        <p:spPr>
          <a:xfrm>
            <a:off x="720435" y="1443841"/>
            <a:ext cx="10991273" cy="4619854"/>
          </a:xfrm>
          <a:prstGeom prst="rect">
            <a:avLst/>
          </a:prstGeom>
        </p:spPr>
        <p:txBody>
          <a:bodyPr wrap="square">
            <a:spAutoFit/>
          </a:bodyPr>
          <a:lstStyle/>
          <a:p>
            <a:pPr>
              <a:lnSpc>
                <a:spcPct val="150000"/>
              </a:lnSpc>
            </a:pPr>
            <a:r>
              <a:rPr lang="ru-RU" dirty="0" smtClean="0"/>
              <a:t>Изход</a:t>
            </a:r>
            <a:endParaRPr lang="en-US" dirty="0" smtClean="0"/>
          </a:p>
          <a:p>
            <a:pPr>
              <a:lnSpc>
                <a:spcPct val="150000"/>
              </a:lnSpc>
            </a:pPr>
            <a:r>
              <a:rPr lang="ru-RU" dirty="0" smtClean="0"/>
              <a:t>От </a:t>
            </a:r>
            <a:r>
              <a:rPr lang="ru-RU" dirty="0"/>
              <a:t>осъществимите технологии CSP са по-екологичният път напред. </a:t>
            </a:r>
            <a:endParaRPr lang="en-US" dirty="0" smtClean="0"/>
          </a:p>
          <a:p>
            <a:pPr>
              <a:lnSpc>
                <a:spcPct val="150000"/>
              </a:lnSpc>
            </a:pPr>
            <a:r>
              <a:rPr lang="ru-RU" dirty="0" smtClean="0"/>
              <a:t>Следните </a:t>
            </a:r>
            <a:r>
              <a:rPr lang="ru-RU" dirty="0"/>
              <a:t>стъпки могат да гарантират, че въздействието върху околната среда на CSPs е сведено до минимум, доколкото е възможно</a:t>
            </a:r>
            <a:r>
              <a:rPr lang="ru-RU" dirty="0" smtClean="0"/>
              <a:t>:</a:t>
            </a:r>
            <a:endParaRPr lang="en-US" dirty="0" smtClean="0"/>
          </a:p>
          <a:p>
            <a:pPr marL="342900" indent="-342900">
              <a:lnSpc>
                <a:spcPct val="150000"/>
              </a:lnSpc>
              <a:buFont typeface="+mj-lt"/>
              <a:buAutoNum type="arabicPeriod"/>
            </a:pPr>
            <a:r>
              <a:rPr lang="ru-RU" dirty="0" smtClean="0"/>
              <a:t>Създайте </a:t>
            </a:r>
            <a:r>
              <a:rPr lang="ru-RU" dirty="0"/>
              <a:t>станция за събиране и рециклиране на отпадъци за изведени от експлоатация слънчеви панели</a:t>
            </a:r>
            <a:r>
              <a:rPr lang="ru-RU" dirty="0" smtClean="0"/>
              <a:t>.</a:t>
            </a:r>
            <a:endParaRPr lang="en-US" dirty="0" smtClean="0"/>
          </a:p>
          <a:p>
            <a:pPr marL="342900" indent="-342900">
              <a:lnSpc>
                <a:spcPct val="150000"/>
              </a:lnSpc>
              <a:buFont typeface="+mj-lt"/>
              <a:buAutoNum type="arabicPeriod"/>
            </a:pPr>
            <a:r>
              <a:rPr lang="ru-RU" dirty="0" smtClean="0"/>
              <a:t>Допълнителни </a:t>
            </a:r>
            <a:r>
              <a:rPr lang="ru-RU" dirty="0"/>
              <a:t>изследвания за намаляване на нуждите от суровини</a:t>
            </a:r>
            <a:r>
              <a:rPr lang="ru-RU" dirty="0" smtClean="0"/>
              <a:t>.</a:t>
            </a:r>
            <a:endParaRPr lang="en-US" dirty="0" smtClean="0"/>
          </a:p>
          <a:p>
            <a:pPr marL="342900" indent="-342900">
              <a:lnSpc>
                <a:spcPct val="150000"/>
              </a:lnSpc>
              <a:buFont typeface="+mj-lt"/>
              <a:buAutoNum type="arabicPeriod"/>
            </a:pPr>
            <a:r>
              <a:rPr lang="ru-RU" dirty="0" smtClean="0"/>
              <a:t>Възстановете изключително </a:t>
            </a:r>
            <a:r>
              <a:rPr lang="ru-RU" dirty="0"/>
              <a:t>ценни материали като сребро</a:t>
            </a:r>
            <a:r>
              <a:rPr lang="ru-RU" dirty="0" smtClean="0"/>
              <a:t>.</a:t>
            </a:r>
            <a:endParaRPr lang="en-US" dirty="0" smtClean="0"/>
          </a:p>
          <a:p>
            <a:pPr marL="342900" indent="-342900">
              <a:lnSpc>
                <a:spcPct val="150000"/>
              </a:lnSpc>
              <a:buFont typeface="+mj-lt"/>
              <a:buAutoNum type="arabicPeriod"/>
            </a:pPr>
            <a:r>
              <a:rPr lang="ru-RU" dirty="0" smtClean="0"/>
              <a:t>Преназначение </a:t>
            </a:r>
            <a:r>
              <a:rPr lang="ru-RU" dirty="0"/>
              <a:t>и препродаване на части от CSP инсталации, които са в добро състояние, за да поддържат кръговата икономика</a:t>
            </a:r>
            <a:r>
              <a:rPr lang="ru-RU" dirty="0" smtClean="0"/>
              <a:t>.</a:t>
            </a:r>
            <a:endParaRPr lang="en-US" dirty="0" smtClean="0"/>
          </a:p>
          <a:p>
            <a:pPr marL="342900" indent="-342900">
              <a:lnSpc>
                <a:spcPct val="150000"/>
              </a:lnSpc>
              <a:buFont typeface="+mj-lt"/>
              <a:buAutoNum type="arabicPeriod"/>
            </a:pPr>
            <a:r>
              <a:rPr lang="ru-RU" dirty="0" smtClean="0"/>
              <a:t>Увеличете </a:t>
            </a:r>
            <a:r>
              <a:rPr lang="ru-RU" dirty="0"/>
              <a:t>използването на рециклирани материали за създаване на нов завод за CSP</a:t>
            </a:r>
            <a:r>
              <a:rPr lang="ru-RU" dirty="0" smtClean="0"/>
              <a:t>.</a:t>
            </a:r>
            <a:endParaRPr lang="en-US" dirty="0" smtClean="0"/>
          </a:p>
          <a:p>
            <a:pPr marL="342900" indent="-342900">
              <a:lnSpc>
                <a:spcPct val="150000"/>
              </a:lnSpc>
              <a:buFont typeface="+mj-lt"/>
              <a:buAutoNum type="arabicPeriod"/>
            </a:pPr>
            <a:r>
              <a:rPr lang="ru-RU" dirty="0" smtClean="0"/>
              <a:t>Намерете </a:t>
            </a:r>
            <a:r>
              <a:rPr lang="ru-RU" dirty="0"/>
              <a:t>екологични алтернативи на нерециклируеми неща.</a:t>
            </a:r>
            <a:endParaRPr lang="bg-BG" dirty="0"/>
          </a:p>
        </p:txBody>
      </p:sp>
      <p:sp>
        <p:nvSpPr>
          <p:cNvPr id="6" name="Rectangle 5"/>
          <p:cNvSpPr/>
          <p:nvPr/>
        </p:nvSpPr>
        <p:spPr>
          <a:xfrm>
            <a:off x="1061297" y="889844"/>
            <a:ext cx="6095515"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a:t>
            </a:r>
            <a:endParaRPr lang="bg-BG" dirty="0">
              <a:solidFill>
                <a:srgbClr val="C00000"/>
              </a:solidFill>
            </a:endParaRPr>
          </a:p>
        </p:txBody>
      </p:sp>
    </p:spTree>
    <p:extLst>
      <p:ext uri="{BB962C8B-B14F-4D97-AF65-F5344CB8AC3E}">
        <p14:creationId xmlns:p14="http://schemas.microsoft.com/office/powerpoint/2010/main" val="13053057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6" name="Rectangle 5"/>
          <p:cNvSpPr/>
          <p:nvPr/>
        </p:nvSpPr>
        <p:spPr>
          <a:xfrm>
            <a:off x="1061297" y="889844"/>
            <a:ext cx="6887591"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a:t>
            </a:r>
            <a:r>
              <a:rPr lang="en-US" b="1" dirty="0" smtClean="0">
                <a:solidFill>
                  <a:srgbClr val="C00000"/>
                </a:solidFill>
                <a:latin typeface="Arial,Bold"/>
              </a:rPr>
              <a:t> - </a:t>
            </a:r>
            <a:r>
              <a:rPr lang="bg-BG" b="1" dirty="0" smtClean="0">
                <a:solidFill>
                  <a:srgbClr val="00B050"/>
                </a:solidFill>
                <a:latin typeface="Arial,Bold"/>
              </a:rPr>
              <a:t>вода</a:t>
            </a:r>
            <a:r>
              <a:rPr lang="en-US" b="1" dirty="0" smtClean="0">
                <a:solidFill>
                  <a:srgbClr val="C00000"/>
                </a:solidFill>
                <a:latin typeface="Arial,Bold"/>
              </a:rPr>
              <a:t> </a:t>
            </a:r>
            <a:endParaRPr lang="bg-BG" dirty="0">
              <a:solidFill>
                <a:srgbClr val="C00000"/>
              </a:solidFill>
            </a:endParaRPr>
          </a:p>
        </p:txBody>
      </p:sp>
      <p:pic>
        <p:nvPicPr>
          <p:cNvPr id="6146" name="Picture 2" descr="Paradox lost: wetlands can form in deserts, but we need to find and protect  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98" y="1501919"/>
            <a:ext cx="5528320" cy="3014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0909" y="1388608"/>
            <a:ext cx="5504873" cy="5632311"/>
          </a:xfrm>
          <a:prstGeom prst="rect">
            <a:avLst/>
          </a:prstGeom>
        </p:spPr>
        <p:txBody>
          <a:bodyPr wrap="square">
            <a:spAutoFit/>
          </a:bodyPr>
          <a:lstStyle/>
          <a:p>
            <a:pPr algn="just"/>
            <a:r>
              <a:rPr lang="bg-BG" dirty="0">
                <a:solidFill>
                  <a:srgbClr val="C00000"/>
                </a:solidFill>
              </a:rPr>
              <a:t>Обаче централите за концентриране на слънчева енергия често са проектирани да използват вода за охлаждане в края на топлинния цикъл, обикновено в мокра охладителна кула. Тези изисквания за вода могат да доведат до затруднения в сухите райони, особено в региона на Близкия изток и Северна Африка, който е регионът в света, изпитващ най-тежкия воден стрес.</a:t>
            </a:r>
          </a:p>
          <a:p>
            <a:pPr algn="just"/>
            <a:r>
              <a:rPr lang="bg-BG" dirty="0">
                <a:solidFill>
                  <a:srgbClr val="0070C0"/>
                </a:solidFill>
              </a:rPr>
              <a:t>Мащабното внедряване на CSP в Европа и региона на MENA изисква ефективно задоволяване на допълнителни нужди от вода или трябва да се внедрят технологии с по-малко използване на вода.</a:t>
            </a:r>
          </a:p>
          <a:p>
            <a:pPr algn="just"/>
            <a:r>
              <a:rPr lang="bg-BG" dirty="0">
                <a:solidFill>
                  <a:srgbClr val="0070C0"/>
                </a:solidFill>
              </a:rPr>
              <a:t>Типична инсталация с параболична корита от 50 MW използва 0,4–0,5 милиона m3 вода годишно за охлаждане: приблизително същото като селскостопанското напояване на площ, съответстваща на тази, заета от инсталацията CSP в полусух климат (и по-малко от половината от използваната за напояване на хранителни култури в </a:t>
            </a:r>
            <a:r>
              <a:rPr lang="bg-BG" dirty="0" err="1">
                <a:solidFill>
                  <a:srgbClr val="0070C0"/>
                </a:solidFill>
              </a:rPr>
              <a:t>Андалусия</a:t>
            </a:r>
            <a:r>
              <a:rPr lang="bg-BG" dirty="0">
                <a:solidFill>
                  <a:srgbClr val="0070C0"/>
                </a:solidFill>
              </a:rPr>
              <a:t> в Испания).</a:t>
            </a:r>
          </a:p>
        </p:txBody>
      </p:sp>
    </p:spTree>
    <p:extLst>
      <p:ext uri="{BB962C8B-B14F-4D97-AF65-F5344CB8AC3E}">
        <p14:creationId xmlns:p14="http://schemas.microsoft.com/office/powerpoint/2010/main" val="3119192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6" name="Rectangle 5"/>
          <p:cNvSpPr/>
          <p:nvPr/>
        </p:nvSpPr>
        <p:spPr>
          <a:xfrm>
            <a:off x="1061297" y="889844"/>
            <a:ext cx="6823471" cy="369332"/>
          </a:xfrm>
          <a:prstGeom prst="rect">
            <a:avLst/>
          </a:prstGeom>
        </p:spPr>
        <p:txBody>
          <a:bodyPr wrap="non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a:t>
            </a:r>
            <a:r>
              <a:rPr lang="en-US" b="1" dirty="0" smtClean="0">
                <a:solidFill>
                  <a:srgbClr val="C00000"/>
                </a:solidFill>
                <a:latin typeface="Arial,Bold"/>
              </a:rPr>
              <a:t> - </a:t>
            </a:r>
            <a:r>
              <a:rPr lang="bg-BG" b="1" dirty="0" smtClean="0">
                <a:solidFill>
                  <a:srgbClr val="00B050"/>
                </a:solidFill>
                <a:latin typeface="Arial,Bold"/>
              </a:rPr>
              <a:t>вода</a:t>
            </a:r>
            <a:endParaRPr lang="bg-BG" dirty="0">
              <a:solidFill>
                <a:srgbClr val="00B050"/>
              </a:solidFill>
            </a:endParaRPr>
          </a:p>
        </p:txBody>
      </p:sp>
      <p:pic>
        <p:nvPicPr>
          <p:cNvPr id="5122" name="Picture 2" descr="Reduction of water consumption in Concentrated Solar Power plants –  HELIOSC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850" y="1472766"/>
            <a:ext cx="4928446" cy="30161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9381" y="1389437"/>
            <a:ext cx="6419273" cy="5016758"/>
          </a:xfrm>
          <a:prstGeom prst="rect">
            <a:avLst/>
          </a:prstGeom>
        </p:spPr>
        <p:txBody>
          <a:bodyPr wrap="square">
            <a:spAutoFit/>
          </a:bodyPr>
          <a:lstStyle/>
          <a:p>
            <a:pPr algn="just"/>
            <a:r>
              <a:rPr lang="bg-BG" sz="2000" dirty="0">
                <a:solidFill>
                  <a:srgbClr val="C00000"/>
                </a:solidFill>
              </a:rPr>
              <a:t>Но перспективата за изтегляне на големи количества прясна вода за охлаждане на CSP не е привлекателна, особено когато консервативно се очаква търсенето на вода в региона на MENA почти да се удвои в периода 2000–2050 г. Водата се използва и за почистване на огледалата, за да се поддържа високата им отразяваща способност, въпреки че използването на вода за почистване обикновено е фактор стотина по-нисък от този, използван за водно охлаждане.</a:t>
            </a:r>
          </a:p>
          <a:p>
            <a:pPr algn="just"/>
            <a:r>
              <a:rPr lang="bg-BG" sz="2000" dirty="0" smtClean="0">
                <a:solidFill>
                  <a:srgbClr val="C00000"/>
                </a:solidFill>
              </a:rPr>
              <a:t>Може </a:t>
            </a:r>
            <a:r>
              <a:rPr lang="bg-BG" sz="2000" dirty="0">
                <a:solidFill>
                  <a:srgbClr val="C00000"/>
                </a:solidFill>
              </a:rPr>
              <a:t>да е по-значимо в пустинни райони, където прашните бури може да изискват по-често почистване и свързаната с това консумация на вода е относително по-висока в сравнение с валежите.</a:t>
            </a:r>
          </a:p>
          <a:p>
            <a:pPr algn="just"/>
            <a:r>
              <a:rPr lang="bg-BG" sz="2000" dirty="0">
                <a:solidFill>
                  <a:srgbClr val="C00000"/>
                </a:solidFill>
              </a:rPr>
              <a:t>Опитът с CSP заводите в Испания показва, че нивата на замърсяване и следователно изискванията за измиване са малко по-високи от първоначално очакваното. </a:t>
            </a:r>
            <a:endParaRPr lang="bg-BG" sz="2000" dirty="0">
              <a:solidFill>
                <a:srgbClr val="C00000"/>
              </a:solidFill>
            </a:endParaRPr>
          </a:p>
        </p:txBody>
      </p:sp>
    </p:spTree>
    <p:extLst>
      <p:ext uri="{BB962C8B-B14F-4D97-AF65-F5344CB8AC3E}">
        <p14:creationId xmlns:p14="http://schemas.microsoft.com/office/powerpoint/2010/main" val="10284570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6" name="Rectangle 5"/>
          <p:cNvSpPr/>
          <p:nvPr/>
        </p:nvSpPr>
        <p:spPr>
          <a:xfrm>
            <a:off x="1061297" y="889844"/>
            <a:ext cx="10779721" cy="923330"/>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ru-RU" b="1" dirty="0">
                <a:solidFill>
                  <a:srgbClr val="00B050"/>
                </a:solidFill>
                <a:latin typeface="Arial,Bold"/>
              </a:rPr>
              <a:t>Използване на земята и визуално въздействие</a:t>
            </a:r>
          </a:p>
          <a:p>
            <a:endParaRPr lang="bg-BG" dirty="0">
              <a:solidFill>
                <a:srgbClr val="C00000"/>
              </a:solidFill>
            </a:endParaRPr>
          </a:p>
        </p:txBody>
      </p:sp>
      <p:pic>
        <p:nvPicPr>
          <p:cNvPr id="4098" name="Picture 2" descr="Solar Thermal Power - How The Ivanpah Solar Power Facility Works - Penny  Electr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2848" y="1555102"/>
            <a:ext cx="4915193" cy="32755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1673" y="1555102"/>
            <a:ext cx="6096000" cy="4801314"/>
          </a:xfrm>
          <a:prstGeom prst="rect">
            <a:avLst/>
          </a:prstGeom>
        </p:spPr>
        <p:txBody>
          <a:bodyPr>
            <a:spAutoFit/>
          </a:bodyPr>
          <a:lstStyle/>
          <a:p>
            <a:pPr algn="just"/>
            <a:r>
              <a:rPr lang="bg-BG" dirty="0" err="1" smtClean="0">
                <a:solidFill>
                  <a:srgbClr val="C00000"/>
                </a:solidFill>
              </a:rPr>
              <a:t>Земеползването</a:t>
            </a:r>
            <a:r>
              <a:rPr lang="bg-BG" dirty="0" smtClean="0">
                <a:solidFill>
                  <a:srgbClr val="C00000"/>
                </a:solidFill>
              </a:rPr>
              <a:t> </a:t>
            </a:r>
            <a:r>
              <a:rPr lang="bg-BG" dirty="0">
                <a:solidFill>
                  <a:srgbClr val="C00000"/>
                </a:solidFill>
              </a:rPr>
              <a:t>се отнася до площта, пряко заета от структура на електроцентрала (в CSP инсталация доминират полетата колектор/</a:t>
            </a:r>
            <a:r>
              <a:rPr lang="bg-BG" dirty="0" err="1">
                <a:solidFill>
                  <a:srgbClr val="C00000"/>
                </a:solidFill>
              </a:rPr>
              <a:t>хелиостат</a:t>
            </a:r>
            <a:r>
              <a:rPr lang="bg-BG" dirty="0">
                <a:solidFill>
                  <a:srgbClr val="C00000"/>
                </a:solidFill>
              </a:rPr>
              <a:t>), от добив на гориво или от насаждения за биомаса. Тя се представя във връзка с енергията, генерирана годишно от всяка централа, и следователно се изразява в единици m2/(</a:t>
            </a:r>
            <a:r>
              <a:rPr lang="bg-BG" dirty="0" err="1">
                <a:solidFill>
                  <a:srgbClr val="C00000"/>
                </a:solidFill>
              </a:rPr>
              <a:t>MWh</a:t>
            </a:r>
            <a:r>
              <a:rPr lang="bg-BG" dirty="0">
                <a:solidFill>
                  <a:srgbClr val="C00000"/>
                </a:solidFill>
              </a:rPr>
              <a:t>/y).</a:t>
            </a:r>
          </a:p>
          <a:p>
            <a:pPr algn="just"/>
            <a:r>
              <a:rPr lang="bg-BG" dirty="0">
                <a:solidFill>
                  <a:srgbClr val="0070C0"/>
                </a:solidFill>
              </a:rPr>
              <a:t> </a:t>
            </a:r>
          </a:p>
          <a:p>
            <a:pPr algn="just"/>
            <a:r>
              <a:rPr lang="bg-BG" dirty="0">
                <a:solidFill>
                  <a:srgbClr val="0070C0"/>
                </a:solidFill>
              </a:rPr>
              <a:t>„Визуалното въздействие“ дава площта, върху която електроцентрала нарушава гледката, разделена на енергията, генерирана годишно от централата (и следователно също се изразява в единици m2/(</a:t>
            </a:r>
            <a:r>
              <a:rPr lang="bg-BG" dirty="0" err="1">
                <a:solidFill>
                  <a:srgbClr val="0070C0"/>
                </a:solidFill>
              </a:rPr>
              <a:t>MWh</a:t>
            </a:r>
            <a:r>
              <a:rPr lang="bg-BG" dirty="0">
                <a:solidFill>
                  <a:srgbClr val="0070C0"/>
                </a:solidFill>
              </a:rPr>
              <a:t>/y)). Визуалните ефекти са най-забележими в </a:t>
            </a:r>
            <a:r>
              <a:rPr lang="bg-BG" dirty="0" err="1">
                <a:solidFill>
                  <a:srgbClr val="0070C0"/>
                </a:solidFill>
              </a:rPr>
              <a:t>куловите</a:t>
            </a:r>
            <a:r>
              <a:rPr lang="bg-BG" dirty="0">
                <a:solidFill>
                  <a:srgbClr val="0070C0"/>
                </a:solidFill>
              </a:rPr>
              <a:t> CSP инсталации, където много ярки точки се появяват в селския пейзаж. Въпреки това, поради съвременните социални нагласи, сигналът се тълкува от населението като техническа новост и признак на прогрес, който не предизвиква отхвърляне (засега).</a:t>
            </a:r>
            <a:endParaRPr lang="bg-BG" dirty="0">
              <a:solidFill>
                <a:srgbClr val="0070C0"/>
              </a:solidFill>
            </a:endParaRPr>
          </a:p>
        </p:txBody>
      </p:sp>
    </p:spTree>
    <p:extLst>
      <p:ext uri="{BB962C8B-B14F-4D97-AF65-F5344CB8AC3E}">
        <p14:creationId xmlns:p14="http://schemas.microsoft.com/office/powerpoint/2010/main" val="4338098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3" name="Rectangle 2"/>
          <p:cNvSpPr/>
          <p:nvPr/>
        </p:nvSpPr>
        <p:spPr>
          <a:xfrm>
            <a:off x="1061297" y="889844"/>
            <a:ext cx="10779721" cy="923330"/>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ru-RU" b="1" dirty="0">
                <a:solidFill>
                  <a:srgbClr val="00B050"/>
                </a:solidFill>
                <a:latin typeface="Arial,Bold"/>
              </a:rPr>
              <a:t>Използване на земята и визуално въздействие</a:t>
            </a:r>
          </a:p>
          <a:p>
            <a:endParaRPr lang="bg-BG" dirty="0">
              <a:solidFill>
                <a:srgbClr val="C00000"/>
              </a:solidFill>
            </a:endParaRPr>
          </a:p>
        </p:txBody>
      </p:sp>
      <p:pic>
        <p:nvPicPr>
          <p:cNvPr id="9218" name="Picture 2" descr="Desert Animals List, Facts, Adaptations, Diet,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054" y="1428068"/>
            <a:ext cx="7324148" cy="51838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430" y="1673400"/>
            <a:ext cx="3671897" cy="5078313"/>
          </a:xfrm>
          <a:prstGeom prst="rect">
            <a:avLst/>
          </a:prstGeom>
        </p:spPr>
        <p:txBody>
          <a:bodyPr wrap="square">
            <a:spAutoFit/>
          </a:bodyPr>
          <a:lstStyle/>
          <a:p>
            <a:pPr algn="just"/>
            <a:r>
              <a:rPr lang="bg-BG" dirty="0">
                <a:solidFill>
                  <a:srgbClr val="C00000"/>
                </a:solidFill>
              </a:rPr>
              <a:t>Едно предимство на CSP инсталациите е, че те често се намират в райони с ограничени удобства или естетическа стойност. Използването на пустинна земя за инсталации за слънчева енергия може в много отношения да се разглежда като по-добро от, например, земеделска земя за енергия от биомаса. </a:t>
            </a:r>
            <a:endParaRPr lang="bg-BG" dirty="0" smtClean="0">
              <a:solidFill>
                <a:srgbClr val="C00000"/>
              </a:solidFill>
            </a:endParaRPr>
          </a:p>
          <a:p>
            <a:pPr algn="just"/>
            <a:r>
              <a:rPr lang="bg-BG" dirty="0" smtClean="0">
                <a:solidFill>
                  <a:srgbClr val="002060"/>
                </a:solidFill>
              </a:rPr>
              <a:t>Въпреки </a:t>
            </a:r>
            <a:r>
              <a:rPr lang="bg-BG" dirty="0">
                <a:solidFill>
                  <a:srgbClr val="002060"/>
                </a:solidFill>
              </a:rPr>
              <a:t>това сухите региони имат екологична стойност и съдържат някои </a:t>
            </a:r>
            <a:r>
              <a:rPr lang="bg-BG" dirty="0" err="1">
                <a:solidFill>
                  <a:srgbClr val="002060"/>
                </a:solidFill>
              </a:rPr>
              <a:t>биотопи</a:t>
            </a:r>
            <a:r>
              <a:rPr lang="bg-BG" dirty="0">
                <a:solidFill>
                  <a:srgbClr val="002060"/>
                </a:solidFill>
              </a:rPr>
              <a:t> или видове, които са застрашени. Суровостта на пустинния климат също отнема повече време на общността на сухи </a:t>
            </a:r>
            <a:r>
              <a:rPr lang="bg-BG" dirty="0" err="1">
                <a:solidFill>
                  <a:srgbClr val="002060"/>
                </a:solidFill>
              </a:rPr>
              <a:t>биотопи</a:t>
            </a:r>
            <a:r>
              <a:rPr lang="bg-BG" dirty="0">
                <a:solidFill>
                  <a:srgbClr val="002060"/>
                </a:solidFill>
              </a:rPr>
              <a:t> да се възстанови от ефектите на смущението. </a:t>
            </a:r>
            <a:endParaRPr lang="bg-BG" dirty="0">
              <a:solidFill>
                <a:srgbClr val="002060"/>
              </a:solidFill>
            </a:endParaRPr>
          </a:p>
        </p:txBody>
      </p:sp>
    </p:spTree>
    <p:extLst>
      <p:ext uri="{BB962C8B-B14F-4D97-AF65-F5344CB8AC3E}">
        <p14:creationId xmlns:p14="http://schemas.microsoft.com/office/powerpoint/2010/main" val="558777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3" name="Rectangle 2"/>
          <p:cNvSpPr/>
          <p:nvPr/>
        </p:nvSpPr>
        <p:spPr>
          <a:xfrm>
            <a:off x="1061297" y="889844"/>
            <a:ext cx="10779721"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ru-RU" b="1" dirty="0" smtClean="0">
                <a:solidFill>
                  <a:srgbClr val="00B050"/>
                </a:solidFill>
                <a:latin typeface="Arial,Bold"/>
              </a:rPr>
              <a:t>токсични вещества</a:t>
            </a:r>
            <a:endParaRPr lang="ru-RU" b="1" dirty="0">
              <a:solidFill>
                <a:srgbClr val="00B050"/>
              </a:solidFill>
              <a:latin typeface="Arial,Bold"/>
            </a:endParaRPr>
          </a:p>
          <a:p>
            <a:endParaRPr lang="bg-BG" dirty="0">
              <a:solidFill>
                <a:srgbClr val="C00000"/>
              </a:solidFill>
            </a:endParaRPr>
          </a:p>
        </p:txBody>
      </p:sp>
      <p:pic>
        <p:nvPicPr>
          <p:cNvPr id="10242" name="Picture 2" descr="Heat transfer fluids for concentrating solar power systems – A review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897" y="1827499"/>
            <a:ext cx="6857121" cy="31438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5157" y="1512356"/>
            <a:ext cx="4235316" cy="5355312"/>
          </a:xfrm>
          <a:prstGeom prst="rect">
            <a:avLst/>
          </a:prstGeom>
        </p:spPr>
        <p:txBody>
          <a:bodyPr wrap="square">
            <a:spAutoFit/>
          </a:bodyPr>
          <a:lstStyle/>
          <a:p>
            <a:pPr algn="just"/>
            <a:r>
              <a:rPr lang="bg-BG" dirty="0">
                <a:solidFill>
                  <a:srgbClr val="0070C0"/>
                </a:solidFill>
              </a:rPr>
              <a:t>Има малко токсични вещества, използвани в CSP инсталациите: синтетичните органични </a:t>
            </a:r>
            <a:r>
              <a:rPr lang="bg-BG" dirty="0" err="1">
                <a:solidFill>
                  <a:srgbClr val="0070C0"/>
                </a:solidFill>
              </a:rPr>
              <a:t>топлопреносни</a:t>
            </a:r>
            <a:r>
              <a:rPr lang="bg-BG" dirty="0">
                <a:solidFill>
                  <a:srgbClr val="0070C0"/>
                </a:solidFill>
              </a:rPr>
              <a:t> течности, използвани в параболични корита, смес от </a:t>
            </a:r>
            <a:r>
              <a:rPr lang="bg-BG" dirty="0" err="1">
                <a:solidFill>
                  <a:srgbClr val="0070C0"/>
                </a:solidFill>
              </a:rPr>
              <a:t>бифенил</a:t>
            </a:r>
            <a:r>
              <a:rPr lang="bg-BG" dirty="0">
                <a:solidFill>
                  <a:srgbClr val="0070C0"/>
                </a:solidFill>
              </a:rPr>
              <a:t> и </a:t>
            </a:r>
            <a:r>
              <a:rPr lang="bg-BG" dirty="0" err="1">
                <a:solidFill>
                  <a:srgbClr val="0070C0"/>
                </a:solidFill>
              </a:rPr>
              <a:t>бифенил</a:t>
            </a:r>
            <a:r>
              <a:rPr lang="bg-BG" dirty="0">
                <a:solidFill>
                  <a:srgbClr val="0070C0"/>
                </a:solidFill>
              </a:rPr>
              <a:t>-етер, са най-значимите. Те потенциално могат да се запалят, да замърсят почвите и да създадат други екологични проблеми и трябва да бъдат третирани като опасни отпадъци.</a:t>
            </a:r>
          </a:p>
          <a:p>
            <a:pPr algn="just"/>
            <a:r>
              <a:rPr lang="bg-BG" dirty="0">
                <a:solidFill>
                  <a:srgbClr val="0070C0"/>
                </a:solidFill>
              </a:rPr>
              <a:t>Една от целите на настоящите изследователски дейности е да се замени токсичната течност за пренос на топлина с вода или разтопени соли. Те също имат предимството, че могат да се използват при по-високи температури, давайки по-добра ефективност и следователно намалени специфични емисии.</a:t>
            </a:r>
            <a:endParaRPr lang="bg-BG" dirty="0">
              <a:solidFill>
                <a:srgbClr val="0070C0"/>
              </a:solidFill>
            </a:endParaRPr>
          </a:p>
        </p:txBody>
      </p:sp>
    </p:spTree>
    <p:extLst>
      <p:ext uri="{BB962C8B-B14F-4D97-AF65-F5344CB8AC3E}">
        <p14:creationId xmlns:p14="http://schemas.microsoft.com/office/powerpoint/2010/main" val="3302670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 y="504052"/>
            <a:ext cx="5212080" cy="430887"/>
          </a:xfrm>
          <a:prstGeom prst="rect">
            <a:avLst/>
          </a:prstGeom>
        </p:spPr>
        <p:txBody>
          <a:bodyPr wrap="square">
            <a:spAutoFit/>
          </a:bodyPr>
          <a:lstStyle/>
          <a:p>
            <a:pPr algn="just"/>
            <a:endParaRPr lang="en-US" sz="2200" dirty="0">
              <a:solidFill>
                <a:srgbClr val="00B0F0"/>
              </a:solidFill>
            </a:endParaRPr>
          </a:p>
        </p:txBody>
      </p:sp>
      <p:pic>
        <p:nvPicPr>
          <p:cNvPr id="1026" name="Picture 2" descr="The Ivanpah Solar Electric Generating System (source: BrightSource Energy)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266" y="1285921"/>
            <a:ext cx="5396999" cy="46715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8358" y="319386"/>
            <a:ext cx="8620501" cy="369332"/>
          </a:xfrm>
          <a:prstGeom prst="rect">
            <a:avLst/>
          </a:prstGeom>
        </p:spPr>
        <p:txBody>
          <a:bodyPr wrap="none">
            <a:spAutoFit/>
          </a:bodyPr>
          <a:lstStyle/>
          <a:p>
            <a:r>
              <a:rPr lang="bg-BG" b="1" dirty="0" smtClean="0">
                <a:solidFill>
                  <a:srgbClr val="C00000"/>
                </a:solidFill>
                <a:latin typeface="Arial,Bold"/>
              </a:rPr>
              <a:t>Слънчева електроцентрала на концентрирана светлина в </a:t>
            </a:r>
            <a:r>
              <a:rPr lang="bg-BG" b="1" dirty="0" err="1" smtClean="0">
                <a:solidFill>
                  <a:srgbClr val="C00000"/>
                </a:solidFill>
                <a:latin typeface="Arial,Bold"/>
              </a:rPr>
              <a:t>Айвънпа</a:t>
            </a:r>
            <a:r>
              <a:rPr lang="bg-BG" b="1" dirty="0" smtClean="0">
                <a:solidFill>
                  <a:srgbClr val="C00000"/>
                </a:solidFill>
                <a:latin typeface="Arial,Bold"/>
              </a:rPr>
              <a:t>, САЩ</a:t>
            </a:r>
            <a:endParaRPr lang="bg-BG" dirty="0"/>
          </a:p>
        </p:txBody>
      </p:sp>
      <p:sp>
        <p:nvSpPr>
          <p:cNvPr id="4" name="Rectangle 3"/>
          <p:cNvSpPr/>
          <p:nvPr/>
        </p:nvSpPr>
        <p:spPr>
          <a:xfrm>
            <a:off x="203200" y="1119605"/>
            <a:ext cx="6096000" cy="5632311"/>
          </a:xfrm>
          <a:prstGeom prst="rect">
            <a:avLst/>
          </a:prstGeom>
        </p:spPr>
        <p:txBody>
          <a:bodyPr>
            <a:spAutoFit/>
          </a:bodyPr>
          <a:lstStyle/>
          <a:p>
            <a:pPr algn="just">
              <a:defRPr/>
            </a:pPr>
            <a:r>
              <a:rPr lang="ru-RU" dirty="0" smtClean="0">
                <a:solidFill>
                  <a:srgbClr val="C00000"/>
                </a:solidFill>
              </a:rPr>
              <a:t>Слънчевата </a:t>
            </a:r>
            <a:r>
              <a:rPr lang="ru-RU" dirty="0">
                <a:solidFill>
                  <a:srgbClr val="C00000"/>
                </a:solidFill>
              </a:rPr>
              <a:t>електрическа генераторна система </a:t>
            </a:r>
            <a:r>
              <a:rPr lang="ru-RU" dirty="0">
                <a:solidFill>
                  <a:srgbClr val="0070C0"/>
                </a:solidFill>
              </a:rPr>
              <a:t>Ivanpah</a:t>
            </a:r>
            <a:r>
              <a:rPr lang="ru-RU" dirty="0">
                <a:solidFill>
                  <a:srgbClr val="C00000"/>
                </a:solidFill>
              </a:rPr>
              <a:t> е най-голямата концентрирана слънчева топлинна централа в САЩ. Разположена в пустинята Мохаве в Калифорния, централата е в състояние да произвежда 392 мегавата електроенергия, използвайки 173 500 хелиостата, всеки с две огледала, които фокусират слънчевата светлина върху три слънчеви кули</a:t>
            </a:r>
            <a:r>
              <a:rPr lang="ru-RU" dirty="0" smtClean="0">
                <a:solidFill>
                  <a:srgbClr val="C00000"/>
                </a:solidFill>
              </a:rPr>
              <a:t>.</a:t>
            </a:r>
            <a:endParaRPr lang="en-US" dirty="0" smtClean="0">
              <a:solidFill>
                <a:srgbClr val="C00000"/>
              </a:solidFill>
            </a:endParaRPr>
          </a:p>
          <a:p>
            <a:pPr algn="just">
              <a:defRPr/>
            </a:pPr>
            <a:r>
              <a:rPr lang="ru-RU" dirty="0" smtClean="0"/>
              <a:t>Освен </a:t>
            </a:r>
            <a:r>
              <a:rPr lang="ru-RU" dirty="0"/>
              <a:t>САЩ, Испания има няколко системи за енергийни кули. Planta Solar 10 и Planta Solar 20 са системи за вода/пара с мощност съответно 11 и 20 мегавата. Gemasolar, известен преди като Solar Tres, произвежда близо 20 мегавата електричество и използва термично съхранение на разтопена сол.</a:t>
            </a:r>
            <a:endParaRPr lang="bg-BG" dirty="0"/>
          </a:p>
          <a:p>
            <a:pPr algn="just">
              <a:defRPr/>
            </a:pPr>
            <a:r>
              <a:rPr lang="ru-RU" dirty="0">
                <a:solidFill>
                  <a:srgbClr val="C00000"/>
                </a:solidFill>
              </a:rPr>
              <a:t>Системите за слънчева топлинна енергия могат също да имат компонент на системата за съхранение на топлинна енергия, който позволява на слънчевата колекторна система да отоплява система за съхранение на енергия през деня, а топлината от системата за съхранение се използва за производство на електроенергия вечер или през облачно време.</a:t>
            </a:r>
            <a:r>
              <a:rPr lang="ru-RU" dirty="0">
                <a:solidFill>
                  <a:srgbClr val="00B0F0"/>
                </a:solidFill>
              </a:rPr>
              <a:t> </a:t>
            </a:r>
            <a:endParaRPr lang="bg-BG" dirty="0"/>
          </a:p>
        </p:txBody>
      </p:sp>
    </p:spTree>
    <p:extLst>
      <p:ext uri="{BB962C8B-B14F-4D97-AF65-F5344CB8AC3E}">
        <p14:creationId xmlns:p14="http://schemas.microsoft.com/office/powerpoint/2010/main" val="7902452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3" name="Rectangle 2"/>
          <p:cNvSpPr/>
          <p:nvPr/>
        </p:nvSpPr>
        <p:spPr>
          <a:xfrm>
            <a:off x="1061297" y="889844"/>
            <a:ext cx="10779721"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ru-RU" b="1" dirty="0" smtClean="0">
                <a:solidFill>
                  <a:srgbClr val="00B050"/>
                </a:solidFill>
                <a:latin typeface="Arial,Bold"/>
              </a:rPr>
              <a:t>емисии</a:t>
            </a:r>
            <a:endParaRPr lang="ru-RU" b="1" dirty="0">
              <a:solidFill>
                <a:srgbClr val="00B050"/>
              </a:solidFill>
              <a:latin typeface="Arial,Bold"/>
            </a:endParaRPr>
          </a:p>
          <a:p>
            <a:endParaRPr lang="bg-BG" dirty="0">
              <a:solidFill>
                <a:srgbClr val="C00000"/>
              </a:solidFill>
            </a:endParaRPr>
          </a:p>
        </p:txBody>
      </p:sp>
      <p:pic>
        <p:nvPicPr>
          <p:cNvPr id="11268" name="Picture 4" descr="https://d3i71xaburhd42.cloudfront.net/5859c4942feac45943eb37dd1c9b54f1c4668296/4-Figure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472" y="1555599"/>
            <a:ext cx="5923395" cy="4501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7782" y="1225689"/>
            <a:ext cx="5624945" cy="5909310"/>
          </a:xfrm>
          <a:prstGeom prst="rect">
            <a:avLst/>
          </a:prstGeom>
        </p:spPr>
        <p:txBody>
          <a:bodyPr wrap="square">
            <a:spAutoFit/>
          </a:bodyPr>
          <a:lstStyle/>
          <a:p>
            <a:pPr algn="just"/>
            <a:r>
              <a:rPr lang="bg-BG" dirty="0" smtClean="0">
                <a:solidFill>
                  <a:srgbClr val="0070C0"/>
                </a:solidFill>
              </a:rPr>
              <a:t>Емисиите </a:t>
            </a:r>
            <a:r>
              <a:rPr lang="bg-BG" dirty="0">
                <a:solidFill>
                  <a:srgbClr val="0070C0"/>
                </a:solidFill>
              </a:rPr>
              <a:t>на парникови газове са тясно свързани с кумулативното (</a:t>
            </a:r>
            <a:r>
              <a:rPr lang="bg-BG" dirty="0" err="1">
                <a:solidFill>
                  <a:srgbClr val="0070C0"/>
                </a:solidFill>
              </a:rPr>
              <a:t>невъзобновяемо</a:t>
            </a:r>
            <a:r>
              <a:rPr lang="bg-BG" dirty="0">
                <a:solidFill>
                  <a:srgbClr val="0070C0"/>
                </a:solidFill>
              </a:rPr>
              <a:t>) търсене на първична енергия. Емисиите на парникови газове за CSP инсталации се оценяват в диапазона 15–20 грама CO2-еквивалент/</a:t>
            </a:r>
            <a:r>
              <a:rPr lang="bg-BG" dirty="0" err="1">
                <a:solidFill>
                  <a:srgbClr val="0070C0"/>
                </a:solidFill>
              </a:rPr>
              <a:t>kWh</a:t>
            </a:r>
            <a:r>
              <a:rPr lang="bg-BG" dirty="0">
                <a:solidFill>
                  <a:srgbClr val="0070C0"/>
                </a:solidFill>
              </a:rPr>
              <a:t>, много по-ниски от емисиите на CO2 от инсталации, работещи с изкопаеми горива, които са 400–1000 g/</a:t>
            </a:r>
            <a:r>
              <a:rPr lang="bg-BG" dirty="0" err="1">
                <a:solidFill>
                  <a:srgbClr val="0070C0"/>
                </a:solidFill>
              </a:rPr>
              <a:t>kWh</a:t>
            </a:r>
            <a:r>
              <a:rPr lang="bg-BG" dirty="0">
                <a:solidFill>
                  <a:srgbClr val="0070C0"/>
                </a:solidFill>
              </a:rPr>
              <a:t>. Емисии на парникови газове от около 9–55 g CO2-eq/</a:t>
            </a:r>
            <a:r>
              <a:rPr lang="bg-BG" dirty="0" err="1">
                <a:solidFill>
                  <a:srgbClr val="0070C0"/>
                </a:solidFill>
              </a:rPr>
              <a:t>kWh</a:t>
            </a:r>
            <a:r>
              <a:rPr lang="bg-BG" dirty="0">
                <a:solidFill>
                  <a:srgbClr val="0070C0"/>
                </a:solidFill>
              </a:rPr>
              <a:t> за широкомащабни CSP технологии.</a:t>
            </a:r>
          </a:p>
          <a:p>
            <a:pPr algn="just"/>
            <a:r>
              <a:rPr lang="bg-BG" dirty="0">
                <a:solidFill>
                  <a:srgbClr val="C00000"/>
                </a:solidFill>
              </a:rPr>
              <a:t>Използването на азотни соли като </a:t>
            </a:r>
            <a:r>
              <a:rPr lang="bg-BG" dirty="0" err="1">
                <a:solidFill>
                  <a:srgbClr val="C00000"/>
                </a:solidFill>
              </a:rPr>
              <a:t>топлопреносна</a:t>
            </a:r>
            <a:r>
              <a:rPr lang="bg-BG" dirty="0">
                <a:solidFill>
                  <a:srgbClr val="C00000"/>
                </a:solidFill>
              </a:rPr>
              <a:t> течност и/или среда за съхранение създава емисии на азотен оксид (N2O) през жизнения цикъл. Въпреки че количествата са приблизително 500–1000 пъти по-малки от емисиите на въглероден диоксид, свързани с въглищна централа, те не са за пренебрегване, тъй като N2O е около 300 пъти по-силен от CO2 като парников газ. Отново въглищните централи имат най-високи емисии, но в този случай централите, работещи с природен газ, имат стойности не много по-високи от тези на възобновяемите технологии.</a:t>
            </a:r>
          </a:p>
          <a:p>
            <a:pPr algn="just"/>
            <a:endParaRPr lang="bg-BG" dirty="0">
              <a:solidFill>
                <a:srgbClr val="0070C0"/>
              </a:solidFill>
            </a:endParaRPr>
          </a:p>
        </p:txBody>
      </p:sp>
    </p:spTree>
    <p:extLst>
      <p:ext uri="{BB962C8B-B14F-4D97-AF65-F5344CB8AC3E}">
        <p14:creationId xmlns:p14="http://schemas.microsoft.com/office/powerpoint/2010/main" val="19433689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3" name="Rectangle 2"/>
          <p:cNvSpPr/>
          <p:nvPr/>
        </p:nvSpPr>
        <p:spPr>
          <a:xfrm>
            <a:off x="1061297" y="889844"/>
            <a:ext cx="10779721"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bg-BG" b="1" dirty="0" smtClean="0">
                <a:solidFill>
                  <a:srgbClr val="00B050"/>
                </a:solidFill>
                <a:latin typeface="Arial,Bold"/>
              </a:rPr>
              <a:t>флора и фауна </a:t>
            </a:r>
            <a:endParaRPr lang="ru-RU" b="1" dirty="0">
              <a:solidFill>
                <a:srgbClr val="00B050"/>
              </a:solidFill>
              <a:latin typeface="Arial,Bold"/>
            </a:endParaRPr>
          </a:p>
          <a:p>
            <a:endParaRPr lang="bg-BG" dirty="0">
              <a:solidFill>
                <a:srgbClr val="C00000"/>
              </a:solidFill>
            </a:endParaRPr>
          </a:p>
        </p:txBody>
      </p:sp>
      <p:pic>
        <p:nvPicPr>
          <p:cNvPr id="12290" name="Picture 2" descr="solar thermal brightsource ivanp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48" y="1794020"/>
            <a:ext cx="4979843" cy="33198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corched-bird-bright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202" y="1794021"/>
            <a:ext cx="4462588" cy="331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862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
        <p:nvSpPr>
          <p:cNvPr id="3" name="Rectangle 2"/>
          <p:cNvSpPr/>
          <p:nvPr/>
        </p:nvSpPr>
        <p:spPr>
          <a:xfrm>
            <a:off x="1061297" y="889844"/>
            <a:ext cx="10779721" cy="646331"/>
          </a:xfrm>
          <a:prstGeom prst="rect">
            <a:avLst/>
          </a:prstGeom>
        </p:spPr>
        <p:txBody>
          <a:bodyPr wrap="square">
            <a:spAutoFit/>
          </a:bodyPr>
          <a:lstStyle/>
          <a:p>
            <a:r>
              <a:rPr lang="bg-BG" b="1" dirty="0">
                <a:solidFill>
                  <a:srgbClr val="C00000"/>
                </a:solidFill>
                <a:latin typeface="Arial,Bold"/>
              </a:rPr>
              <a:t>Въздействие на </a:t>
            </a:r>
            <a:r>
              <a:rPr lang="bg-BG" b="1" dirty="0" smtClean="0">
                <a:solidFill>
                  <a:srgbClr val="C00000"/>
                </a:solidFill>
                <a:latin typeface="Arial,Bold"/>
              </a:rPr>
              <a:t>концентрирани слънчеви системи – </a:t>
            </a:r>
            <a:r>
              <a:rPr lang="bg-BG" b="1" dirty="0" smtClean="0">
                <a:solidFill>
                  <a:srgbClr val="00B050"/>
                </a:solidFill>
                <a:latin typeface="Arial,Bold"/>
              </a:rPr>
              <a:t>флора и фауна </a:t>
            </a:r>
            <a:endParaRPr lang="ru-RU" b="1" dirty="0">
              <a:solidFill>
                <a:srgbClr val="00B050"/>
              </a:solidFill>
              <a:latin typeface="Arial,Bold"/>
            </a:endParaRPr>
          </a:p>
          <a:p>
            <a:endParaRPr lang="bg-BG" dirty="0">
              <a:solidFill>
                <a:srgbClr val="C00000"/>
              </a:solidFill>
            </a:endParaRPr>
          </a:p>
        </p:txBody>
      </p:sp>
      <p:pic>
        <p:nvPicPr>
          <p:cNvPr id="13314" name="Picture 2" descr="Agrivoltaics, from competition to complementarity | ENGIE Innov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39" y="1433247"/>
            <a:ext cx="4167188" cy="243086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appropedia.org/w/images/e/e8/General_schematic_of_overall_CSP_syste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708" y="1686068"/>
            <a:ext cx="6543310" cy="45060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oncentrating solar power plant - Stock Image - C021/9330 - Science Photo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339" y="3939076"/>
            <a:ext cx="4173393" cy="278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1980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91" y="224089"/>
            <a:ext cx="6096000" cy="646331"/>
          </a:xfrm>
          <a:prstGeom prst="rect">
            <a:avLst/>
          </a:prstGeom>
        </p:spPr>
        <p:txBody>
          <a:bodyPr>
            <a:spAutoFit/>
          </a:bodyPr>
          <a:lstStyle/>
          <a:p>
            <a:pPr algn="ctr"/>
            <a:r>
              <a:rPr lang="bg-BG" b="1" dirty="0">
                <a:solidFill>
                  <a:schemeClr val="accent6">
                    <a:lumMod val="50000"/>
                  </a:schemeClr>
                </a:solidFill>
                <a:latin typeface="Arial,Bold"/>
              </a:rPr>
              <a:t>Въздействие на </a:t>
            </a:r>
            <a:r>
              <a:rPr lang="bg-BG" b="1" dirty="0" smtClean="0">
                <a:solidFill>
                  <a:schemeClr val="accent6">
                    <a:lumMod val="50000"/>
                  </a:schemeClr>
                </a:solidFill>
                <a:latin typeface="Arial,Bold"/>
              </a:rPr>
              <a:t>топлинните системи </a:t>
            </a:r>
            <a:r>
              <a:rPr lang="bg-BG" b="1" dirty="0">
                <a:solidFill>
                  <a:schemeClr val="accent6">
                    <a:lumMod val="50000"/>
                  </a:schemeClr>
                </a:solidFill>
                <a:latin typeface="Arial,Bold"/>
              </a:rPr>
              <a:t>за усвояване на слънчева енергия върху околната среда</a:t>
            </a:r>
            <a:endParaRPr lang="bg-BG" dirty="0"/>
          </a:p>
        </p:txBody>
      </p:sp>
    </p:spTree>
    <p:extLst>
      <p:ext uri="{BB962C8B-B14F-4D97-AF65-F5344CB8AC3E}">
        <p14:creationId xmlns:p14="http://schemas.microsoft.com/office/powerpoint/2010/main" val="702813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715" y="145983"/>
            <a:ext cx="11562736" cy="3908762"/>
          </a:xfrm>
          <a:prstGeom prst="rect">
            <a:avLst/>
          </a:prstGeom>
        </p:spPr>
        <p:txBody>
          <a:bodyPr wrap="square">
            <a:spAutoFit/>
          </a:bodyPr>
          <a:lstStyle/>
          <a:p>
            <a:pPr algn="ctr"/>
            <a:r>
              <a:rPr lang="ru-RU" sz="2400" b="1" dirty="0">
                <a:solidFill>
                  <a:srgbClr val="0070C0"/>
                </a:solidFill>
                <a:latin typeface="Arial,Bold"/>
              </a:rPr>
              <a:t>Активни слънчеви системи за топла вода</a:t>
            </a:r>
          </a:p>
          <a:p>
            <a:pPr algn="just"/>
            <a:r>
              <a:rPr lang="ru-RU" sz="2400" dirty="0">
                <a:solidFill>
                  <a:srgbClr val="FF0000"/>
                </a:solidFill>
                <a:latin typeface="Arial" panose="020B0604020202020204" pitchFamily="34" charset="0"/>
              </a:rPr>
              <a:t>Основни елементи </a:t>
            </a:r>
            <a:r>
              <a:rPr lang="ru-RU" sz="2400" dirty="0">
                <a:solidFill>
                  <a:srgbClr val="0070C0"/>
                </a:solidFill>
                <a:latin typeface="Arial" panose="020B0604020202020204" pitchFamily="34" charset="0"/>
              </a:rPr>
              <a:t>на всяка слънчева инсталация за производството </a:t>
            </a:r>
            <a:r>
              <a:rPr lang="ru-RU" sz="2400" dirty="0" smtClean="0">
                <a:solidFill>
                  <a:srgbClr val="0070C0"/>
                </a:solidFill>
                <a:latin typeface="Arial" panose="020B0604020202020204" pitchFamily="34" charset="0"/>
              </a:rPr>
              <a:t>на</a:t>
            </a:r>
            <a:r>
              <a:rPr lang="en-US" sz="2400" dirty="0" smtClean="0">
                <a:solidFill>
                  <a:srgbClr val="0070C0"/>
                </a:solidFill>
                <a:latin typeface="Arial" panose="020B0604020202020204" pitchFamily="34" charset="0"/>
              </a:rPr>
              <a:t> </a:t>
            </a:r>
            <a:r>
              <a:rPr lang="ru-RU" sz="2400" dirty="0" smtClean="0">
                <a:solidFill>
                  <a:srgbClr val="0070C0"/>
                </a:solidFill>
                <a:latin typeface="Arial" panose="020B0604020202020204" pitchFamily="34" charset="0"/>
              </a:rPr>
              <a:t>топлинна </a:t>
            </a:r>
            <a:r>
              <a:rPr lang="ru-RU" sz="2400" dirty="0">
                <a:solidFill>
                  <a:srgbClr val="0070C0"/>
                </a:solidFill>
                <a:latin typeface="Arial" panose="020B0604020202020204" pitchFamily="34" charset="0"/>
              </a:rPr>
              <a:t>енергия, от чиито качества в голяма степен се </a:t>
            </a:r>
            <a:r>
              <a:rPr lang="ru-RU" sz="2400" dirty="0" smtClean="0">
                <a:solidFill>
                  <a:srgbClr val="0070C0"/>
                </a:solidFill>
                <a:latin typeface="Arial" panose="020B0604020202020204" pitchFamily="34" charset="0"/>
              </a:rPr>
              <a:t>определят</a:t>
            </a:r>
            <a:r>
              <a:rPr lang="en-US" sz="2400" dirty="0" smtClean="0">
                <a:solidFill>
                  <a:srgbClr val="0070C0"/>
                </a:solidFill>
                <a:latin typeface="Arial" panose="020B0604020202020204" pitchFamily="34" charset="0"/>
              </a:rPr>
              <a:t> </a:t>
            </a:r>
            <a:r>
              <a:rPr lang="ru-RU" sz="2400" dirty="0" smtClean="0">
                <a:solidFill>
                  <a:srgbClr val="0070C0"/>
                </a:solidFill>
                <a:latin typeface="Arial" panose="020B0604020202020204" pitchFamily="34" charset="0"/>
              </a:rPr>
              <a:t>възможностите </a:t>
            </a:r>
            <a:r>
              <a:rPr lang="ru-RU" sz="2400" dirty="0">
                <a:solidFill>
                  <a:srgbClr val="0070C0"/>
                </a:solidFill>
                <a:latin typeface="Arial" panose="020B0604020202020204" pitchFamily="34" charset="0"/>
              </a:rPr>
              <a:t>за усвояване на слънчевата енергия, </a:t>
            </a:r>
            <a:r>
              <a:rPr lang="ru-RU" sz="2400" dirty="0" smtClean="0">
                <a:solidFill>
                  <a:srgbClr val="0070C0"/>
                </a:solidFill>
                <a:latin typeface="Arial" panose="020B0604020202020204" pitchFamily="34" charset="0"/>
              </a:rPr>
              <a:t>са</a:t>
            </a:r>
            <a:r>
              <a:rPr lang="en-US" sz="2400" dirty="0" smtClean="0">
                <a:solidFill>
                  <a:srgbClr val="0070C0"/>
                </a:solidFill>
                <a:latin typeface="Arial" panose="020B0604020202020204" pitchFamily="34" charset="0"/>
              </a:rPr>
              <a:t>:</a:t>
            </a:r>
          </a:p>
          <a:p>
            <a:pPr algn="just"/>
            <a:endParaRPr lang="en-US" sz="800" dirty="0" smtClean="0">
              <a:solidFill>
                <a:srgbClr val="0070C0"/>
              </a:solidFill>
              <a:latin typeface="Arial" panose="020B0604020202020204" pitchFamily="34" charset="0"/>
            </a:endParaRPr>
          </a:p>
          <a:p>
            <a:pPr marL="342900" indent="-342900" algn="just">
              <a:buFontTx/>
              <a:buChar char="-"/>
            </a:pPr>
            <a:r>
              <a:rPr lang="ru-RU" sz="2400" dirty="0" smtClean="0">
                <a:solidFill>
                  <a:srgbClr val="C00000"/>
                </a:solidFill>
                <a:latin typeface="Arial" panose="020B0604020202020204" pitchFamily="34" charset="0"/>
              </a:rPr>
              <a:t>абсорбиращите</a:t>
            </a:r>
            <a:r>
              <a:rPr lang="en-US" sz="2400" dirty="0" smtClean="0">
                <a:solidFill>
                  <a:srgbClr val="C00000"/>
                </a:solidFill>
                <a:latin typeface="Arial" panose="020B0604020202020204" pitchFamily="34" charset="0"/>
              </a:rPr>
              <a:t> </a:t>
            </a:r>
            <a:r>
              <a:rPr lang="ru-RU" sz="2400" dirty="0" smtClean="0">
                <a:solidFill>
                  <a:srgbClr val="C00000"/>
                </a:solidFill>
                <a:latin typeface="Arial" panose="020B0604020202020204" pitchFamily="34" charset="0"/>
              </a:rPr>
              <a:t>елементи </a:t>
            </a:r>
            <a:r>
              <a:rPr lang="ru-RU" sz="2400" dirty="0">
                <a:solidFill>
                  <a:srgbClr val="C00000"/>
                </a:solidFill>
                <a:latin typeface="Arial" panose="020B0604020202020204" pitchFamily="34" charset="0"/>
              </a:rPr>
              <a:t>(слънчеви колектори</a:t>
            </a:r>
            <a:r>
              <a:rPr lang="ru-RU" sz="2400" dirty="0" smtClean="0">
                <a:solidFill>
                  <a:srgbClr val="C00000"/>
                </a:solidFill>
                <a:latin typeface="Arial" panose="020B0604020202020204" pitchFamily="34" charset="0"/>
              </a:rPr>
              <a:t>)</a:t>
            </a:r>
            <a:endParaRPr lang="en-US" sz="2400" dirty="0" smtClean="0">
              <a:solidFill>
                <a:srgbClr val="C00000"/>
              </a:solidFill>
              <a:latin typeface="Arial" panose="020B0604020202020204" pitchFamily="34" charset="0"/>
            </a:endParaRPr>
          </a:p>
          <a:p>
            <a:pPr marL="342900" indent="-342900" algn="just">
              <a:buFontTx/>
              <a:buChar char="-"/>
            </a:pPr>
            <a:endParaRPr lang="en-US" sz="800" dirty="0">
              <a:solidFill>
                <a:srgbClr val="0070C0"/>
              </a:solidFill>
              <a:latin typeface="Arial" panose="020B0604020202020204" pitchFamily="34" charset="0"/>
            </a:endParaRPr>
          </a:p>
          <a:p>
            <a:pPr marL="342900" indent="-342900" algn="just">
              <a:buFontTx/>
              <a:buChar char="-"/>
            </a:pPr>
            <a:r>
              <a:rPr lang="ru-RU" sz="2400" dirty="0" smtClean="0">
                <a:solidFill>
                  <a:schemeClr val="accent6">
                    <a:lumMod val="50000"/>
                  </a:schemeClr>
                </a:solidFill>
                <a:latin typeface="Arial" panose="020B0604020202020204" pitchFamily="34" charset="0"/>
              </a:rPr>
              <a:t>акумулиращи </a:t>
            </a:r>
            <a:r>
              <a:rPr lang="ru-RU" sz="2400" dirty="0">
                <a:solidFill>
                  <a:schemeClr val="accent6">
                    <a:lumMod val="50000"/>
                  </a:schemeClr>
                </a:solidFill>
                <a:latin typeface="Arial" panose="020B0604020202020204" pitchFamily="34" charset="0"/>
              </a:rPr>
              <a:t>елементи (</a:t>
            </a:r>
            <a:r>
              <a:rPr lang="ru-RU" sz="2400" dirty="0" smtClean="0">
                <a:solidFill>
                  <a:schemeClr val="accent6">
                    <a:lumMod val="50000"/>
                  </a:schemeClr>
                </a:solidFill>
                <a:latin typeface="Arial" panose="020B0604020202020204" pitchFamily="34" charset="0"/>
              </a:rPr>
              <a:t>топлинни</a:t>
            </a:r>
            <a:r>
              <a:rPr lang="en-US" sz="2400" dirty="0" smtClean="0">
                <a:solidFill>
                  <a:schemeClr val="accent6">
                    <a:lumMod val="50000"/>
                  </a:schemeClr>
                </a:solidFill>
                <a:latin typeface="Arial" panose="020B0604020202020204" pitchFamily="34" charset="0"/>
              </a:rPr>
              <a:t> </a:t>
            </a:r>
            <a:r>
              <a:rPr lang="ru-RU" sz="2400" dirty="0" smtClean="0">
                <a:solidFill>
                  <a:schemeClr val="accent6">
                    <a:lumMod val="50000"/>
                  </a:schemeClr>
                </a:solidFill>
                <a:latin typeface="Arial" panose="020B0604020202020204" pitchFamily="34" charset="0"/>
              </a:rPr>
              <a:t>акумулатори) </a:t>
            </a:r>
            <a:endParaRPr lang="en-US" sz="2400" dirty="0" smtClean="0">
              <a:solidFill>
                <a:schemeClr val="accent6">
                  <a:lumMod val="50000"/>
                </a:schemeClr>
              </a:solidFill>
              <a:latin typeface="Arial" panose="020B0604020202020204" pitchFamily="34" charset="0"/>
            </a:endParaRPr>
          </a:p>
          <a:p>
            <a:pPr marL="342900" indent="-342900" algn="just">
              <a:buFontTx/>
              <a:buChar char="-"/>
            </a:pPr>
            <a:endParaRPr lang="en-US" sz="800" dirty="0" smtClean="0">
              <a:solidFill>
                <a:srgbClr val="0070C0"/>
              </a:solidFill>
              <a:latin typeface="Arial" panose="020B0604020202020204" pitchFamily="34" charset="0"/>
            </a:endParaRPr>
          </a:p>
          <a:p>
            <a:pPr marL="342900" indent="-342900" algn="just">
              <a:buFontTx/>
              <a:buChar char="-"/>
            </a:pPr>
            <a:r>
              <a:rPr lang="ru-RU" sz="2400" dirty="0" smtClean="0">
                <a:solidFill>
                  <a:srgbClr val="7030A0"/>
                </a:solidFill>
                <a:latin typeface="Arial" panose="020B0604020202020204" pitchFamily="34" charset="0"/>
              </a:rPr>
              <a:t>елементи </a:t>
            </a:r>
            <a:r>
              <a:rPr lang="ru-RU" sz="2400" dirty="0">
                <a:solidFill>
                  <a:srgbClr val="7030A0"/>
                </a:solidFill>
                <a:latin typeface="Arial" panose="020B0604020202020204" pitchFamily="34" charset="0"/>
              </a:rPr>
              <a:t>за пренос на енергията (тръбни или </a:t>
            </a:r>
            <a:r>
              <a:rPr lang="ru-RU" sz="2400" dirty="0" smtClean="0">
                <a:solidFill>
                  <a:srgbClr val="7030A0"/>
                </a:solidFill>
                <a:latin typeface="Arial" panose="020B0604020202020204" pitchFamily="34" charset="0"/>
              </a:rPr>
              <a:t>въздуховодни</a:t>
            </a:r>
            <a:r>
              <a:rPr lang="en-US" sz="2400" dirty="0" smtClean="0">
                <a:solidFill>
                  <a:srgbClr val="7030A0"/>
                </a:solidFill>
                <a:latin typeface="Arial" panose="020B0604020202020204" pitchFamily="34" charset="0"/>
              </a:rPr>
              <a:t> </a:t>
            </a:r>
            <a:r>
              <a:rPr lang="ru-RU" sz="2400" dirty="0" smtClean="0">
                <a:solidFill>
                  <a:srgbClr val="7030A0"/>
                </a:solidFill>
                <a:latin typeface="Arial" panose="020B0604020202020204" pitchFamily="34" charset="0"/>
              </a:rPr>
              <a:t>системи</a:t>
            </a:r>
            <a:r>
              <a:rPr lang="ru-RU" sz="2400" dirty="0">
                <a:solidFill>
                  <a:srgbClr val="7030A0"/>
                </a:solidFill>
                <a:latin typeface="Arial" panose="020B0604020202020204" pitchFamily="34" charset="0"/>
              </a:rPr>
              <a:t>, топлообменници, помпи и вентилатори и други) </a:t>
            </a:r>
            <a:r>
              <a:rPr lang="ru-RU" sz="2400" dirty="0" smtClean="0">
                <a:solidFill>
                  <a:srgbClr val="7030A0"/>
                </a:solidFill>
                <a:latin typeface="Arial" panose="020B0604020202020204" pitchFamily="34" charset="0"/>
              </a:rPr>
              <a:t> </a:t>
            </a:r>
            <a:endParaRPr lang="en-US" sz="2400" dirty="0" smtClean="0">
              <a:solidFill>
                <a:srgbClr val="7030A0"/>
              </a:solidFill>
              <a:latin typeface="Arial" panose="020B0604020202020204" pitchFamily="34" charset="0"/>
            </a:endParaRPr>
          </a:p>
          <a:p>
            <a:pPr marL="342900" indent="-342900" algn="just">
              <a:buFontTx/>
              <a:buChar char="-"/>
            </a:pPr>
            <a:endParaRPr lang="en-US" sz="800" dirty="0" smtClean="0">
              <a:solidFill>
                <a:srgbClr val="0070C0"/>
              </a:solidFill>
              <a:latin typeface="Arial" panose="020B0604020202020204" pitchFamily="34" charset="0"/>
            </a:endParaRPr>
          </a:p>
          <a:p>
            <a:pPr marL="342900" indent="-342900" algn="just">
              <a:buFontTx/>
              <a:buChar char="-"/>
            </a:pPr>
            <a:r>
              <a:rPr lang="ru-RU" sz="2400" dirty="0" smtClean="0">
                <a:solidFill>
                  <a:schemeClr val="accent6">
                    <a:lumMod val="50000"/>
                  </a:schemeClr>
                </a:solidFill>
                <a:latin typeface="Arial" panose="020B0604020202020204" pitchFamily="34" charset="0"/>
              </a:rPr>
              <a:t>елементи за</a:t>
            </a:r>
            <a:r>
              <a:rPr lang="en-US" sz="2400" dirty="0" smtClean="0">
                <a:solidFill>
                  <a:schemeClr val="accent6">
                    <a:lumMod val="50000"/>
                  </a:schemeClr>
                </a:solidFill>
                <a:latin typeface="Arial" panose="020B0604020202020204" pitchFamily="34" charset="0"/>
              </a:rPr>
              <a:t> </a:t>
            </a:r>
            <a:r>
              <a:rPr lang="bg-BG" sz="2400" dirty="0" smtClean="0">
                <a:solidFill>
                  <a:schemeClr val="accent6">
                    <a:lumMod val="50000"/>
                  </a:schemeClr>
                </a:solidFill>
                <a:latin typeface="Arial" panose="020B0604020202020204" pitchFamily="34" charset="0"/>
              </a:rPr>
              <a:t>управление </a:t>
            </a:r>
            <a:r>
              <a:rPr lang="bg-BG" sz="2400" dirty="0">
                <a:solidFill>
                  <a:schemeClr val="accent6">
                    <a:lumMod val="50000"/>
                  </a:schemeClr>
                </a:solidFill>
                <a:latin typeface="Arial" panose="020B0604020202020204" pitchFamily="34" charset="0"/>
              </a:rPr>
              <a:t>на топлотехническите процеси.</a:t>
            </a:r>
            <a:endParaRPr lang="en-US" sz="2400"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3281516" y="4221539"/>
            <a:ext cx="5619135" cy="2445976"/>
          </a:xfrm>
          <a:prstGeom prst="rect">
            <a:avLst/>
          </a:prstGeom>
        </p:spPr>
      </p:pic>
    </p:spTree>
    <p:extLst>
      <p:ext uri="{BB962C8B-B14F-4D97-AF65-F5344CB8AC3E}">
        <p14:creationId xmlns:p14="http://schemas.microsoft.com/office/powerpoint/2010/main" val="1855791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465" y="161409"/>
            <a:ext cx="11695471" cy="1446550"/>
          </a:xfrm>
          <a:prstGeom prst="rect">
            <a:avLst/>
          </a:prstGeom>
        </p:spPr>
        <p:txBody>
          <a:bodyPr wrap="square">
            <a:spAutoFit/>
          </a:bodyPr>
          <a:lstStyle/>
          <a:p>
            <a:pPr algn="just"/>
            <a:r>
              <a:rPr lang="ru-RU" sz="2200" dirty="0">
                <a:solidFill>
                  <a:schemeClr val="accent6">
                    <a:lumMod val="50000"/>
                  </a:schemeClr>
                </a:solidFill>
                <a:latin typeface="Arial" panose="020B0604020202020204" pitchFamily="34" charset="0"/>
              </a:rPr>
              <a:t>Принципно, слънчевите </a:t>
            </a:r>
            <a:r>
              <a:rPr lang="ru-RU" sz="2200" dirty="0">
                <a:solidFill>
                  <a:srgbClr val="00B0F0"/>
                </a:solidFill>
                <a:latin typeface="Arial" panose="020B0604020202020204" pitchFamily="34" charset="0"/>
              </a:rPr>
              <a:t>колектори</a:t>
            </a:r>
            <a:r>
              <a:rPr lang="ru-RU" sz="2200" dirty="0">
                <a:solidFill>
                  <a:schemeClr val="accent6">
                    <a:lumMod val="50000"/>
                  </a:schemeClr>
                </a:solidFill>
                <a:latin typeface="Arial" panose="020B0604020202020204" pitchFamily="34" charset="0"/>
              </a:rPr>
              <a:t> улавят и трансформират в </a:t>
            </a:r>
            <a:r>
              <a:rPr lang="ru-RU" sz="2200" dirty="0" smtClean="0">
                <a:solidFill>
                  <a:schemeClr val="accent6">
                    <a:lumMod val="50000"/>
                  </a:schemeClr>
                </a:solidFill>
                <a:latin typeface="Arial" panose="020B0604020202020204" pitchFamily="34" charset="0"/>
              </a:rPr>
              <a:t>топлинна</a:t>
            </a:r>
            <a:r>
              <a:rPr lang="en-US" sz="2200" dirty="0" smtClean="0">
                <a:solidFill>
                  <a:schemeClr val="accent6">
                    <a:lumMod val="50000"/>
                  </a:schemeClr>
                </a:solidFill>
                <a:latin typeface="Arial" panose="020B0604020202020204" pitchFamily="34" charset="0"/>
              </a:rPr>
              <a:t> </a:t>
            </a:r>
            <a:r>
              <a:rPr lang="ru-RU" sz="2200" dirty="0" smtClean="0">
                <a:solidFill>
                  <a:schemeClr val="accent6">
                    <a:lumMod val="50000"/>
                  </a:schemeClr>
                </a:solidFill>
                <a:latin typeface="Arial" panose="020B0604020202020204" pitchFamily="34" charset="0"/>
              </a:rPr>
              <a:t>енергия </a:t>
            </a:r>
            <a:r>
              <a:rPr lang="ru-RU" sz="2200" dirty="0">
                <a:solidFill>
                  <a:schemeClr val="accent6">
                    <a:lumMod val="50000"/>
                  </a:schemeClr>
                </a:solidFill>
                <a:latin typeface="Arial" panose="020B0604020202020204" pitchFamily="34" charset="0"/>
              </a:rPr>
              <a:t>пряката и дифузната слънчева радиация. </a:t>
            </a:r>
            <a:r>
              <a:rPr lang="ru-RU" sz="2200" dirty="0">
                <a:solidFill>
                  <a:srgbClr val="C00000"/>
                </a:solidFill>
                <a:latin typeface="Arial" panose="020B0604020202020204" pitchFamily="34" charset="0"/>
              </a:rPr>
              <a:t>За да бъде </a:t>
            </a:r>
            <a:r>
              <a:rPr lang="ru-RU" sz="2200" dirty="0" smtClean="0">
                <a:solidFill>
                  <a:srgbClr val="C00000"/>
                </a:solidFill>
                <a:latin typeface="Arial" panose="020B0604020202020204" pitchFamily="34" charset="0"/>
              </a:rPr>
              <a:t>максимално</a:t>
            </a:r>
            <a:r>
              <a:rPr lang="en-US" sz="2200" dirty="0" smtClean="0">
                <a:solidFill>
                  <a:srgbClr val="C00000"/>
                </a:solidFill>
                <a:latin typeface="Arial" panose="020B0604020202020204" pitchFamily="34" charset="0"/>
              </a:rPr>
              <a:t> </a:t>
            </a:r>
            <a:r>
              <a:rPr lang="ru-RU" sz="2200" dirty="0" smtClean="0">
                <a:solidFill>
                  <a:srgbClr val="C00000"/>
                </a:solidFill>
                <a:latin typeface="Arial" panose="020B0604020202020204" pitchFamily="34" charset="0"/>
              </a:rPr>
              <a:t>ефективен</a:t>
            </a:r>
            <a:r>
              <a:rPr lang="ru-RU" sz="2200" dirty="0">
                <a:solidFill>
                  <a:srgbClr val="C00000"/>
                </a:solidFill>
                <a:latin typeface="Arial" panose="020B0604020202020204" pitchFamily="34" charset="0"/>
              </a:rPr>
              <a:t>, колекторът трябва да приема слънчевата енергия и да не я </a:t>
            </a:r>
            <a:r>
              <a:rPr lang="ru-RU" sz="2200" dirty="0" smtClean="0">
                <a:solidFill>
                  <a:srgbClr val="C00000"/>
                </a:solidFill>
                <a:latin typeface="Arial" panose="020B0604020202020204" pitchFamily="34" charset="0"/>
              </a:rPr>
              <a:t>отдава</a:t>
            </a:r>
            <a:r>
              <a:rPr lang="en-US" sz="2200" dirty="0" smtClean="0">
                <a:solidFill>
                  <a:srgbClr val="C00000"/>
                </a:solidFill>
                <a:latin typeface="Arial" panose="020B0604020202020204" pitchFamily="34" charset="0"/>
              </a:rPr>
              <a:t> </a:t>
            </a:r>
            <a:r>
              <a:rPr lang="ru-RU" sz="2200" dirty="0" smtClean="0">
                <a:solidFill>
                  <a:srgbClr val="C00000"/>
                </a:solidFill>
                <a:latin typeface="Arial" panose="020B0604020202020204" pitchFamily="34" charset="0"/>
              </a:rPr>
              <a:t>обратно</a:t>
            </a:r>
            <a:r>
              <a:rPr lang="ru-RU" sz="2200" dirty="0">
                <a:solidFill>
                  <a:srgbClr val="C00000"/>
                </a:solidFill>
                <a:latin typeface="Arial" panose="020B0604020202020204" pitchFamily="34" charset="0"/>
              </a:rPr>
              <a:t>, което е особено важно през по-студените месеци от годината</a:t>
            </a:r>
            <a:r>
              <a:rPr lang="ru-RU" sz="2200" dirty="0" smtClean="0">
                <a:solidFill>
                  <a:srgbClr val="C00000"/>
                </a:solidFill>
                <a:latin typeface="Arial" panose="020B0604020202020204" pitchFamily="34" charset="0"/>
              </a:rPr>
              <a:t>.</a:t>
            </a:r>
            <a:endParaRPr lang="ru-RU" sz="2200" dirty="0">
              <a:solidFill>
                <a:srgbClr val="C00000"/>
              </a:solidFill>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435552" y="2585367"/>
            <a:ext cx="4607503" cy="2319173"/>
          </a:xfrm>
          <a:prstGeom prst="rect">
            <a:avLst/>
          </a:prstGeom>
        </p:spPr>
      </p:pic>
      <p:pic>
        <p:nvPicPr>
          <p:cNvPr id="6" name="Picture 5"/>
          <p:cNvPicPr>
            <a:picLocks noChangeAspect="1"/>
          </p:cNvPicPr>
          <p:nvPr/>
        </p:nvPicPr>
        <p:blipFill>
          <a:blip r:embed="rId4"/>
          <a:stretch>
            <a:fillRect/>
          </a:stretch>
        </p:blipFill>
        <p:spPr>
          <a:xfrm>
            <a:off x="5836516" y="1779257"/>
            <a:ext cx="6183420" cy="2580308"/>
          </a:xfrm>
          <a:prstGeom prst="rect">
            <a:avLst/>
          </a:prstGeom>
        </p:spPr>
      </p:pic>
      <p:sp>
        <p:nvSpPr>
          <p:cNvPr id="7" name="Rectangle 6"/>
          <p:cNvSpPr/>
          <p:nvPr/>
        </p:nvSpPr>
        <p:spPr>
          <a:xfrm>
            <a:off x="435733" y="5435157"/>
            <a:ext cx="5207685" cy="646331"/>
          </a:xfrm>
          <a:prstGeom prst="rect">
            <a:avLst/>
          </a:prstGeom>
        </p:spPr>
        <p:txBody>
          <a:bodyPr wrap="square">
            <a:spAutoFit/>
          </a:bodyPr>
          <a:lstStyle/>
          <a:p>
            <a:pPr algn="ctr"/>
            <a:r>
              <a:rPr lang="ru-RU" dirty="0">
                <a:solidFill>
                  <a:srgbClr val="C00000"/>
                </a:solidFill>
                <a:latin typeface="Open Sans"/>
              </a:rPr>
              <a:t>Използване на въздушни слънчеви колектори в различни страни по света</a:t>
            </a:r>
            <a:endParaRPr lang="en-US" dirty="0">
              <a:solidFill>
                <a:srgbClr val="C00000"/>
              </a:solidFill>
            </a:endParaRPr>
          </a:p>
        </p:txBody>
      </p:sp>
      <p:sp>
        <p:nvSpPr>
          <p:cNvPr id="3" name="Rectangle 2"/>
          <p:cNvSpPr/>
          <p:nvPr/>
        </p:nvSpPr>
        <p:spPr>
          <a:xfrm>
            <a:off x="5523345" y="4530863"/>
            <a:ext cx="6668655" cy="2308324"/>
          </a:xfrm>
          <a:prstGeom prst="rect">
            <a:avLst/>
          </a:prstGeom>
        </p:spPr>
        <p:txBody>
          <a:bodyPr wrap="square">
            <a:spAutoFit/>
          </a:bodyPr>
          <a:lstStyle/>
          <a:p>
            <a:pPr algn="just"/>
            <a:r>
              <a:rPr lang="ru-RU" dirty="0" smtClean="0">
                <a:solidFill>
                  <a:schemeClr val="accent6">
                    <a:lumMod val="50000"/>
                  </a:schemeClr>
                </a:solidFill>
                <a:latin typeface="Arial" panose="020B0604020202020204" pitchFamily="34" charset="0"/>
              </a:rPr>
              <a:t>Слънчевите </a:t>
            </a:r>
            <a:r>
              <a:rPr lang="ru-RU" dirty="0">
                <a:solidFill>
                  <a:schemeClr val="accent6">
                    <a:lumMod val="50000"/>
                  </a:schemeClr>
                </a:solidFill>
                <a:latin typeface="Arial" panose="020B0604020202020204" pitchFamily="34" charset="0"/>
              </a:rPr>
              <a:t>колектори се разделят на две основни групи в зависимост от използвания топлоносител: </a:t>
            </a:r>
            <a:r>
              <a:rPr lang="ru-RU" dirty="0">
                <a:solidFill>
                  <a:srgbClr val="FF0000"/>
                </a:solidFill>
                <a:latin typeface="Arial" panose="020B0604020202020204" pitchFamily="34" charset="0"/>
              </a:rPr>
              <a:t>водни и въздушни слънчеви колектори</a:t>
            </a:r>
            <a:r>
              <a:rPr lang="ru-RU" dirty="0">
                <a:solidFill>
                  <a:schemeClr val="accent6">
                    <a:lumMod val="50000"/>
                  </a:schemeClr>
                </a:solidFill>
                <a:latin typeface="Arial" panose="020B0604020202020204" pitchFamily="34" charset="0"/>
              </a:rPr>
              <a:t>. Водните</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слънчеви колектори се използват основно за подготовка на топла вода (за</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битови или индустриални нужди, за плувни басейни, за отопление на сгради и</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други), а въздушните слънчеви колектори участват в системи за сушене на</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продукти или за отопление на сгради</a:t>
            </a:r>
            <a:r>
              <a:rPr lang="ru-RU" dirty="0" smtClean="0">
                <a:solidFill>
                  <a:schemeClr val="accent6">
                    <a:lumMod val="50000"/>
                  </a:schemeClr>
                </a:solidFill>
                <a:latin typeface="Arial" panose="020B0604020202020204" pitchFamily="34" charset="0"/>
              </a:rPr>
              <a:t>.</a:t>
            </a:r>
            <a:endParaRPr lang="en-US" dirty="0">
              <a:solidFill>
                <a:schemeClr val="accent6">
                  <a:lumMod val="50000"/>
                </a:schemeClr>
              </a:solidFill>
            </a:endParaRPr>
          </a:p>
        </p:txBody>
      </p:sp>
    </p:spTree>
    <p:extLst>
      <p:ext uri="{BB962C8B-B14F-4D97-AF65-F5344CB8AC3E}">
        <p14:creationId xmlns:p14="http://schemas.microsoft.com/office/powerpoint/2010/main" val="1897394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484" y="-74193"/>
            <a:ext cx="11503742" cy="430887"/>
          </a:xfrm>
          <a:prstGeom prst="rect">
            <a:avLst/>
          </a:prstGeom>
        </p:spPr>
        <p:txBody>
          <a:bodyPr wrap="square">
            <a:spAutoFit/>
          </a:bodyPr>
          <a:lstStyle/>
          <a:p>
            <a:pPr algn="ctr"/>
            <a:r>
              <a:rPr lang="bg-BG" sz="2200" b="1" i="1" dirty="0">
                <a:solidFill>
                  <a:schemeClr val="accent6">
                    <a:lumMod val="50000"/>
                  </a:schemeClr>
                </a:solidFill>
                <a:latin typeface="Arial,BoldItalic"/>
              </a:rPr>
              <a:t>Водни слънчеви </a:t>
            </a:r>
            <a:r>
              <a:rPr lang="bg-BG" sz="2200" b="1" i="1" dirty="0" smtClean="0">
                <a:solidFill>
                  <a:schemeClr val="accent6">
                    <a:lumMod val="50000"/>
                  </a:schemeClr>
                </a:solidFill>
                <a:latin typeface="Arial,BoldItalic"/>
              </a:rPr>
              <a:t>колектори</a:t>
            </a:r>
            <a:endParaRPr lang="bg-BG" sz="2200" b="1" i="1" dirty="0">
              <a:solidFill>
                <a:schemeClr val="accent6">
                  <a:lumMod val="50000"/>
                </a:schemeClr>
              </a:solidFill>
              <a:latin typeface="Arial,BoldItalic"/>
            </a:endParaRPr>
          </a:p>
        </p:txBody>
      </p:sp>
      <p:pic>
        <p:nvPicPr>
          <p:cNvPr id="3074" name="Picture 2" descr="Review on solar water heater collector and thermal energy performance of  circulating pipe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886" y="551928"/>
            <a:ext cx="4000787" cy="2628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ake a Simple Solar Spa Heater on Your Ro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108" y="572367"/>
            <a:ext cx="3694546" cy="26077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837" y="3257014"/>
            <a:ext cx="11739418" cy="3600986"/>
          </a:xfrm>
          <a:prstGeom prst="rect">
            <a:avLst/>
          </a:prstGeom>
        </p:spPr>
        <p:txBody>
          <a:bodyPr wrap="square">
            <a:spAutoFit/>
          </a:bodyPr>
          <a:lstStyle/>
          <a:p>
            <a:pPr algn="just"/>
            <a:r>
              <a:rPr lang="ru-RU" dirty="0">
                <a:solidFill>
                  <a:schemeClr val="accent6">
                    <a:lumMod val="50000"/>
                  </a:schemeClr>
                </a:solidFill>
                <a:latin typeface="Arial" panose="020B0604020202020204" pitchFamily="34" charset="0"/>
              </a:rPr>
              <a:t>Важен елемент от топлинната схема на слънчевите инсталации за топла</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вода са </a:t>
            </a:r>
            <a:r>
              <a:rPr lang="ru-RU" dirty="0">
                <a:solidFill>
                  <a:srgbClr val="C00000"/>
                </a:solidFill>
                <a:latin typeface="Arial" panose="020B0604020202020204" pitchFamily="34" charset="0"/>
              </a:rPr>
              <a:t>слънчевите колектори</a:t>
            </a:r>
            <a:r>
              <a:rPr lang="ru-RU" dirty="0">
                <a:solidFill>
                  <a:schemeClr val="accent6">
                    <a:lumMod val="50000"/>
                  </a:schemeClr>
                </a:solidFill>
                <a:latin typeface="Arial" panose="020B0604020202020204" pitchFamily="34" charset="0"/>
              </a:rPr>
              <a:t>. Те се развиват и усъвършенстват повече от 120</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години и през този период са предлагани различни конструктивни и схемни</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решения. </a:t>
            </a:r>
            <a:endParaRPr lang="ru-RU" dirty="0" smtClean="0">
              <a:solidFill>
                <a:schemeClr val="accent6">
                  <a:lumMod val="50000"/>
                </a:schemeClr>
              </a:solidFill>
              <a:latin typeface="Arial" panose="020B0604020202020204" pitchFamily="34" charset="0"/>
            </a:endParaRPr>
          </a:p>
          <a:p>
            <a:pPr algn="just"/>
            <a:r>
              <a:rPr lang="ru-RU" sz="500" dirty="0">
                <a:solidFill>
                  <a:schemeClr val="accent6">
                    <a:lumMod val="50000"/>
                  </a:schemeClr>
                </a:solidFill>
                <a:latin typeface="Arial" panose="020B0604020202020204" pitchFamily="34" charset="0"/>
              </a:rPr>
              <a:t> </a:t>
            </a:r>
            <a:endParaRPr lang="en-US" sz="500" dirty="0" smtClean="0">
              <a:solidFill>
                <a:schemeClr val="accent6">
                  <a:lumMod val="50000"/>
                </a:schemeClr>
              </a:solidFill>
              <a:latin typeface="Arial" panose="020B0604020202020204" pitchFamily="34" charset="0"/>
            </a:endParaRPr>
          </a:p>
          <a:p>
            <a:pPr algn="just"/>
            <a:r>
              <a:rPr lang="ru-RU" dirty="0" smtClean="0">
                <a:solidFill>
                  <a:srgbClr val="00B0F0"/>
                </a:solidFill>
                <a:latin typeface="Arial" panose="020B0604020202020204" pitchFamily="34" charset="0"/>
              </a:rPr>
              <a:t>В </a:t>
            </a:r>
            <a:r>
              <a:rPr lang="ru-RU" dirty="0">
                <a:solidFill>
                  <a:srgbClr val="00B0F0"/>
                </a:solidFill>
                <a:latin typeface="Arial" panose="020B0604020202020204" pitchFamily="34" charset="0"/>
              </a:rPr>
              <a:t>основата </a:t>
            </a:r>
            <a:r>
              <a:rPr lang="bg-BG" dirty="0" smtClean="0">
                <a:solidFill>
                  <a:srgbClr val="00B0F0"/>
                </a:solidFill>
                <a:latin typeface="Arial" panose="020B0604020202020204" pitchFamily="34" charset="0"/>
              </a:rPr>
              <a:t>им стои следният принцип</a:t>
            </a:r>
            <a:r>
              <a:rPr lang="ru-RU" dirty="0" smtClean="0">
                <a:solidFill>
                  <a:srgbClr val="00B0F0"/>
                </a:solidFill>
                <a:latin typeface="Arial" panose="020B0604020202020204" pitchFamily="34" charset="0"/>
              </a:rPr>
              <a:t>:</a:t>
            </a:r>
            <a:endParaRPr lang="ru-RU" dirty="0">
              <a:solidFill>
                <a:srgbClr val="00B0F0"/>
              </a:solidFill>
              <a:latin typeface="Arial" panose="020B0604020202020204" pitchFamily="34" charset="0"/>
            </a:endParaRPr>
          </a:p>
          <a:p>
            <a:pPr marL="342900" indent="-342900" algn="just">
              <a:buFontTx/>
              <a:buChar char="-"/>
            </a:pPr>
            <a:r>
              <a:rPr lang="ru-RU" dirty="0">
                <a:solidFill>
                  <a:schemeClr val="accent6">
                    <a:lumMod val="50000"/>
                  </a:schemeClr>
                </a:solidFill>
                <a:latin typeface="Arial" panose="020B0604020202020204" pitchFamily="34" charset="0"/>
              </a:rPr>
              <a:t>процесът на</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поглъщане на слънчева енергия от абсорбираща повърхност</a:t>
            </a:r>
          </a:p>
          <a:p>
            <a:pPr marL="342900" indent="-342900" algn="just">
              <a:buFontTx/>
              <a:buChar char="-"/>
            </a:pPr>
            <a:r>
              <a:rPr lang="ru-RU" dirty="0">
                <a:solidFill>
                  <a:schemeClr val="accent6">
                    <a:lumMod val="50000"/>
                  </a:schemeClr>
                </a:solidFill>
                <a:latin typeface="Arial" panose="020B0604020202020204" pitchFamily="34" charset="0"/>
              </a:rPr>
              <a:t>преобразуването</a:t>
            </a:r>
            <a:r>
              <a:rPr lang="en-US" dirty="0">
                <a:solidFill>
                  <a:schemeClr val="accent6">
                    <a:lumMod val="50000"/>
                  </a:schemeClr>
                </a:solidFill>
                <a:latin typeface="Arial" panose="020B0604020202020204" pitchFamily="34" charset="0"/>
              </a:rPr>
              <a:t> </a:t>
            </a:r>
            <a:r>
              <a:rPr lang="ru-RU" dirty="0">
                <a:solidFill>
                  <a:schemeClr val="accent6">
                    <a:lumMod val="50000"/>
                  </a:schemeClr>
                </a:solidFill>
                <a:latin typeface="Arial" panose="020B0604020202020204" pitchFamily="34" charset="0"/>
              </a:rPr>
              <a:t>й в топлина и съхраняване на топлинната енергия чрез използване на така</a:t>
            </a:r>
            <a:r>
              <a:rPr lang="en-US" dirty="0">
                <a:solidFill>
                  <a:schemeClr val="accent6">
                    <a:lumMod val="50000"/>
                  </a:schemeClr>
                </a:solidFill>
                <a:latin typeface="Arial" panose="020B0604020202020204" pitchFamily="34" charset="0"/>
              </a:rPr>
              <a:t> </a:t>
            </a:r>
            <a:r>
              <a:rPr lang="ru-RU" dirty="0">
                <a:solidFill>
                  <a:srgbClr val="FF0000"/>
                </a:solidFill>
                <a:latin typeface="Arial" panose="020B0604020202020204" pitchFamily="34" charset="0"/>
              </a:rPr>
              <a:t>нареченият 'парников' ефект</a:t>
            </a:r>
          </a:p>
          <a:p>
            <a:pPr marL="342900" indent="-342900" algn="just">
              <a:buFontTx/>
              <a:buChar char="-"/>
            </a:pPr>
            <a:r>
              <a:rPr lang="ru-RU" dirty="0">
                <a:solidFill>
                  <a:schemeClr val="accent6">
                    <a:lumMod val="50000"/>
                  </a:schemeClr>
                </a:solidFill>
                <a:latin typeface="Arial" panose="020B0604020202020204" pitchFamily="34" charset="0"/>
              </a:rPr>
              <a:t>топлинна изолация.</a:t>
            </a:r>
            <a:endParaRPr lang="en-US" dirty="0">
              <a:solidFill>
                <a:schemeClr val="accent6">
                  <a:lumMod val="50000"/>
                </a:schemeClr>
              </a:solidFill>
              <a:latin typeface="Arial" panose="020B0604020202020204" pitchFamily="34" charset="0"/>
            </a:endParaRPr>
          </a:p>
          <a:p>
            <a:pPr algn="ctr"/>
            <a:r>
              <a:rPr lang="bg-BG" sz="2000" dirty="0" err="1" smtClean="0">
                <a:solidFill>
                  <a:srgbClr val="C00000"/>
                </a:solidFill>
                <a:latin typeface="Arial" panose="020B0604020202020204" pitchFamily="34" charset="0"/>
              </a:rPr>
              <a:t>Фототермичен</a:t>
            </a:r>
            <a:r>
              <a:rPr lang="bg-BG" sz="2000" dirty="0" smtClean="0">
                <a:solidFill>
                  <a:srgbClr val="C00000"/>
                </a:solidFill>
                <a:latin typeface="Arial" panose="020B0604020202020204" pitchFamily="34" charset="0"/>
              </a:rPr>
              <a:t> </a:t>
            </a:r>
            <a:r>
              <a:rPr lang="bg-BG" sz="2000" dirty="0">
                <a:solidFill>
                  <a:srgbClr val="C00000"/>
                </a:solidFill>
                <a:latin typeface="Arial" panose="020B0604020202020204" pitchFamily="34" charset="0"/>
              </a:rPr>
              <a:t>ефект – парников </a:t>
            </a:r>
            <a:r>
              <a:rPr lang="bg-BG" sz="2000" dirty="0" smtClean="0">
                <a:solidFill>
                  <a:srgbClr val="C00000"/>
                </a:solidFill>
                <a:latin typeface="Arial" panose="020B0604020202020204" pitchFamily="34" charset="0"/>
              </a:rPr>
              <a:t>ефект</a:t>
            </a:r>
          </a:p>
          <a:p>
            <a:pPr algn="ctr"/>
            <a:r>
              <a:rPr lang="bg-BG" sz="500" dirty="0" smtClean="0">
                <a:solidFill>
                  <a:srgbClr val="C00000"/>
                </a:solidFill>
                <a:latin typeface="Arial" panose="020B0604020202020204" pitchFamily="34" charset="0"/>
              </a:rPr>
              <a:t> </a:t>
            </a:r>
            <a:endParaRPr lang="en-US" sz="500" dirty="0">
              <a:solidFill>
                <a:srgbClr val="C00000"/>
              </a:solidFill>
              <a:latin typeface="Arial" panose="020B0604020202020204" pitchFamily="34" charset="0"/>
            </a:endParaRPr>
          </a:p>
          <a:p>
            <a:pPr algn="just"/>
            <a:r>
              <a:rPr lang="ru-RU" dirty="0" smtClean="0">
                <a:solidFill>
                  <a:srgbClr val="00B0F0"/>
                </a:solidFill>
                <a:latin typeface="Arial" panose="020B0604020202020204" pitchFamily="34" charset="0"/>
              </a:rPr>
              <a:t>Бързото </a:t>
            </a:r>
            <a:r>
              <a:rPr lang="ru-RU" dirty="0">
                <a:solidFill>
                  <a:srgbClr val="00B0F0"/>
                </a:solidFill>
                <a:latin typeface="Arial" panose="020B0604020202020204" pitchFamily="34" charset="0"/>
              </a:rPr>
              <a:t>развитие на</a:t>
            </a:r>
            <a:r>
              <a:rPr lang="en-US" dirty="0">
                <a:solidFill>
                  <a:srgbClr val="00B0F0"/>
                </a:solidFill>
                <a:latin typeface="Arial" panose="020B0604020202020204" pitchFamily="34" charset="0"/>
              </a:rPr>
              <a:t> </a:t>
            </a:r>
            <a:r>
              <a:rPr lang="ru-RU" dirty="0">
                <a:solidFill>
                  <a:srgbClr val="00B0F0"/>
                </a:solidFill>
                <a:latin typeface="Arial" panose="020B0604020202020204" pitchFamily="34" charset="0"/>
              </a:rPr>
              <a:t>термичните слънчеви системи се обуславя както от високия коефициент на</a:t>
            </a:r>
            <a:r>
              <a:rPr lang="en-US" dirty="0">
                <a:solidFill>
                  <a:srgbClr val="00B0F0"/>
                </a:solidFill>
                <a:latin typeface="Arial" panose="020B0604020202020204" pitchFamily="34" charset="0"/>
              </a:rPr>
              <a:t> </a:t>
            </a:r>
            <a:r>
              <a:rPr lang="ru-RU" dirty="0">
                <a:solidFill>
                  <a:srgbClr val="00B0F0"/>
                </a:solidFill>
                <a:latin typeface="Arial" panose="020B0604020202020204" pitchFamily="34" charset="0"/>
              </a:rPr>
              <a:t>преобразуване на слънчевата енергия в топлина (в сравнение с</a:t>
            </a:r>
            <a:r>
              <a:rPr lang="en-US" dirty="0">
                <a:solidFill>
                  <a:srgbClr val="00B0F0"/>
                </a:solidFill>
                <a:latin typeface="Arial" panose="020B0604020202020204" pitchFamily="34" charset="0"/>
              </a:rPr>
              <a:t> </a:t>
            </a:r>
            <a:r>
              <a:rPr lang="ru-RU" dirty="0">
                <a:solidFill>
                  <a:srgbClr val="00B0F0"/>
                </a:solidFill>
                <a:latin typeface="Arial" panose="020B0604020202020204" pitchFamily="34" charset="0"/>
              </a:rPr>
              <a:t>фотоволтаичните панели), така и от невисоките разходи за изграждане на</a:t>
            </a:r>
            <a:r>
              <a:rPr lang="en-US" dirty="0">
                <a:solidFill>
                  <a:srgbClr val="00B0F0"/>
                </a:solidFill>
                <a:latin typeface="Arial" panose="020B0604020202020204" pitchFamily="34" charset="0"/>
              </a:rPr>
              <a:t> </a:t>
            </a:r>
            <a:r>
              <a:rPr lang="bg-BG" dirty="0">
                <a:solidFill>
                  <a:srgbClr val="00B0F0"/>
                </a:solidFill>
                <a:latin typeface="Arial" panose="020B0604020202020204" pitchFamily="34" charset="0"/>
              </a:rPr>
              <a:t>инсталациите.</a:t>
            </a:r>
            <a:endParaRPr lang="en-US" dirty="0">
              <a:solidFill>
                <a:srgbClr val="00B0F0"/>
              </a:solidFill>
            </a:endParaRPr>
          </a:p>
        </p:txBody>
      </p:sp>
    </p:spTree>
    <p:extLst>
      <p:ext uri="{BB962C8B-B14F-4D97-AF65-F5344CB8AC3E}">
        <p14:creationId xmlns:p14="http://schemas.microsoft.com/office/powerpoint/2010/main" val="3228092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16796</TotalTime>
  <Words>13415</Words>
  <Application>Microsoft Office PowerPoint</Application>
  <PresentationFormat>Widescreen</PresentationFormat>
  <Paragraphs>582</Paragraphs>
  <Slides>63</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Arial,Bold</vt:lpstr>
      <vt:lpstr>Arial,BoldItalic</vt:lpstr>
      <vt:lpstr>Arial,Italic</vt:lpstr>
      <vt:lpstr>Calibri</vt:lpstr>
      <vt:lpstr>Calibri Light</vt:lpstr>
      <vt:lpstr>Open Sans</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 Dim</dc:creator>
  <cp:lastModifiedBy>ACER</cp:lastModifiedBy>
  <cp:revision>258</cp:revision>
  <dcterms:created xsi:type="dcterms:W3CDTF">2020-02-18T13:34:25Z</dcterms:created>
  <dcterms:modified xsi:type="dcterms:W3CDTF">2023-11-21T18:29:37Z</dcterms:modified>
</cp:coreProperties>
</file>