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60" r:id="rId3"/>
    <p:sldId id="259" r:id="rId4"/>
    <p:sldId id="258" r:id="rId5"/>
    <p:sldId id="261" r:id="rId6"/>
    <p:sldId id="266" r:id="rId7"/>
    <p:sldId id="257" r:id="rId8"/>
    <p:sldId id="319" r:id="rId9"/>
    <p:sldId id="265" r:id="rId10"/>
    <p:sldId id="318" r:id="rId11"/>
    <p:sldId id="268" r:id="rId12"/>
    <p:sldId id="320" r:id="rId13"/>
    <p:sldId id="267" r:id="rId14"/>
    <p:sldId id="278" r:id="rId15"/>
    <p:sldId id="346" r:id="rId16"/>
    <p:sldId id="347" r:id="rId17"/>
    <p:sldId id="348" r:id="rId18"/>
    <p:sldId id="349" r:id="rId19"/>
    <p:sldId id="277" r:id="rId20"/>
    <p:sldId id="276" r:id="rId21"/>
    <p:sldId id="275" r:id="rId22"/>
    <p:sldId id="284" r:id="rId23"/>
    <p:sldId id="321" r:id="rId24"/>
    <p:sldId id="283" r:id="rId25"/>
    <p:sldId id="282" r:id="rId26"/>
    <p:sldId id="281" r:id="rId27"/>
    <p:sldId id="286" r:id="rId28"/>
    <p:sldId id="288" r:id="rId29"/>
    <p:sldId id="287" r:id="rId30"/>
    <p:sldId id="323" r:id="rId31"/>
    <p:sldId id="324" r:id="rId32"/>
    <p:sldId id="325" r:id="rId33"/>
    <p:sldId id="326" r:id="rId34"/>
    <p:sldId id="327" r:id="rId35"/>
    <p:sldId id="328" r:id="rId36"/>
    <p:sldId id="329" r:id="rId37"/>
    <p:sldId id="330" r:id="rId38"/>
    <p:sldId id="331" r:id="rId39"/>
    <p:sldId id="332" r:id="rId40"/>
    <p:sldId id="333" r:id="rId41"/>
    <p:sldId id="334" r:id="rId42"/>
    <p:sldId id="335" r:id="rId43"/>
    <p:sldId id="336" r:id="rId44"/>
    <p:sldId id="337" r:id="rId45"/>
    <p:sldId id="340" r:id="rId46"/>
    <p:sldId id="338" r:id="rId47"/>
    <p:sldId id="339" r:id="rId48"/>
    <p:sldId id="341" r:id="rId49"/>
    <p:sldId id="343" r:id="rId50"/>
    <p:sldId id="344" r:id="rId51"/>
    <p:sldId id="342" r:id="rId52"/>
    <p:sldId id="345"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3" autoAdjust="0"/>
    <p:restoredTop sz="94660"/>
  </p:normalViewPr>
  <p:slideViewPr>
    <p:cSldViewPr snapToGrid="0">
      <p:cViewPr varScale="1">
        <p:scale>
          <a:sx n="83" d="100"/>
          <a:sy n="83" d="100"/>
        </p:scale>
        <p:origin x="595" y="67"/>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3134" y="3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bg-BG"/>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Sheet1!$A$1:$A$365</c:f>
              <c:numCache>
                <c:formatCode>General</c:formatCode>
                <c:ptCount val="36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numCache>
            </c:numRef>
          </c:xVal>
          <c:yVal>
            <c:numRef>
              <c:f>Sheet1!$B$1:$B$365</c:f>
              <c:numCache>
                <c:formatCode>General</c:formatCode>
                <c:ptCount val="365"/>
                <c:pt idx="0">
                  <c:v>-23.011636727869234</c:v>
                </c:pt>
                <c:pt idx="1">
                  <c:v>-22.930543608307651</c:v>
                </c:pt>
                <c:pt idx="2">
                  <c:v>-22.842655673793264</c:v>
                </c:pt>
                <c:pt idx="3">
                  <c:v>-22.747998967417839</c:v>
                </c:pt>
                <c:pt idx="4">
                  <c:v>-22.646601538006347</c:v>
                </c:pt>
                <c:pt idx="5">
                  <c:v>-22.538493431805453</c:v>
                </c:pt>
                <c:pt idx="6">
                  <c:v>-22.423706683580182</c:v>
                </c:pt>
                <c:pt idx="7">
                  <c:v>-22.302275307121352</c:v>
                </c:pt>
                <c:pt idx="8">
                  <c:v>-22.174235285166489</c:v>
                </c:pt>
                <c:pt idx="9">
                  <c:v>-22.039624558737444</c:v>
                </c:pt>
                <c:pt idx="10">
                  <c:v>-21.898483015897597</c:v>
                </c:pt>
                <c:pt idx="11">
                  <c:v>-21.750852479932167</c:v>
                </c:pt>
                <c:pt idx="12">
                  <c:v>-21.596776696955082</c:v>
                </c:pt>
                <c:pt idx="13">
                  <c:v>-21.436301322946075</c:v>
                </c:pt>
                <c:pt idx="14">
                  <c:v>-21.269473910221816</c:v>
                </c:pt>
                <c:pt idx="15">
                  <c:v>-21.096343893345107</c:v>
                </c:pt>
                <c:pt idx="16">
                  <c:v>-20.916962574476411</c:v>
                </c:pt>
                <c:pt idx="17">
                  <c:v>-20.731383108171869</c:v>
                </c:pt>
                <c:pt idx="18">
                  <c:v>-20.539660485632496</c:v>
                </c:pt>
                <c:pt idx="19">
                  <c:v>-20.341851518409051</c:v>
                </c:pt>
                <c:pt idx="20">
                  <c:v>-20.13801482156758</c:v>
                </c:pt>
                <c:pt idx="21">
                  <c:v>-19.928210796320535</c:v>
                </c:pt>
                <c:pt idx="22">
                  <c:v>-19.712501612128516</c:v>
                </c:pt>
                <c:pt idx="23">
                  <c:v>-19.490951188278192</c:v>
                </c:pt>
                <c:pt idx="24">
                  <c:v>-19.26362517494162</c:v>
                </c:pt>
                <c:pt idx="25">
                  <c:v>-19.030590933722618</c:v>
                </c:pt>
                <c:pt idx="26">
                  <c:v>-18.791917517696163</c:v>
                </c:pt>
                <c:pt idx="27">
                  <c:v>-18.547675650946431</c:v>
                </c:pt>
                <c:pt idx="28">
                  <c:v>-18.297937707609684</c:v>
                </c:pt>
                <c:pt idx="29">
                  <c:v>-18.042777690428348</c:v>
                </c:pt>
                <c:pt idx="30">
                  <c:v>-17.782271208822291</c:v>
                </c:pt>
                <c:pt idx="31">
                  <c:v>-17.516495456484229</c:v>
                </c:pt>
                <c:pt idx="32">
                  <c:v>-17.245529188505468</c:v>
                </c:pt>
                <c:pt idx="33">
                  <c:v>-16.969452698039142</c:v>
                </c:pt>
                <c:pt idx="34">
                  <c:v>-16.68834779250761</c:v>
                </c:pt>
                <c:pt idx="35">
                  <c:v>-16.402297769361123</c:v>
                </c:pt>
                <c:pt idx="36">
                  <c:v>-16.111387391394988</c:v>
                </c:pt>
                <c:pt idx="37">
                  <c:v>-15.815702861632575</c:v>
                </c:pt>
                <c:pt idx="38">
                  <c:v>-15.515331797781442</c:v>
                </c:pt>
                <c:pt idx="39">
                  <c:v>-15.210363206270323</c:v>
                </c:pt>
                <c:pt idx="40">
                  <c:v>-14.900887455874663</c:v>
                </c:pt>
                <c:pt idx="41">
                  <c:v>-14.586996250938356</c:v>
                </c:pt>
                <c:pt idx="42">
                  <c:v>-14.268782604199714</c:v>
                </c:pt>
                <c:pt idx="43">
                  <c:v>-13.946340809229898</c:v>
                </c:pt>
                <c:pt idx="44">
                  <c:v>-13.619766412491623</c:v>
                </c:pt>
                <c:pt idx="45">
                  <c:v>-13.289156185026711</c:v>
                </c:pt>
                <c:pt idx="46">
                  <c:v>-12.954608093780678</c:v>
                </c:pt>
                <c:pt idx="47">
                  <c:v>-12.616221272573133</c:v>
                </c:pt>
                <c:pt idx="48">
                  <c:v>-12.274095992722172</c:v>
                </c:pt>
                <c:pt idx="49">
                  <c:v>-11.928333633331844</c:v>
                </c:pt>
                <c:pt idx="50">
                  <c:v>-11.579036651251469</c:v>
                </c:pt>
                <c:pt idx="51">
                  <c:v>-11.226308550715235</c:v>
                </c:pt>
                <c:pt idx="52">
                  <c:v>-10.87025385267186</c:v>
                </c:pt>
                <c:pt idx="53">
                  <c:v>-10.51097806381263</c:v>
                </c:pt>
                <c:pt idx="54">
                  <c:v>-10.148587645307604</c:v>
                </c:pt>
                <c:pt idx="55">
                  <c:v>-9.7831899812588325</c:v>
                </c:pt>
                <c:pt idx="56">
                  <c:v>-9.4148933468800831</c:v>
                </c:pt>
                <c:pt idx="57">
                  <c:v>-9.0438068764125745</c:v>
                </c:pt>
                <c:pt idx="58">
                  <c:v>-8.6700405307862862</c:v>
                </c:pt>
                <c:pt idx="59">
                  <c:v>-8.2937050650359243</c:v>
                </c:pt>
                <c:pt idx="60">
                  <c:v>-7.9149119954819609</c:v>
                </c:pt>
                <c:pt idx="61">
                  <c:v>-7.5337735666859427</c:v>
                </c:pt>
                <c:pt idx="62">
                  <c:v>-7.1504027181899863</c:v>
                </c:pt>
                <c:pt idx="63">
                  <c:v>-6.7649130510502804</c:v>
                </c:pt>
                <c:pt idx="64">
                  <c:v>-6.3774187941747869</c:v>
                </c:pt>
                <c:pt idx="65">
                  <c:v>-5.9880347704746111</c:v>
                </c:pt>
                <c:pt idx="66">
                  <c:v>-5.5968763628395264</c:v>
                </c:pt>
                <c:pt idx="67">
                  <c:v>-5.2040594799476896</c:v>
                </c:pt>
                <c:pt idx="68">
                  <c:v>-4.8097005219191216</c:v>
                </c:pt>
                <c:pt idx="69">
                  <c:v>-4.4139163458240693</c:v>
                </c:pt>
                <c:pt idx="70">
                  <c:v>-4.0168242310556543</c:v>
                </c:pt>
                <c:pt idx="71">
                  <c:v>-3.6185418445773894</c:v>
                </c:pt>
                <c:pt idx="72">
                  <c:v>-3.219187206056068</c:v>
                </c:pt>
                <c:pt idx="73">
                  <c:v>-2.8188786528898424</c:v>
                </c:pt>
                <c:pt idx="74">
                  <c:v>-2.4177348051423402</c:v>
                </c:pt>
                <c:pt idx="75">
                  <c:v>-2.0158745303931043</c:v>
                </c:pt>
                <c:pt idx="76">
                  <c:v>-1.613416908514419</c:v>
                </c:pt>
                <c:pt idx="77">
                  <c:v>-1.2104811963853104</c:v>
                </c:pt>
                <c:pt idx="78">
                  <c:v>-0.80718679255336845</c:v>
                </c:pt>
                <c:pt idx="79">
                  <c:v>-0.40365320185433734</c:v>
                </c:pt>
                <c:pt idx="80">
                  <c:v>-5.7459462535214278E-15</c:v>
                </c:pt>
                <c:pt idx="81">
                  <c:v>0.40365320185434667</c:v>
                </c:pt>
                <c:pt idx="82">
                  <c:v>0.8071867925533569</c:v>
                </c:pt>
                <c:pt idx="83">
                  <c:v>1.2104811963852988</c:v>
                </c:pt>
                <c:pt idx="84">
                  <c:v>1.6134169085144077</c:v>
                </c:pt>
                <c:pt idx="85">
                  <c:v>2.0158745303931136</c:v>
                </c:pt>
                <c:pt idx="86">
                  <c:v>2.4177348051423495</c:v>
                </c:pt>
                <c:pt idx="87">
                  <c:v>2.8188786528898313</c:v>
                </c:pt>
                <c:pt idx="88">
                  <c:v>3.2191872060560569</c:v>
                </c:pt>
                <c:pt idx="89">
                  <c:v>3.6185418445773783</c:v>
                </c:pt>
                <c:pt idx="90">
                  <c:v>4.0168242310556641</c:v>
                </c:pt>
                <c:pt idx="91">
                  <c:v>4.4139163458240791</c:v>
                </c:pt>
                <c:pt idx="92">
                  <c:v>4.8097005219191304</c:v>
                </c:pt>
                <c:pt idx="93">
                  <c:v>5.2040594799476789</c:v>
                </c:pt>
                <c:pt idx="94">
                  <c:v>5.5968763628395362</c:v>
                </c:pt>
                <c:pt idx="95">
                  <c:v>5.9880347704745986</c:v>
                </c:pt>
                <c:pt idx="96">
                  <c:v>6.3774187941747771</c:v>
                </c:pt>
                <c:pt idx="97">
                  <c:v>6.7649130510502697</c:v>
                </c:pt>
                <c:pt idx="98">
                  <c:v>7.1504027181899952</c:v>
                </c:pt>
                <c:pt idx="99">
                  <c:v>7.5337735666859524</c:v>
                </c:pt>
                <c:pt idx="100">
                  <c:v>7.9149119954819485</c:v>
                </c:pt>
                <c:pt idx="101">
                  <c:v>8.2937050650359136</c:v>
                </c:pt>
                <c:pt idx="102">
                  <c:v>8.6700405307862933</c:v>
                </c:pt>
                <c:pt idx="103">
                  <c:v>9.0438068764125834</c:v>
                </c:pt>
                <c:pt idx="104">
                  <c:v>9.4148933468800724</c:v>
                </c:pt>
                <c:pt idx="105">
                  <c:v>9.7831899812588219</c:v>
                </c:pt>
                <c:pt idx="106">
                  <c:v>10.148587645307593</c:v>
                </c:pt>
                <c:pt idx="107">
                  <c:v>10.510978063812637</c:v>
                </c:pt>
                <c:pt idx="108">
                  <c:v>10.870253852671851</c:v>
                </c:pt>
                <c:pt idx="109">
                  <c:v>11.226308550715244</c:v>
                </c:pt>
                <c:pt idx="110">
                  <c:v>11.57903665125146</c:v>
                </c:pt>
                <c:pt idx="111">
                  <c:v>11.928333633331851</c:v>
                </c:pt>
                <c:pt idx="112">
                  <c:v>12.274095992722161</c:v>
                </c:pt>
                <c:pt idx="113">
                  <c:v>12.616221272573123</c:v>
                </c:pt>
                <c:pt idx="114">
                  <c:v>12.954608093780667</c:v>
                </c:pt>
                <c:pt idx="115">
                  <c:v>13.289156185026718</c:v>
                </c:pt>
                <c:pt idx="116">
                  <c:v>13.61976641249163</c:v>
                </c:pt>
                <c:pt idx="117">
                  <c:v>13.94634080922989</c:v>
                </c:pt>
                <c:pt idx="118">
                  <c:v>14.268782604199703</c:v>
                </c:pt>
                <c:pt idx="119">
                  <c:v>14.586996250938345</c:v>
                </c:pt>
                <c:pt idx="120">
                  <c:v>14.900887455874654</c:v>
                </c:pt>
                <c:pt idx="121">
                  <c:v>15.210363206270316</c:v>
                </c:pt>
                <c:pt idx="122">
                  <c:v>15.515331797781418</c:v>
                </c:pt>
                <c:pt idx="123">
                  <c:v>15.815702861632552</c:v>
                </c:pt>
                <c:pt idx="124">
                  <c:v>16.111387391394995</c:v>
                </c:pt>
                <c:pt idx="125">
                  <c:v>16.402297769361116</c:v>
                </c:pt>
                <c:pt idx="126">
                  <c:v>16.688347792507614</c:v>
                </c:pt>
                <c:pt idx="127">
                  <c:v>16.969452698039149</c:v>
                </c:pt>
                <c:pt idx="128">
                  <c:v>17.245529188505458</c:v>
                </c:pt>
                <c:pt idx="129">
                  <c:v>17.516495456484222</c:v>
                </c:pt>
                <c:pt idx="130">
                  <c:v>17.782271208822284</c:v>
                </c:pt>
                <c:pt idx="131">
                  <c:v>18.042777690428327</c:v>
                </c:pt>
                <c:pt idx="132">
                  <c:v>18.297937707609691</c:v>
                </c:pt>
                <c:pt idx="133">
                  <c:v>18.547675650946424</c:v>
                </c:pt>
                <c:pt idx="134">
                  <c:v>18.791917517696152</c:v>
                </c:pt>
                <c:pt idx="135">
                  <c:v>19.030590933722621</c:v>
                </c:pt>
                <c:pt idx="136">
                  <c:v>19.263625174941613</c:v>
                </c:pt>
                <c:pt idx="137">
                  <c:v>19.490951188278189</c:v>
                </c:pt>
                <c:pt idx="138">
                  <c:v>19.712501612128509</c:v>
                </c:pt>
                <c:pt idx="139">
                  <c:v>19.928210796320521</c:v>
                </c:pt>
                <c:pt idx="140">
                  <c:v>20.138014821567563</c:v>
                </c:pt>
                <c:pt idx="141">
                  <c:v>20.341851518409044</c:v>
                </c:pt>
                <c:pt idx="142">
                  <c:v>20.539660485632488</c:v>
                </c:pt>
                <c:pt idx="143">
                  <c:v>20.731383108171872</c:v>
                </c:pt>
                <c:pt idx="144">
                  <c:v>20.916962574476411</c:v>
                </c:pt>
                <c:pt idx="145">
                  <c:v>21.0963438933451</c:v>
                </c:pt>
                <c:pt idx="146">
                  <c:v>21.269473910221812</c:v>
                </c:pt>
                <c:pt idx="147">
                  <c:v>21.436301322946072</c:v>
                </c:pt>
                <c:pt idx="148">
                  <c:v>21.596776696955072</c:v>
                </c:pt>
                <c:pt idx="149">
                  <c:v>21.75085247993216</c:v>
                </c:pt>
                <c:pt idx="150">
                  <c:v>21.898483015897597</c:v>
                </c:pt>
                <c:pt idx="151">
                  <c:v>22.03962455873744</c:v>
                </c:pt>
                <c:pt idx="152">
                  <c:v>22.174235285166496</c:v>
                </c:pt>
                <c:pt idx="153">
                  <c:v>22.302275307121356</c:v>
                </c:pt>
                <c:pt idx="154">
                  <c:v>22.423706683580182</c:v>
                </c:pt>
                <c:pt idx="155">
                  <c:v>22.538493431805449</c:v>
                </c:pt>
                <c:pt idx="156">
                  <c:v>22.646601538006351</c:v>
                </c:pt>
                <c:pt idx="157">
                  <c:v>22.747998967417843</c:v>
                </c:pt>
                <c:pt idx="158">
                  <c:v>22.84265567379326</c:v>
                </c:pt>
                <c:pt idx="159">
                  <c:v>22.930543608307651</c:v>
                </c:pt>
                <c:pt idx="160">
                  <c:v>23.011636727869242</c:v>
                </c:pt>
                <c:pt idx="161">
                  <c:v>23.085911002836561</c:v>
                </c:pt>
                <c:pt idx="162">
                  <c:v>23.153344424138982</c:v>
                </c:pt>
                <c:pt idx="163">
                  <c:v>23.213917009798429</c:v>
                </c:pt>
                <c:pt idx="164">
                  <c:v>23.26761081085051</c:v>
                </c:pt>
                <c:pt idx="165">
                  <c:v>23.314409916663173</c:v>
                </c:pt>
                <c:pt idx="166">
                  <c:v>23.354300459651348</c:v>
                </c:pt>
                <c:pt idx="167">
                  <c:v>23.38727061938625</c:v>
                </c:pt>
                <c:pt idx="168">
                  <c:v>23.413310626097982</c:v>
                </c:pt>
                <c:pt idx="169">
                  <c:v>23.432412763570579</c:v>
                </c:pt>
                <c:pt idx="170">
                  <c:v>23.444571371428442</c:v>
                </c:pt>
                <c:pt idx="171">
                  <c:v>23.449782846813658</c:v>
                </c:pt>
                <c:pt idx="172">
                  <c:v>23.448045645453604</c:v>
                </c:pt>
                <c:pt idx="173">
                  <c:v>23.439360282118528</c:v>
                </c:pt>
                <c:pt idx="174">
                  <c:v>23.423729330469037</c:v>
                </c:pt>
                <c:pt idx="175">
                  <c:v>23.401157422293444</c:v>
                </c:pt>
                <c:pt idx="176">
                  <c:v>23.37165124613529</c:v>
                </c:pt>
                <c:pt idx="177">
                  <c:v>23.335219545311357</c:v>
                </c:pt>
                <c:pt idx="178">
                  <c:v>23.291873115320865</c:v>
                </c:pt>
                <c:pt idx="179">
                  <c:v>23.241624800646512</c:v>
                </c:pt>
                <c:pt idx="180">
                  <c:v>23.184489490948383</c:v>
                </c:pt>
                <c:pt idx="181">
                  <c:v>23.12048411665182</c:v>
                </c:pt>
                <c:pt idx="182">
                  <c:v>23.049627643930584</c:v>
                </c:pt>
                <c:pt idx="183">
                  <c:v>22.971941069086743</c:v>
                </c:pt>
                <c:pt idx="184">
                  <c:v>22.887447412329042</c:v>
                </c:pt>
                <c:pt idx="185">
                  <c:v>22.796171710951487</c:v>
                </c:pt>
                <c:pt idx="186">
                  <c:v>22.698141011914306</c:v>
                </c:pt>
                <c:pt idx="187">
                  <c:v>22.59338436382928</c:v>
                </c:pt>
                <c:pt idx="188">
                  <c:v>22.481932808352099</c:v>
                </c:pt>
                <c:pt idx="189">
                  <c:v>22.363819370983947</c:v>
                </c:pt>
                <c:pt idx="190">
                  <c:v>22.239079051285426</c:v>
                </c:pt>
                <c:pt idx="191">
                  <c:v>22.107748812505374</c:v>
                </c:pt>
                <c:pt idx="192">
                  <c:v>21.969867570627866</c:v>
                </c:pt>
                <c:pt idx="193">
                  <c:v>21.825476182840621</c:v>
                </c:pt>
                <c:pt idx="194">
                  <c:v>21.674617435428043</c:v>
                </c:pt>
                <c:pt idx="195">
                  <c:v>21.517336031092778</c:v>
                </c:pt>
                <c:pt idx="196">
                  <c:v>21.353678575709356</c:v>
                </c:pt>
                <c:pt idx="197">
                  <c:v>21.18369356451386</c:v>
                </c:pt>
                <c:pt idx="198">
                  <c:v>21.007431367733627</c:v>
                </c:pt>
                <c:pt idx="199">
                  <c:v>20.824944215661617</c:v>
                </c:pt>
                <c:pt idx="200">
                  <c:v>20.636286183179415</c:v>
                </c:pt>
                <c:pt idx="201">
                  <c:v>20.44151317373359</c:v>
                </c:pt>
                <c:pt idx="202">
                  <c:v>20.240682902770398</c:v>
                </c:pt>
                <c:pt idx="203">
                  <c:v>20.033854880633424</c:v>
                </c:pt>
                <c:pt idx="204">
                  <c:v>19.821090394929342</c:v>
                </c:pt>
                <c:pt idx="205">
                  <c:v>19.602452492367028</c:v>
                </c:pt>
                <c:pt idx="206">
                  <c:v>19.378005960075683</c:v>
                </c:pt>
                <c:pt idx="207">
                  <c:v>19.147817306406743</c:v>
                </c:pt>
                <c:pt idx="208">
                  <c:v>18.911954741226147</c:v>
                </c:pt>
                <c:pt idx="209">
                  <c:v>18.670488155702337</c:v>
                </c:pt>
                <c:pt idx="210">
                  <c:v>18.423489101595862</c:v>
                </c:pt>
                <c:pt idx="211">
                  <c:v>18.171030770057119</c:v>
                </c:pt>
                <c:pt idx="212">
                  <c:v>17.913187969938249</c:v>
                </c:pt>
                <c:pt idx="213">
                  <c:v>17.650037105625604</c:v>
                </c:pt>
                <c:pt idx="214">
                  <c:v>17.381656154399558</c:v>
                </c:pt>
                <c:pt idx="215">
                  <c:v>17.108124643328129</c:v>
                </c:pt>
                <c:pt idx="216">
                  <c:v>16.829523625701281</c:v>
                </c:pt>
                <c:pt idx="217">
                  <c:v>16.545935657013334</c:v>
                </c:pt>
                <c:pt idx="218">
                  <c:v>16.257444770499646</c:v>
                </c:pt>
                <c:pt idx="219">
                  <c:v>15.964136452236033</c:v>
                </c:pt>
                <c:pt idx="220">
                  <c:v>15.666097615807342</c:v>
                </c:pt>
                <c:pt idx="221">
                  <c:v>15.363416576553035</c:v>
                </c:pt>
                <c:pt idx="222">
                  <c:v>15.056183025397416</c:v>
                </c:pt>
                <c:pt idx="223">
                  <c:v>14.744488002272329</c:v>
                </c:pt>
                <c:pt idx="224">
                  <c:v>14.428423869140053</c:v>
                </c:pt>
                <c:pt idx="225">
                  <c:v>14.108084282624429</c:v>
                </c:pt>
                <c:pt idx="226">
                  <c:v>13.7835641662585</c:v>
                </c:pt>
                <c:pt idx="227">
                  <c:v>13.454959682356431</c:v>
                </c:pt>
                <c:pt idx="228">
                  <c:v>13.122368203518635</c:v>
                </c:pt>
                <c:pt idx="229">
                  <c:v>12.78588828377827</c:v>
                </c:pt>
                <c:pt idx="230">
                  <c:v>12.445619629397315</c:v>
                </c:pt>
                <c:pt idx="231">
                  <c:v>12.101663069321772</c:v>
                </c:pt>
                <c:pt idx="232">
                  <c:v>11.754120525303437</c:v>
                </c:pt>
                <c:pt idx="233">
                  <c:v>11.403094981698795</c:v>
                </c:pt>
                <c:pt idx="234">
                  <c:v>11.048690454952093</c:v>
                </c:pt>
                <c:pt idx="235">
                  <c:v>10.691011962773354</c:v>
                </c:pt>
                <c:pt idx="236">
                  <c:v>10.330165493019075</c:v>
                </c:pt>
                <c:pt idx="237">
                  <c:v>9.9662579722860212</c:v>
                </c:pt>
                <c:pt idx="238">
                  <c:v>9.5993972342263163</c:v>
                </c:pt>
                <c:pt idx="239">
                  <c:v>9.2296919875941494</c:v>
                </c:pt>
                <c:pt idx="240">
                  <c:v>8.8572517840329912</c:v>
                </c:pt>
                <c:pt idx="241">
                  <c:v>8.482186985613076</c:v>
                </c:pt>
                <c:pt idx="242">
                  <c:v>8.1046087321286961</c:v>
                </c:pt>
                <c:pt idx="243">
                  <c:v>7.7246289081652444</c:v>
                </c:pt>
                <c:pt idx="244">
                  <c:v>7.3423601099451163</c:v>
                </c:pt>
                <c:pt idx="245">
                  <c:v>6.9579156119633829</c:v>
                </c:pt>
                <c:pt idx="246">
                  <c:v>6.5714093334216273</c:v>
                </c:pt>
                <c:pt idx="247">
                  <c:v>6.1829558044717912</c:v>
                </c:pt>
                <c:pt idx="248">
                  <c:v>5.7926701322779328</c:v>
                </c:pt>
                <c:pt idx="249">
                  <c:v>5.4006679669078625</c:v>
                </c:pt>
                <c:pt idx="250">
                  <c:v>5.0070654670631942</c:v>
                </c:pt>
                <c:pt idx="251">
                  <c:v>4.6119792656593939</c:v>
                </c:pt>
                <c:pt idx="252">
                  <c:v>4.215526435264433</c:v>
                </c:pt>
                <c:pt idx="253">
                  <c:v>3.8178244534082322</c:v>
                </c:pt>
                <c:pt idx="254">
                  <c:v>3.4189911677710461</c:v>
                </c:pt>
                <c:pt idx="255">
                  <c:v>3.0191447612630169</c:v>
                </c:pt>
                <c:pt idx="256">
                  <c:v>2.618403717003746</c:v>
                </c:pt>
                <c:pt idx="257">
                  <c:v>2.2168867832133041</c:v>
                </c:pt>
                <c:pt idx="258">
                  <c:v>1.8147129380247029</c:v>
                </c:pt>
                <c:pt idx="259">
                  <c:v>1.412001354227852</c:v>
                </c:pt>
                <c:pt idx="260">
                  <c:v>1.0088713639562585</c:v>
                </c:pt>
                <c:pt idx="261">
                  <c:v>0.60544242332629739</c:v>
                </c:pt>
                <c:pt idx="262">
                  <c:v>0.20183407703974532</c:v>
                </c:pt>
                <c:pt idx="263">
                  <c:v>-0.20183407703976972</c:v>
                </c:pt>
                <c:pt idx="264">
                  <c:v>-0.60544242332628007</c:v>
                </c:pt>
                <c:pt idx="265">
                  <c:v>-1.0088713639561995</c:v>
                </c:pt>
                <c:pt idx="266">
                  <c:v>-1.4120013542278349</c:v>
                </c:pt>
                <c:pt idx="267">
                  <c:v>-1.8147129380246856</c:v>
                </c:pt>
                <c:pt idx="268">
                  <c:v>-2.2168867832133285</c:v>
                </c:pt>
                <c:pt idx="269">
                  <c:v>-2.6184037170037699</c:v>
                </c:pt>
                <c:pt idx="270">
                  <c:v>-3.0191447612630409</c:v>
                </c:pt>
                <c:pt idx="271">
                  <c:v>-3.41899116777107</c:v>
                </c:pt>
                <c:pt idx="272">
                  <c:v>-3.8178244534082153</c:v>
                </c:pt>
                <c:pt idx="273">
                  <c:v>-4.2155264352644162</c:v>
                </c:pt>
                <c:pt idx="274">
                  <c:v>-4.6119792656593361</c:v>
                </c:pt>
                <c:pt idx="275">
                  <c:v>-5.0070654670632182</c:v>
                </c:pt>
                <c:pt idx="276">
                  <c:v>-5.4006679669078448</c:v>
                </c:pt>
                <c:pt idx="277">
                  <c:v>-5.7926701322779568</c:v>
                </c:pt>
                <c:pt idx="278">
                  <c:v>-6.1829558044717743</c:v>
                </c:pt>
                <c:pt idx="279">
                  <c:v>-6.5714093334215713</c:v>
                </c:pt>
                <c:pt idx="280">
                  <c:v>-6.957915611963327</c:v>
                </c:pt>
                <c:pt idx="281">
                  <c:v>-7.3423601099451394</c:v>
                </c:pt>
                <c:pt idx="282">
                  <c:v>-7.7246289081652275</c:v>
                </c:pt>
                <c:pt idx="283">
                  <c:v>-8.1046087321287192</c:v>
                </c:pt>
                <c:pt idx="284">
                  <c:v>-8.4821869856130601</c:v>
                </c:pt>
                <c:pt idx="285">
                  <c:v>-8.8572517840330143</c:v>
                </c:pt>
                <c:pt idx="286">
                  <c:v>-9.2296919875941335</c:v>
                </c:pt>
                <c:pt idx="287">
                  <c:v>-9.5993972342263376</c:v>
                </c:pt>
                <c:pt idx="288">
                  <c:v>-9.9662579722860443</c:v>
                </c:pt>
                <c:pt idx="289">
                  <c:v>-10.330165493019097</c:v>
                </c:pt>
                <c:pt idx="290">
                  <c:v>-10.69101196277334</c:v>
                </c:pt>
                <c:pt idx="291">
                  <c:v>-11.048690454952114</c:v>
                </c:pt>
                <c:pt idx="292">
                  <c:v>-11.40309498169878</c:v>
                </c:pt>
                <c:pt idx="293">
                  <c:v>-11.754120525303421</c:v>
                </c:pt>
                <c:pt idx="294">
                  <c:v>-12.10166306932172</c:v>
                </c:pt>
                <c:pt idx="295">
                  <c:v>-12.445619629397335</c:v>
                </c:pt>
                <c:pt idx="296">
                  <c:v>-12.785888283778254</c:v>
                </c:pt>
                <c:pt idx="297">
                  <c:v>-13.122368203518656</c:v>
                </c:pt>
                <c:pt idx="298">
                  <c:v>-13.454959682356419</c:v>
                </c:pt>
                <c:pt idx="299">
                  <c:v>-13.783564166258486</c:v>
                </c:pt>
                <c:pt idx="300">
                  <c:v>-14.108084282624416</c:v>
                </c:pt>
                <c:pt idx="301">
                  <c:v>-14.42842386914004</c:v>
                </c:pt>
                <c:pt idx="302">
                  <c:v>-14.744488002272313</c:v>
                </c:pt>
                <c:pt idx="303">
                  <c:v>-15.056183025397434</c:v>
                </c:pt>
                <c:pt idx="304">
                  <c:v>-15.363416576553055</c:v>
                </c:pt>
                <c:pt idx="305">
                  <c:v>-15.666097615807359</c:v>
                </c:pt>
                <c:pt idx="306">
                  <c:v>-15.964136452236021</c:v>
                </c:pt>
                <c:pt idx="307">
                  <c:v>-16.257444770499603</c:v>
                </c:pt>
                <c:pt idx="308">
                  <c:v>-16.54593565701332</c:v>
                </c:pt>
                <c:pt idx="309">
                  <c:v>-16.829523625701299</c:v>
                </c:pt>
                <c:pt idx="310">
                  <c:v>-17.108124643328114</c:v>
                </c:pt>
                <c:pt idx="311">
                  <c:v>-17.381656154399572</c:v>
                </c:pt>
                <c:pt idx="312">
                  <c:v>-17.650037105625618</c:v>
                </c:pt>
                <c:pt idx="313">
                  <c:v>-17.91318796993821</c:v>
                </c:pt>
                <c:pt idx="314">
                  <c:v>-18.171030770057083</c:v>
                </c:pt>
                <c:pt idx="315">
                  <c:v>-18.423489101595852</c:v>
                </c:pt>
                <c:pt idx="316">
                  <c:v>-18.670488155702326</c:v>
                </c:pt>
                <c:pt idx="317">
                  <c:v>-18.911954741226161</c:v>
                </c:pt>
                <c:pt idx="318">
                  <c:v>-19.147817306406754</c:v>
                </c:pt>
                <c:pt idx="319">
                  <c:v>-19.378005960075694</c:v>
                </c:pt>
                <c:pt idx="320">
                  <c:v>-19.602452492367021</c:v>
                </c:pt>
                <c:pt idx="321">
                  <c:v>-19.821090394929332</c:v>
                </c:pt>
                <c:pt idx="322">
                  <c:v>-20.033854880633438</c:v>
                </c:pt>
                <c:pt idx="323">
                  <c:v>-20.240682902770413</c:v>
                </c:pt>
                <c:pt idx="324">
                  <c:v>-20.4415131737336</c:v>
                </c:pt>
                <c:pt idx="325">
                  <c:v>-20.636286183179408</c:v>
                </c:pt>
                <c:pt idx="326">
                  <c:v>-20.824944215661606</c:v>
                </c:pt>
                <c:pt idx="327">
                  <c:v>-21.007431367733599</c:v>
                </c:pt>
                <c:pt idx="328">
                  <c:v>-21.183693564513831</c:v>
                </c:pt>
                <c:pt idx="329">
                  <c:v>-21.353678575709367</c:v>
                </c:pt>
                <c:pt idx="330">
                  <c:v>-21.517336031092789</c:v>
                </c:pt>
                <c:pt idx="331">
                  <c:v>-21.674617435428036</c:v>
                </c:pt>
                <c:pt idx="332">
                  <c:v>-21.825476182840628</c:v>
                </c:pt>
                <c:pt idx="333">
                  <c:v>-21.969867570627862</c:v>
                </c:pt>
                <c:pt idx="334">
                  <c:v>-22.107748812505356</c:v>
                </c:pt>
                <c:pt idx="335">
                  <c:v>-22.239079051285422</c:v>
                </c:pt>
                <c:pt idx="336">
                  <c:v>-22.363819370983958</c:v>
                </c:pt>
                <c:pt idx="337">
                  <c:v>-22.481932808352102</c:v>
                </c:pt>
                <c:pt idx="338">
                  <c:v>-22.593384363829291</c:v>
                </c:pt>
                <c:pt idx="339">
                  <c:v>-22.698141011914302</c:v>
                </c:pt>
                <c:pt idx="340">
                  <c:v>-22.79617171095148</c:v>
                </c:pt>
                <c:pt idx="341">
                  <c:v>-22.887447412329035</c:v>
                </c:pt>
                <c:pt idx="342">
                  <c:v>-22.971941069086739</c:v>
                </c:pt>
                <c:pt idx="343">
                  <c:v>-23.049627643930577</c:v>
                </c:pt>
                <c:pt idx="344">
                  <c:v>-23.120484116651824</c:v>
                </c:pt>
                <c:pt idx="345">
                  <c:v>-23.18448949094838</c:v>
                </c:pt>
                <c:pt idx="346">
                  <c:v>-23.241624800646516</c:v>
                </c:pt>
                <c:pt idx="347">
                  <c:v>-23.291873115320861</c:v>
                </c:pt>
                <c:pt idx="348">
                  <c:v>-23.335219545311357</c:v>
                </c:pt>
                <c:pt idx="349">
                  <c:v>-23.371651246135286</c:v>
                </c:pt>
                <c:pt idx="350">
                  <c:v>-23.401157422293444</c:v>
                </c:pt>
                <c:pt idx="351">
                  <c:v>-23.423729330469037</c:v>
                </c:pt>
                <c:pt idx="352">
                  <c:v>-23.439360282118532</c:v>
                </c:pt>
                <c:pt idx="353">
                  <c:v>-23.448045645453604</c:v>
                </c:pt>
                <c:pt idx="354">
                  <c:v>-23.449782846813658</c:v>
                </c:pt>
                <c:pt idx="355">
                  <c:v>-23.444571371428442</c:v>
                </c:pt>
                <c:pt idx="356">
                  <c:v>-23.432412763570579</c:v>
                </c:pt>
                <c:pt idx="357">
                  <c:v>-23.413310626097982</c:v>
                </c:pt>
                <c:pt idx="358">
                  <c:v>-23.387270619386246</c:v>
                </c:pt>
                <c:pt idx="359">
                  <c:v>-23.354300459651352</c:v>
                </c:pt>
                <c:pt idx="360">
                  <c:v>-23.31440991666317</c:v>
                </c:pt>
                <c:pt idx="361">
                  <c:v>-23.267610810850517</c:v>
                </c:pt>
                <c:pt idx="362">
                  <c:v>-23.213917009798429</c:v>
                </c:pt>
                <c:pt idx="363">
                  <c:v>-23.153344424138986</c:v>
                </c:pt>
                <c:pt idx="364">
                  <c:v>-23.085911002836561</c:v>
                </c:pt>
              </c:numCache>
            </c:numRef>
          </c:yVal>
          <c:smooth val="0"/>
          <c:extLst>
            <c:ext xmlns:c16="http://schemas.microsoft.com/office/drawing/2014/chart" uri="{C3380CC4-5D6E-409C-BE32-E72D297353CC}">
              <c16:uniqueId val="{00000000-9184-4889-A1BD-962F42640F93}"/>
            </c:ext>
          </c:extLst>
        </c:ser>
        <c:dLbls>
          <c:showLegendKey val="0"/>
          <c:showVal val="0"/>
          <c:showCatName val="0"/>
          <c:showSerName val="0"/>
          <c:showPercent val="0"/>
          <c:showBubbleSize val="0"/>
        </c:dLbls>
        <c:axId val="1487843792"/>
        <c:axId val="1487839984"/>
      </c:scatterChart>
      <c:valAx>
        <c:axId val="14878437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1487839984"/>
        <c:crosses val="autoZero"/>
        <c:crossBetween val="midCat"/>
      </c:valAx>
      <c:valAx>
        <c:axId val="1487839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148784379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bg-BG"/>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CC35C5-FD08-42A5-8FE2-27FAE500DC9A}" type="datetimeFigureOut">
              <a:rPr lang="bg-BG" smtClean="0"/>
              <a:t>21.11.2023 г.</a:t>
            </a:fld>
            <a:endParaRPr lang="bg-B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A2A335-09C8-4A1C-BF23-6F69DCD450C6}" type="slidenum">
              <a:rPr lang="bg-BG" smtClean="0"/>
              <a:t>‹#›</a:t>
            </a:fld>
            <a:endParaRPr lang="bg-BG"/>
          </a:p>
        </p:txBody>
      </p:sp>
    </p:spTree>
    <p:extLst>
      <p:ext uri="{BB962C8B-B14F-4D97-AF65-F5344CB8AC3E}">
        <p14:creationId xmlns:p14="http://schemas.microsoft.com/office/powerpoint/2010/main" val="3279294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ru-RU" sz="1200" dirty="0" smtClean="0">
                <a:solidFill>
                  <a:srgbClr val="FF0000"/>
                </a:solidFill>
              </a:rPr>
              <a:t>Около половината от излъчването е във видимата късовълнова част на електромагнитния спектър</a:t>
            </a:r>
            <a:r>
              <a:rPr lang="ru-RU" sz="1200" dirty="0" smtClean="0">
                <a:solidFill>
                  <a:srgbClr val="0070C0"/>
                </a:solidFill>
              </a:rPr>
              <a:t>. </a:t>
            </a:r>
          </a:p>
          <a:p>
            <a:pPr algn="just"/>
            <a:r>
              <a:rPr lang="ru-RU" sz="1200" dirty="0" smtClean="0">
                <a:solidFill>
                  <a:srgbClr val="0070C0"/>
                </a:solidFill>
              </a:rPr>
              <a:t>Другата половина е най-вече в близката инфрачервена част, като една част е в ултравиолетовата част на спектъра </a:t>
            </a:r>
          </a:p>
          <a:p>
            <a:pPr algn="just"/>
            <a:endParaRPr lang="ru-RU" sz="1200" dirty="0" smtClean="0">
              <a:solidFill>
                <a:srgbClr val="0070C0"/>
              </a:solidFill>
            </a:endParaRPr>
          </a:p>
          <a:p>
            <a:pPr algn="just"/>
            <a:r>
              <a:rPr lang="ru-RU" sz="1200" dirty="0" smtClean="0">
                <a:solidFill>
                  <a:srgbClr val="0070C0"/>
                </a:solidFill>
              </a:rPr>
              <a:t>Частта от тази ултравиолетова радиация, която не се абсорбира от атмосферата, води до слънчево изгаряне на хора, които са били на слънчева светлина за дълги периоди от време.</a:t>
            </a:r>
            <a:endParaRPr lang="bg-BG" sz="1200" dirty="0" smtClean="0">
              <a:solidFill>
                <a:srgbClr val="0070C0"/>
              </a:solidFill>
            </a:endParaRPr>
          </a:p>
          <a:p>
            <a:endParaRPr lang="bg-BG" dirty="0"/>
          </a:p>
        </p:txBody>
      </p:sp>
      <p:sp>
        <p:nvSpPr>
          <p:cNvPr id="4" name="Slide Number Placeholder 3"/>
          <p:cNvSpPr>
            <a:spLocks noGrp="1"/>
          </p:cNvSpPr>
          <p:nvPr>
            <p:ph type="sldNum" sz="quarter" idx="10"/>
          </p:nvPr>
        </p:nvSpPr>
        <p:spPr/>
        <p:txBody>
          <a:bodyPr/>
          <a:lstStyle/>
          <a:p>
            <a:fld id="{A1A2A335-09C8-4A1C-BF23-6F69DCD450C6}" type="slidenum">
              <a:rPr lang="bg-BG" smtClean="0"/>
              <a:t>2</a:t>
            </a:fld>
            <a:endParaRPr lang="bg-BG"/>
          </a:p>
        </p:txBody>
      </p:sp>
    </p:spTree>
    <p:extLst>
      <p:ext uri="{BB962C8B-B14F-4D97-AF65-F5344CB8AC3E}">
        <p14:creationId xmlns:p14="http://schemas.microsoft.com/office/powerpoint/2010/main" val="2621455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lnSpc>
                <a:spcPct val="150000"/>
              </a:lnSpc>
            </a:pPr>
            <a:r>
              <a:rPr lang="ru-RU" sz="2400" dirty="0">
                <a:solidFill>
                  <a:srgbClr val="C00000"/>
                </a:solidFill>
                <a:latin typeface="Arial" panose="020B0604020202020204" pitchFamily="34" charset="0"/>
              </a:rPr>
              <a:t>Направлението на дифузното излъчване е сложен въпрос, тъй като това излъчване постъпва от различни части на небосвода. Състоянието на атмосферата е различно в различните направления и това довежда до </a:t>
            </a:r>
            <a:r>
              <a:rPr lang="ru-RU" sz="2400" dirty="0">
                <a:solidFill>
                  <a:srgbClr val="00B0F0"/>
                </a:solidFill>
                <a:latin typeface="Arial" panose="020B0604020202020204" pitchFamily="34" charset="0"/>
              </a:rPr>
              <a:t>значителна </a:t>
            </a:r>
            <a:r>
              <a:rPr lang="ru-RU" sz="2400" dirty="0">
                <a:solidFill>
                  <a:srgbClr val="70AD47">
                    <a:lumMod val="75000"/>
                  </a:srgbClr>
                </a:solidFill>
                <a:latin typeface="Arial" panose="020B0604020202020204" pitchFamily="34" charset="0"/>
              </a:rPr>
              <a:t>анизотропност</a:t>
            </a:r>
            <a:r>
              <a:rPr lang="ru-RU" sz="2400" dirty="0">
                <a:solidFill>
                  <a:srgbClr val="00B0F0"/>
                </a:solidFill>
                <a:latin typeface="Arial" panose="020B0604020202020204" pitchFamily="34" charset="0"/>
              </a:rPr>
              <a:t> на интензивността на дифузната слънчева радиация</a:t>
            </a:r>
            <a:r>
              <a:rPr lang="ru-RU" sz="2400" dirty="0">
                <a:solidFill>
                  <a:srgbClr val="C00000"/>
                </a:solidFill>
                <a:latin typeface="Arial" panose="020B0604020202020204" pitchFamily="34" charset="0"/>
              </a:rPr>
              <a:t>, което пък определя съществени разлики при различно-ориентираните наклонени приемни повърхнини. </a:t>
            </a:r>
          </a:p>
          <a:p>
            <a:pPr lvl="0" algn="just">
              <a:lnSpc>
                <a:spcPct val="150000"/>
              </a:lnSpc>
            </a:pPr>
            <a:r>
              <a:rPr lang="ru-RU" sz="2400" dirty="0">
                <a:solidFill>
                  <a:srgbClr val="C00000"/>
                </a:solidFill>
                <a:latin typeface="Arial" panose="020B0604020202020204" pitchFamily="34" charset="0"/>
              </a:rPr>
              <a:t>И все пак за инженерните изчисления хипотезата за </a:t>
            </a:r>
            <a:r>
              <a:rPr lang="ru-RU" sz="2400" dirty="0">
                <a:solidFill>
                  <a:srgbClr val="0070C0"/>
                </a:solidFill>
                <a:latin typeface="Arial" panose="020B0604020202020204" pitchFamily="34" charset="0"/>
              </a:rPr>
              <a:t>изотропност</a:t>
            </a:r>
            <a:r>
              <a:rPr lang="ru-RU" sz="2400" dirty="0">
                <a:solidFill>
                  <a:srgbClr val="C00000"/>
                </a:solidFill>
                <a:latin typeface="Arial" panose="020B0604020202020204" pitchFamily="34" charset="0"/>
              </a:rPr>
              <a:t> на дифузното излъчване дава удовлетворителни резултати. За една приемна повърхнина, наклонена под ъгъл </a:t>
            </a:r>
            <a:r>
              <a:rPr lang="ru-RU" sz="3200" b="1" i="1" dirty="0">
                <a:solidFill>
                  <a:srgbClr val="00B0F0"/>
                </a:solidFill>
                <a:latin typeface="Arial" panose="020B0604020202020204" pitchFamily="34" charset="0"/>
              </a:rPr>
              <a:t>s</a:t>
            </a:r>
            <a:r>
              <a:rPr lang="ru-RU" sz="2400" dirty="0">
                <a:solidFill>
                  <a:srgbClr val="C00000"/>
                </a:solidFill>
                <a:latin typeface="Arial" panose="020B0604020202020204" pitchFamily="34" charset="0"/>
              </a:rPr>
              <a:t> спрямо хоризонталната равнина, полученото дифузно излъчване се състои основно от две компоненти - </a:t>
            </a:r>
            <a:r>
              <a:rPr lang="ru-RU" sz="2400" dirty="0">
                <a:solidFill>
                  <a:srgbClr val="0070C0"/>
                </a:solidFill>
                <a:latin typeface="Arial" panose="020B0604020202020204" pitchFamily="34" charset="0"/>
              </a:rPr>
              <a:t>излъчване от небесния свод </a:t>
            </a:r>
            <a:r>
              <a:rPr lang="ru-RU" sz="2400" dirty="0">
                <a:solidFill>
                  <a:srgbClr val="C00000"/>
                </a:solidFill>
                <a:latin typeface="Arial" panose="020B0604020202020204" pitchFamily="34" charset="0"/>
              </a:rPr>
              <a:t>и </a:t>
            </a:r>
            <a:r>
              <a:rPr lang="ru-RU" sz="2400" dirty="0">
                <a:solidFill>
                  <a:srgbClr val="70AD47">
                    <a:lumMod val="50000"/>
                  </a:srgbClr>
                </a:solidFill>
                <a:latin typeface="Arial" panose="020B0604020202020204" pitchFamily="34" charset="0"/>
              </a:rPr>
              <a:t>отразено излъчване на слънчевата радиация от земната повърхност</a:t>
            </a:r>
            <a:r>
              <a:rPr lang="ru-RU" sz="2400" dirty="0">
                <a:solidFill>
                  <a:srgbClr val="C00000"/>
                </a:solidFill>
                <a:latin typeface="Arial" panose="020B0604020202020204" pitchFamily="34" charset="0"/>
              </a:rPr>
              <a:t>.</a:t>
            </a:r>
          </a:p>
          <a:p>
            <a:endParaRPr lang="bg-BG" dirty="0"/>
          </a:p>
        </p:txBody>
      </p:sp>
      <p:sp>
        <p:nvSpPr>
          <p:cNvPr id="4" name="Slide Number Placeholder 3"/>
          <p:cNvSpPr>
            <a:spLocks noGrp="1"/>
          </p:cNvSpPr>
          <p:nvPr>
            <p:ph type="sldNum" sz="quarter" idx="10"/>
          </p:nvPr>
        </p:nvSpPr>
        <p:spPr/>
        <p:txBody>
          <a:bodyPr/>
          <a:lstStyle/>
          <a:p>
            <a:fld id="{A1A2A335-09C8-4A1C-BF23-6F69DCD450C6}" type="slidenum">
              <a:rPr lang="bg-BG" smtClean="0"/>
              <a:t>28</a:t>
            </a:fld>
            <a:endParaRPr lang="bg-BG"/>
          </a:p>
        </p:txBody>
      </p:sp>
    </p:spTree>
    <p:extLst>
      <p:ext uri="{BB962C8B-B14F-4D97-AF65-F5344CB8AC3E}">
        <p14:creationId xmlns:p14="http://schemas.microsoft.com/office/powerpoint/2010/main" val="2525213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rgbClr val="C00000"/>
                </a:solidFill>
                <a:latin typeface="Arial" panose="020B0604020202020204" pitchFamily="34" charset="0"/>
              </a:rPr>
              <a:t>Когато дадено тяло е нагрято до определена температура, електроните в</a:t>
            </a:r>
            <a:r>
              <a:rPr lang="en-US" sz="1200" dirty="0" smtClean="0">
                <a:solidFill>
                  <a:srgbClr val="C00000"/>
                </a:solidFill>
                <a:latin typeface="Arial" panose="020B0604020202020204" pitchFamily="34" charset="0"/>
              </a:rPr>
              <a:t> </a:t>
            </a:r>
            <a:r>
              <a:rPr lang="ru-RU" sz="1200" dirty="0" smtClean="0">
                <a:solidFill>
                  <a:srgbClr val="C00000"/>
                </a:solidFill>
                <a:latin typeface="Arial" panose="020B0604020202020204" pitchFamily="34" charset="0"/>
              </a:rPr>
              <a:t>атомите на тялото преминават на по-високи орбити (възбудено състояние). Тези</a:t>
            </a:r>
            <a:r>
              <a:rPr lang="en-US" sz="1200" dirty="0" smtClean="0">
                <a:solidFill>
                  <a:srgbClr val="C00000"/>
                </a:solidFill>
                <a:latin typeface="Arial" panose="020B0604020202020204" pitchFamily="34" charset="0"/>
              </a:rPr>
              <a:t> </a:t>
            </a:r>
            <a:r>
              <a:rPr lang="ru-RU" sz="1200" dirty="0" smtClean="0">
                <a:solidFill>
                  <a:srgbClr val="C00000"/>
                </a:solidFill>
                <a:latin typeface="Arial" panose="020B0604020202020204" pitchFamily="34" charset="0"/>
              </a:rPr>
              <a:t>състояния са неустойчиви и електроните самопроизволно се връщат на</a:t>
            </a:r>
            <a:r>
              <a:rPr lang="en-US" sz="1200" dirty="0" smtClean="0">
                <a:solidFill>
                  <a:srgbClr val="C00000"/>
                </a:solidFill>
                <a:latin typeface="Arial" panose="020B0604020202020204" pitchFamily="34" charset="0"/>
              </a:rPr>
              <a:t> </a:t>
            </a:r>
            <a:r>
              <a:rPr lang="ru-RU" sz="1200" dirty="0" smtClean="0">
                <a:solidFill>
                  <a:srgbClr val="C00000"/>
                </a:solidFill>
                <a:latin typeface="Arial" panose="020B0604020202020204" pitchFamily="34" charset="0"/>
              </a:rPr>
              <a:t>стационарните си орбити, при което изпускат (излъчват) фотон с определена</a:t>
            </a:r>
            <a:r>
              <a:rPr lang="en-US" sz="1200" dirty="0" smtClean="0">
                <a:solidFill>
                  <a:srgbClr val="C00000"/>
                </a:solidFill>
                <a:latin typeface="Arial" panose="020B0604020202020204" pitchFamily="34" charset="0"/>
              </a:rPr>
              <a:t> </a:t>
            </a:r>
            <a:r>
              <a:rPr lang="ru-RU" sz="1200" dirty="0" smtClean="0">
                <a:solidFill>
                  <a:srgbClr val="C00000"/>
                </a:solidFill>
                <a:latin typeface="Arial" panose="020B0604020202020204" pitchFamily="34" charset="0"/>
              </a:rPr>
              <a:t>честота. </a:t>
            </a:r>
            <a:r>
              <a:rPr lang="ru-RU" sz="1200" dirty="0" smtClean="0">
                <a:solidFill>
                  <a:srgbClr val="00B050"/>
                </a:solidFill>
                <a:latin typeface="Arial" panose="020B0604020202020204" pitchFamily="34" charset="0"/>
              </a:rPr>
              <a:t>Общото количество енергия, излъчена от единица площ от тяло с</a:t>
            </a:r>
            <a:r>
              <a:rPr lang="en-US" sz="1200" dirty="0" smtClean="0">
                <a:solidFill>
                  <a:srgbClr val="00B050"/>
                </a:solidFill>
                <a:latin typeface="Arial" panose="020B0604020202020204" pitchFamily="34" charset="0"/>
              </a:rPr>
              <a:t> </a:t>
            </a:r>
            <a:r>
              <a:rPr lang="ru-RU" sz="1200" dirty="0" smtClean="0">
                <a:solidFill>
                  <a:srgbClr val="00B050"/>
                </a:solidFill>
                <a:latin typeface="Arial" panose="020B0604020202020204" pitchFamily="34" charset="0"/>
              </a:rPr>
              <a:t>температура Т за всички дължини на вълната се нарича </a:t>
            </a:r>
            <a:r>
              <a:rPr lang="ru-RU" sz="1200" dirty="0" smtClean="0">
                <a:solidFill>
                  <a:srgbClr val="00B0F0"/>
                </a:solidFill>
                <a:latin typeface="Arial" panose="020B0604020202020204" pitchFamily="34" charset="0"/>
              </a:rPr>
              <a:t>интегрална плътност на</a:t>
            </a:r>
            <a:r>
              <a:rPr lang="en-US" sz="1200" dirty="0" smtClean="0">
                <a:solidFill>
                  <a:srgbClr val="00B0F0"/>
                </a:solidFill>
                <a:latin typeface="Arial" panose="020B0604020202020204" pitchFamily="34" charset="0"/>
              </a:rPr>
              <a:t> </a:t>
            </a:r>
            <a:r>
              <a:rPr lang="ru-RU" sz="1200" dirty="0" smtClean="0">
                <a:solidFill>
                  <a:srgbClr val="00B0F0"/>
                </a:solidFill>
                <a:latin typeface="Arial" panose="020B0604020202020204" pitchFamily="34" charset="0"/>
              </a:rPr>
              <a:t>излъчване </a:t>
            </a:r>
            <a:r>
              <a:rPr lang="ru-RU" sz="1200" dirty="0" smtClean="0">
                <a:solidFill>
                  <a:srgbClr val="C00000"/>
                </a:solidFill>
                <a:latin typeface="Arial" panose="020B0604020202020204" pitchFamily="34" charset="0"/>
              </a:rPr>
              <a:t>(пълна енергия на излъчването).</a:t>
            </a:r>
            <a:endParaRPr lang="en-US" sz="1200" dirty="0" smtClean="0">
              <a:solidFill>
                <a:srgbClr val="C00000"/>
              </a:solidFill>
            </a:endParaRPr>
          </a:p>
          <a:p>
            <a:endParaRPr lang="bg-BG" dirty="0"/>
          </a:p>
        </p:txBody>
      </p:sp>
      <p:sp>
        <p:nvSpPr>
          <p:cNvPr id="4" name="Slide Number Placeholder 3"/>
          <p:cNvSpPr>
            <a:spLocks noGrp="1"/>
          </p:cNvSpPr>
          <p:nvPr>
            <p:ph type="sldNum" sz="quarter" idx="10"/>
          </p:nvPr>
        </p:nvSpPr>
        <p:spPr/>
        <p:txBody>
          <a:bodyPr/>
          <a:lstStyle/>
          <a:p>
            <a:fld id="{A1A2A335-09C8-4A1C-BF23-6F69DCD450C6}" type="slidenum">
              <a:rPr lang="bg-BG" smtClean="0"/>
              <a:t>36</a:t>
            </a:fld>
            <a:endParaRPr lang="bg-BG"/>
          </a:p>
        </p:txBody>
      </p:sp>
    </p:spTree>
    <p:extLst>
      <p:ext uri="{BB962C8B-B14F-4D97-AF65-F5344CB8AC3E}">
        <p14:creationId xmlns:p14="http://schemas.microsoft.com/office/powerpoint/2010/main" val="2648320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g-BG" sz="1200" smtClean="0">
                <a:solidFill>
                  <a:schemeClr val="accent6">
                    <a:lumMod val="50000"/>
                  </a:schemeClr>
                </a:solidFill>
                <a:latin typeface="Arial" panose="020B0604020202020204" pitchFamily="34" charset="0"/>
              </a:rPr>
              <a:t>В </a:t>
            </a:r>
            <a:r>
              <a:rPr lang="bg-BG" sz="1200" dirty="0" smtClean="0">
                <a:solidFill>
                  <a:schemeClr val="accent6">
                    <a:lumMod val="50000"/>
                  </a:schemeClr>
                </a:solidFill>
                <a:latin typeface="Arial" panose="020B0604020202020204" pitchFamily="34" charset="0"/>
              </a:rPr>
              <a:t>практиката освен</a:t>
            </a:r>
            <a:r>
              <a:rPr lang="en-US" sz="1200" dirty="0" smtClean="0">
                <a:solidFill>
                  <a:schemeClr val="accent6">
                    <a:lumMod val="50000"/>
                  </a:schemeClr>
                </a:solidFill>
                <a:latin typeface="Arial" panose="020B0604020202020204" pitchFamily="34" charset="0"/>
              </a:rPr>
              <a:t> </a:t>
            </a:r>
            <a:r>
              <a:rPr lang="ru-RU" sz="1200" dirty="0" smtClean="0">
                <a:solidFill>
                  <a:schemeClr val="accent6">
                    <a:lumMod val="50000"/>
                  </a:schemeClr>
                </a:solidFill>
                <a:latin typeface="Arial" panose="020B0604020202020204" pitchFamily="34" charset="0"/>
              </a:rPr>
              <a:t>спектрални и насочени свойства се разглеждат и </a:t>
            </a:r>
            <a:r>
              <a:rPr lang="ru-RU" sz="1200" dirty="0" smtClean="0">
                <a:solidFill>
                  <a:srgbClr val="FF0000"/>
                </a:solidFill>
                <a:latin typeface="Arial" panose="020B0604020202020204" pitchFamily="34" charset="0"/>
              </a:rPr>
              <a:t>интегрални свойства</a:t>
            </a:r>
            <a:r>
              <a:rPr lang="ru-RU" sz="1200" dirty="0" smtClean="0">
                <a:solidFill>
                  <a:schemeClr val="accent6">
                    <a:lumMod val="50000"/>
                  </a:schemeClr>
                </a:solidFill>
                <a:latin typeface="Arial" panose="020B0604020202020204" pitchFamily="34" charset="0"/>
              </a:rPr>
              <a:t>. Те</a:t>
            </a:r>
            <a:r>
              <a:rPr lang="en-US" sz="1200" dirty="0" smtClean="0">
                <a:solidFill>
                  <a:schemeClr val="accent6">
                    <a:lumMod val="50000"/>
                  </a:schemeClr>
                </a:solidFill>
                <a:latin typeface="Arial" panose="020B0604020202020204" pitchFamily="34" charset="0"/>
              </a:rPr>
              <a:t> </a:t>
            </a:r>
            <a:r>
              <a:rPr lang="ru-RU" sz="1200" dirty="0" smtClean="0">
                <a:solidFill>
                  <a:schemeClr val="accent6">
                    <a:lumMod val="50000"/>
                  </a:schemeClr>
                </a:solidFill>
                <a:latin typeface="Arial" panose="020B0604020202020204" pitchFamily="34" charset="0"/>
              </a:rPr>
              <a:t>отразяват физичните взаимодействия за определен диапазон от изменение на</a:t>
            </a:r>
            <a:r>
              <a:rPr lang="en-US" sz="1200" dirty="0" smtClean="0">
                <a:solidFill>
                  <a:schemeClr val="accent6">
                    <a:lumMod val="50000"/>
                  </a:schemeClr>
                </a:solidFill>
                <a:latin typeface="Arial" panose="020B0604020202020204" pitchFamily="34" charset="0"/>
              </a:rPr>
              <a:t> </a:t>
            </a:r>
            <a:r>
              <a:rPr lang="ru-RU" sz="1200" dirty="0" smtClean="0">
                <a:solidFill>
                  <a:schemeClr val="accent6">
                    <a:lumMod val="50000"/>
                  </a:schemeClr>
                </a:solidFill>
                <a:latin typeface="Arial" panose="020B0604020202020204" pitchFamily="34" charset="0"/>
              </a:rPr>
              <a:t>електромагнитното излъчване например дължината на вълната)</a:t>
            </a:r>
          </a:p>
          <a:p>
            <a:pPr algn="just"/>
            <a:r>
              <a:rPr lang="ru-RU" sz="1200" dirty="0" smtClean="0">
                <a:solidFill>
                  <a:srgbClr val="0070C0"/>
                </a:solidFill>
                <a:latin typeface="Arial" panose="020B0604020202020204" pitchFamily="34" charset="0"/>
              </a:rPr>
              <a:t>Разглежда се сноп електромагнитно лъчение с интегрална интензивност </a:t>
            </a:r>
            <a:r>
              <a:rPr lang="ru-RU" sz="1200" b="1" dirty="0" smtClean="0">
                <a:solidFill>
                  <a:srgbClr val="FF0000"/>
                </a:solidFill>
                <a:latin typeface="Arial" panose="020B0604020202020204" pitchFamily="34" charset="0"/>
              </a:rPr>
              <a:t>G</a:t>
            </a:r>
            <a:r>
              <a:rPr lang="ru-RU" sz="1200" b="1" dirty="0" smtClean="0">
                <a:solidFill>
                  <a:srgbClr val="0070C0"/>
                </a:solidFill>
                <a:latin typeface="Arial" panose="020B0604020202020204" pitchFamily="34" charset="0"/>
              </a:rPr>
              <a:t>.</a:t>
            </a:r>
            <a:r>
              <a:rPr lang="en-US" sz="1200" b="1" dirty="0" smtClean="0">
                <a:solidFill>
                  <a:srgbClr val="0070C0"/>
                </a:solidFill>
                <a:latin typeface="Arial" panose="020B0604020202020204" pitchFamily="34" charset="0"/>
              </a:rPr>
              <a:t> </a:t>
            </a:r>
            <a:r>
              <a:rPr lang="ru-RU" sz="1200" dirty="0" smtClean="0">
                <a:solidFill>
                  <a:srgbClr val="0070C0"/>
                </a:solidFill>
                <a:latin typeface="Arial" panose="020B0604020202020204" pitchFamily="34" charset="0"/>
              </a:rPr>
              <a:t>Когато този сноп електромагнитно лъчение достигне повърхността на тялото,</a:t>
            </a:r>
            <a:r>
              <a:rPr lang="en-US" sz="1200" dirty="0" smtClean="0">
                <a:solidFill>
                  <a:srgbClr val="0070C0"/>
                </a:solidFill>
                <a:latin typeface="Arial" panose="020B0604020202020204" pitchFamily="34" charset="0"/>
              </a:rPr>
              <a:t> </a:t>
            </a:r>
            <a:r>
              <a:rPr lang="ru-RU" sz="1200" dirty="0" smtClean="0">
                <a:solidFill>
                  <a:srgbClr val="0070C0"/>
                </a:solidFill>
                <a:latin typeface="Arial" panose="020B0604020202020204" pitchFamily="34" charset="0"/>
              </a:rPr>
              <a:t>част от тази енергия се отразява, а останалата преминава през него или се</a:t>
            </a:r>
            <a:r>
              <a:rPr lang="en-US" sz="1200" dirty="0" smtClean="0">
                <a:solidFill>
                  <a:srgbClr val="0070C0"/>
                </a:solidFill>
                <a:latin typeface="Arial" panose="020B0604020202020204" pitchFamily="34" charset="0"/>
              </a:rPr>
              <a:t> </a:t>
            </a:r>
            <a:r>
              <a:rPr lang="ru-RU" sz="1200" dirty="0" smtClean="0">
                <a:solidFill>
                  <a:srgbClr val="0070C0"/>
                </a:solidFill>
                <a:latin typeface="Arial" panose="020B0604020202020204" pitchFamily="34" charset="0"/>
              </a:rPr>
              <a:t>поглъща. </a:t>
            </a:r>
            <a:endParaRPr lang="en-US" sz="1200" dirty="0" smtClean="0">
              <a:solidFill>
                <a:srgbClr val="0070C0"/>
              </a:solidFill>
              <a:latin typeface="Arial" panose="020B0604020202020204" pitchFamily="34" charset="0"/>
            </a:endParaRPr>
          </a:p>
          <a:p>
            <a:pPr algn="just"/>
            <a:endParaRPr lang="en-US" sz="1200" dirty="0" smtClean="0">
              <a:solidFill>
                <a:srgbClr val="0070C0"/>
              </a:solidFill>
              <a:latin typeface="Arial" panose="020B0604020202020204" pitchFamily="34" charset="0"/>
            </a:endParaRPr>
          </a:p>
          <a:p>
            <a:pPr algn="just"/>
            <a:r>
              <a:rPr lang="ru-RU" sz="1200" dirty="0" smtClean="0">
                <a:solidFill>
                  <a:srgbClr val="FF0000"/>
                </a:solidFill>
                <a:latin typeface="Arial" panose="020B0604020202020204" pitchFamily="34" charset="0"/>
              </a:rPr>
              <a:t>Това разпределение на попадащата енергия се определя от три</a:t>
            </a:r>
            <a:r>
              <a:rPr lang="en-US" sz="1200" dirty="0" smtClean="0">
                <a:solidFill>
                  <a:srgbClr val="FF0000"/>
                </a:solidFill>
                <a:latin typeface="Arial" panose="020B0604020202020204" pitchFamily="34" charset="0"/>
              </a:rPr>
              <a:t> </a:t>
            </a:r>
            <a:r>
              <a:rPr lang="bg-BG" sz="1200" dirty="0" smtClean="0">
                <a:solidFill>
                  <a:srgbClr val="FF0000"/>
                </a:solidFill>
                <a:latin typeface="Arial" panose="020B0604020202020204" pitchFamily="34" charset="0"/>
              </a:rPr>
              <a:t>радиационни свойства (интегрални характеристики)</a:t>
            </a:r>
            <a:endParaRPr lang="en-US" sz="120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accent6">
                  <a:lumMod val="50000"/>
                </a:schemeClr>
              </a:solidFill>
            </a:endParaRPr>
          </a:p>
          <a:p>
            <a:endParaRPr lang="bg-BG" dirty="0"/>
          </a:p>
        </p:txBody>
      </p:sp>
      <p:sp>
        <p:nvSpPr>
          <p:cNvPr id="4" name="Slide Number Placeholder 3"/>
          <p:cNvSpPr>
            <a:spLocks noGrp="1"/>
          </p:cNvSpPr>
          <p:nvPr>
            <p:ph type="sldNum" sz="quarter" idx="10"/>
          </p:nvPr>
        </p:nvSpPr>
        <p:spPr/>
        <p:txBody>
          <a:bodyPr/>
          <a:lstStyle/>
          <a:p>
            <a:fld id="{A1A2A335-09C8-4A1C-BF23-6F69DCD450C6}" type="slidenum">
              <a:rPr lang="bg-BG" smtClean="0"/>
              <a:t>40</a:t>
            </a:fld>
            <a:endParaRPr lang="bg-BG"/>
          </a:p>
        </p:txBody>
      </p:sp>
    </p:spTree>
    <p:extLst>
      <p:ext uri="{BB962C8B-B14F-4D97-AF65-F5344CB8AC3E}">
        <p14:creationId xmlns:p14="http://schemas.microsoft.com/office/powerpoint/2010/main" val="1806015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rgbClr val="FF0000"/>
                </a:solidFill>
                <a:latin typeface="Arial" panose="020B0604020202020204" pitchFamily="34" charset="0"/>
              </a:rPr>
              <a:t>Съгласно този закон при топлинно равновесие поглъщателната способност</a:t>
            </a:r>
            <a:r>
              <a:rPr lang="en-US" sz="1200" dirty="0" smtClean="0">
                <a:solidFill>
                  <a:srgbClr val="FF0000"/>
                </a:solidFill>
                <a:latin typeface="Arial" panose="020B0604020202020204" pitchFamily="34" charset="0"/>
              </a:rPr>
              <a:t> </a:t>
            </a:r>
            <a:r>
              <a:rPr lang="ru-RU" sz="1200" dirty="0" smtClean="0">
                <a:solidFill>
                  <a:srgbClr val="FF0000"/>
                </a:solidFill>
                <a:latin typeface="Arial" panose="020B0604020202020204" pitchFamily="34" charset="0"/>
              </a:rPr>
              <a:t>на едно тяло е равна на излъчвателната му способност</a:t>
            </a:r>
            <a:r>
              <a:rPr lang="ru-RU" sz="1200" dirty="0" smtClean="0">
                <a:solidFill>
                  <a:srgbClr val="0070C0"/>
                </a:solidFill>
                <a:latin typeface="Arial" panose="020B0604020202020204" pitchFamily="34" charset="0"/>
              </a:rPr>
              <a:t>. Този резултат не е в</a:t>
            </a:r>
            <a:r>
              <a:rPr lang="en-US" sz="1200" dirty="0" smtClean="0">
                <a:solidFill>
                  <a:srgbClr val="0070C0"/>
                </a:solidFill>
                <a:latin typeface="Arial" panose="020B0604020202020204" pitchFamily="34" charset="0"/>
              </a:rPr>
              <a:t> </a:t>
            </a:r>
            <a:r>
              <a:rPr lang="ru-RU" sz="1200" dirty="0" smtClean="0">
                <a:solidFill>
                  <a:srgbClr val="0070C0"/>
                </a:solidFill>
                <a:latin typeface="Arial" panose="020B0604020202020204" pitchFamily="34" charset="0"/>
              </a:rPr>
              <a:t>сила, ако тялото и околната среда не са в топлинно равновесие.</a:t>
            </a:r>
            <a:r>
              <a:rPr lang="en-US" sz="1200" dirty="0" smtClean="0">
                <a:solidFill>
                  <a:srgbClr val="0070C0"/>
                </a:solidFill>
                <a:latin typeface="Arial" panose="020B0604020202020204" pitchFamily="34" charset="0"/>
              </a:rPr>
              <a:t> </a:t>
            </a:r>
            <a:r>
              <a:rPr lang="ru-RU" sz="1200" dirty="0" smtClean="0">
                <a:solidFill>
                  <a:srgbClr val="C00000"/>
                </a:solidFill>
                <a:latin typeface="Arial" panose="020B0604020202020204" pitchFamily="34" charset="0"/>
              </a:rPr>
              <a:t>Съгласно закона на Киркоф, добрият поглъщател (абсорбер) на</a:t>
            </a:r>
            <a:r>
              <a:rPr lang="en-US" sz="1200" dirty="0" smtClean="0">
                <a:solidFill>
                  <a:srgbClr val="C00000"/>
                </a:solidFill>
                <a:latin typeface="Arial" panose="020B0604020202020204" pitchFamily="34" charset="0"/>
              </a:rPr>
              <a:t> </a:t>
            </a:r>
            <a:r>
              <a:rPr lang="ru-RU" sz="1200" dirty="0" smtClean="0">
                <a:solidFill>
                  <a:srgbClr val="C00000"/>
                </a:solidFill>
                <a:latin typeface="Arial" panose="020B0604020202020204" pitchFamily="34" charset="0"/>
              </a:rPr>
              <a:t>електромагнитното лъчение е и добър излъчвател (емитер).</a:t>
            </a:r>
            <a:r>
              <a:rPr lang="ru-RU" sz="1200" dirty="0" smtClean="0">
                <a:solidFill>
                  <a:srgbClr val="0070C0"/>
                </a:solidFill>
                <a:latin typeface="Arial" panose="020B0604020202020204" pitchFamily="34" charset="0"/>
              </a:rPr>
              <a:t> Горното равенство</a:t>
            </a:r>
            <a:r>
              <a:rPr lang="en-US" sz="1200" dirty="0" smtClean="0">
                <a:solidFill>
                  <a:srgbClr val="0070C0"/>
                </a:solidFill>
                <a:latin typeface="Arial" panose="020B0604020202020204" pitchFamily="34" charset="0"/>
              </a:rPr>
              <a:t> </a:t>
            </a:r>
            <a:r>
              <a:rPr lang="ru-RU" sz="1200" dirty="0" smtClean="0">
                <a:solidFill>
                  <a:srgbClr val="0070C0"/>
                </a:solidFill>
                <a:latin typeface="Arial" panose="020B0604020202020204" pitchFamily="34" charset="0"/>
              </a:rPr>
              <a:t>се отнася за интегралните характеристики. От равенството </a:t>
            </a:r>
            <a:r>
              <a:rPr lang="ru-RU" sz="1600" b="1" i="1" dirty="0" smtClean="0">
                <a:solidFill>
                  <a:srgbClr val="FF0000"/>
                </a:solidFill>
                <a:latin typeface="Arial,BoldItalic"/>
              </a:rPr>
              <a:t>α </a:t>
            </a:r>
            <a:r>
              <a:rPr lang="ru-RU" sz="1600" b="1" i="1" dirty="0" smtClean="0">
                <a:solidFill>
                  <a:srgbClr val="FF0000"/>
                </a:solidFill>
                <a:latin typeface="Arial" panose="020B0604020202020204" pitchFamily="34" charset="0"/>
              </a:rPr>
              <a:t>= </a:t>
            </a:r>
            <a:r>
              <a:rPr lang="ru-RU" sz="1600" b="1" i="1" dirty="0" smtClean="0">
                <a:solidFill>
                  <a:srgbClr val="FF0000"/>
                </a:solidFill>
                <a:latin typeface="Arial,Italic"/>
              </a:rPr>
              <a:t>ɛ </a:t>
            </a:r>
            <a:r>
              <a:rPr lang="ru-RU" sz="1200" dirty="0" smtClean="0">
                <a:solidFill>
                  <a:srgbClr val="0070C0"/>
                </a:solidFill>
                <a:latin typeface="Arial" panose="020B0604020202020204" pitchFamily="34" charset="0"/>
              </a:rPr>
              <a:t>може да се</a:t>
            </a:r>
            <a:r>
              <a:rPr lang="en-US" sz="1200" dirty="0" smtClean="0">
                <a:solidFill>
                  <a:srgbClr val="0070C0"/>
                </a:solidFill>
                <a:latin typeface="Arial" panose="020B0604020202020204" pitchFamily="34" charset="0"/>
              </a:rPr>
              <a:t> </a:t>
            </a:r>
            <a:r>
              <a:rPr lang="ru-RU" sz="1200" dirty="0" smtClean="0">
                <a:solidFill>
                  <a:srgbClr val="0070C0"/>
                </a:solidFill>
                <a:latin typeface="Arial" panose="020B0604020202020204" pitchFamily="34" charset="0"/>
              </a:rPr>
              <a:t>даде пример за абсолютно черно тяло. Ако има малък отвор в затворено</a:t>
            </a:r>
            <a:r>
              <a:rPr lang="en-US" sz="1200" dirty="0" smtClean="0">
                <a:solidFill>
                  <a:srgbClr val="0070C0"/>
                </a:solidFill>
                <a:latin typeface="Arial" panose="020B0604020202020204" pitchFamily="34" charset="0"/>
              </a:rPr>
              <a:t> </a:t>
            </a:r>
            <a:r>
              <a:rPr lang="ru-RU" sz="1200" dirty="0" smtClean="0">
                <a:solidFill>
                  <a:srgbClr val="0070C0"/>
                </a:solidFill>
                <a:latin typeface="Arial" panose="020B0604020202020204" pitchFamily="34" charset="0"/>
              </a:rPr>
              <a:t>пространство и в него попадне електромагнитно лъчение, то след многократно</a:t>
            </a:r>
            <a:r>
              <a:rPr lang="en-US" sz="1200" dirty="0" smtClean="0">
                <a:solidFill>
                  <a:srgbClr val="0070C0"/>
                </a:solidFill>
                <a:latin typeface="Arial" panose="020B0604020202020204" pitchFamily="34" charset="0"/>
              </a:rPr>
              <a:t> </a:t>
            </a:r>
            <a:r>
              <a:rPr lang="ru-RU" sz="1200" dirty="0" smtClean="0">
                <a:solidFill>
                  <a:srgbClr val="0070C0"/>
                </a:solidFill>
                <a:latin typeface="Arial" panose="020B0604020202020204" pitchFamily="34" charset="0"/>
              </a:rPr>
              <a:t>отражение от вътрешни повърхнини лъчението се поглъща изцяло. Този малък</a:t>
            </a:r>
            <a:r>
              <a:rPr lang="en-US" sz="1200" dirty="0" smtClean="0">
                <a:solidFill>
                  <a:srgbClr val="0070C0"/>
                </a:solidFill>
                <a:latin typeface="Arial" panose="020B0604020202020204" pitchFamily="34" charset="0"/>
              </a:rPr>
              <a:t> </a:t>
            </a:r>
            <a:r>
              <a:rPr lang="ru-RU" sz="1200" dirty="0" smtClean="0">
                <a:solidFill>
                  <a:srgbClr val="0070C0"/>
                </a:solidFill>
                <a:latin typeface="Arial" panose="020B0604020202020204" pitchFamily="34" charset="0"/>
              </a:rPr>
              <a:t>отвор може да се разглежда като модел на абсолютно черно тяло, тъй като</a:t>
            </a:r>
            <a:r>
              <a:rPr lang="en-US" sz="1200" dirty="0" smtClean="0">
                <a:solidFill>
                  <a:srgbClr val="0070C0"/>
                </a:solidFill>
                <a:latin typeface="Arial" panose="020B0604020202020204" pitchFamily="34" charset="0"/>
              </a:rPr>
              <a:t> </a:t>
            </a:r>
            <a:r>
              <a:rPr lang="ru-RU" sz="1200" dirty="0" smtClean="0">
                <a:solidFill>
                  <a:srgbClr val="0070C0"/>
                </a:solidFill>
                <a:latin typeface="Arial" panose="020B0604020202020204" pitchFamily="34" charset="0"/>
              </a:rPr>
              <a:t>поглъща цялото лъчение, което попада върху него.</a:t>
            </a:r>
            <a:endParaRPr lang="en-US" sz="1200" dirty="0" smtClean="0">
              <a:solidFill>
                <a:srgbClr val="0070C0"/>
              </a:solidFill>
            </a:endParaRPr>
          </a:p>
          <a:p>
            <a:endParaRPr lang="bg-BG" dirty="0"/>
          </a:p>
        </p:txBody>
      </p:sp>
      <p:sp>
        <p:nvSpPr>
          <p:cNvPr id="4" name="Slide Number Placeholder 3"/>
          <p:cNvSpPr>
            <a:spLocks noGrp="1"/>
          </p:cNvSpPr>
          <p:nvPr>
            <p:ph type="sldNum" sz="quarter" idx="10"/>
          </p:nvPr>
        </p:nvSpPr>
        <p:spPr/>
        <p:txBody>
          <a:bodyPr/>
          <a:lstStyle/>
          <a:p>
            <a:fld id="{A1A2A335-09C8-4A1C-BF23-6F69DCD450C6}" type="slidenum">
              <a:rPr lang="bg-BG" smtClean="0"/>
              <a:t>43</a:t>
            </a:fld>
            <a:endParaRPr lang="bg-BG"/>
          </a:p>
        </p:txBody>
      </p:sp>
    </p:spTree>
    <p:extLst>
      <p:ext uri="{BB962C8B-B14F-4D97-AF65-F5344CB8AC3E}">
        <p14:creationId xmlns:p14="http://schemas.microsoft.com/office/powerpoint/2010/main" val="3653891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r>
              <a:rPr lang="ru-RU" sz="1200" dirty="0" smtClean="0">
                <a:solidFill>
                  <a:schemeClr val="accent6">
                    <a:lumMod val="50000"/>
                  </a:schemeClr>
                </a:solidFill>
                <a:latin typeface="Arial" panose="020B0604020202020204" pitchFamily="34" charset="0"/>
              </a:rPr>
              <a:t>В инженерната практика се използва </a:t>
            </a:r>
            <a:r>
              <a:rPr lang="ru-RU" sz="1200" dirty="0" smtClean="0">
                <a:solidFill>
                  <a:srgbClr val="FF0000"/>
                </a:solidFill>
                <a:latin typeface="Arial" panose="020B0604020202020204" pitchFamily="34" charset="0"/>
              </a:rPr>
              <a:t>промяна на радиационните свойства на</a:t>
            </a:r>
            <a:r>
              <a:rPr lang="en-US" sz="1200" dirty="0" smtClean="0">
                <a:solidFill>
                  <a:srgbClr val="FF0000"/>
                </a:solidFill>
                <a:latin typeface="Arial" panose="020B0604020202020204" pitchFamily="34" charset="0"/>
              </a:rPr>
              <a:t> </a:t>
            </a:r>
            <a:r>
              <a:rPr lang="ru-RU" sz="1200" dirty="0" smtClean="0">
                <a:solidFill>
                  <a:srgbClr val="FF0000"/>
                </a:solidFill>
                <a:latin typeface="Arial" panose="020B0604020202020204" pitchFamily="34" charset="0"/>
              </a:rPr>
              <a:t>повърхнините </a:t>
            </a:r>
            <a:r>
              <a:rPr lang="ru-RU" sz="1200" dirty="0" smtClean="0">
                <a:solidFill>
                  <a:schemeClr val="accent6">
                    <a:lumMod val="50000"/>
                  </a:schemeClr>
                </a:solidFill>
                <a:latin typeface="Arial" panose="020B0604020202020204" pitchFamily="34" charset="0"/>
              </a:rPr>
              <a:t>с цел да се увеличи или намали тяхната естествена способност да</a:t>
            </a:r>
            <a:r>
              <a:rPr lang="en-US" sz="1200" dirty="0" smtClean="0">
                <a:solidFill>
                  <a:schemeClr val="accent6">
                    <a:lumMod val="50000"/>
                  </a:schemeClr>
                </a:solidFill>
                <a:latin typeface="Arial" panose="020B0604020202020204" pitchFamily="34" charset="0"/>
              </a:rPr>
              <a:t> </a:t>
            </a:r>
            <a:r>
              <a:rPr lang="ru-RU" sz="1200" dirty="0" smtClean="0">
                <a:solidFill>
                  <a:schemeClr val="accent6">
                    <a:lumMod val="50000"/>
                  </a:schemeClr>
                </a:solidFill>
                <a:latin typeface="Arial" panose="020B0604020202020204" pitchFamily="34" charset="0"/>
              </a:rPr>
              <a:t>поглъщат, излъчват или да отразяват лъчиста енергия. Това се постига чрез</a:t>
            </a:r>
            <a:r>
              <a:rPr lang="en-US" sz="1200" dirty="0" smtClean="0">
                <a:solidFill>
                  <a:schemeClr val="accent6">
                    <a:lumMod val="50000"/>
                  </a:schemeClr>
                </a:solidFill>
                <a:latin typeface="Arial" panose="020B0604020202020204" pitchFamily="34" charset="0"/>
              </a:rPr>
              <a:t> </a:t>
            </a:r>
            <a:r>
              <a:rPr lang="ru-RU" sz="1200" dirty="0" smtClean="0">
                <a:solidFill>
                  <a:schemeClr val="accent6">
                    <a:lumMod val="50000"/>
                  </a:schemeClr>
                </a:solidFill>
                <a:latin typeface="Arial" panose="020B0604020202020204" pitchFamily="34" charset="0"/>
              </a:rPr>
              <a:t>създаване на покрития с желани </a:t>
            </a:r>
            <a:r>
              <a:rPr lang="ru-RU" sz="1200" dirty="0" smtClean="0">
                <a:solidFill>
                  <a:srgbClr val="C00000"/>
                </a:solidFill>
                <a:latin typeface="Arial" panose="020B0604020202020204" pitchFamily="34" charset="0"/>
              </a:rPr>
              <a:t>спектрални</a:t>
            </a:r>
            <a:r>
              <a:rPr lang="ru-RU" sz="1200" dirty="0" smtClean="0">
                <a:solidFill>
                  <a:schemeClr val="accent6">
                    <a:lumMod val="50000"/>
                  </a:schemeClr>
                </a:solidFill>
                <a:latin typeface="Arial" panose="020B0604020202020204" pitchFamily="34" charset="0"/>
              </a:rPr>
              <a:t> характеристики или с желани</a:t>
            </a:r>
            <a:r>
              <a:rPr lang="en-US" sz="1200" dirty="0" smtClean="0">
                <a:solidFill>
                  <a:schemeClr val="accent6">
                    <a:lumMod val="50000"/>
                  </a:schemeClr>
                </a:solidFill>
                <a:latin typeface="Arial" panose="020B0604020202020204" pitchFamily="34" charset="0"/>
              </a:rPr>
              <a:t> </a:t>
            </a:r>
            <a:r>
              <a:rPr lang="bg-BG" sz="1200" dirty="0" smtClean="0">
                <a:solidFill>
                  <a:srgbClr val="C00000"/>
                </a:solidFill>
                <a:latin typeface="Arial" panose="020B0604020202020204" pitchFamily="34" charset="0"/>
              </a:rPr>
              <a:t>насочени</a:t>
            </a:r>
            <a:r>
              <a:rPr lang="bg-BG" sz="1200" dirty="0" smtClean="0">
                <a:solidFill>
                  <a:schemeClr val="accent6">
                    <a:lumMod val="50000"/>
                  </a:schemeClr>
                </a:solidFill>
                <a:latin typeface="Arial" panose="020B0604020202020204" pitchFamily="34" charset="0"/>
              </a:rPr>
              <a:t> характеристики</a:t>
            </a:r>
            <a:r>
              <a:rPr lang="en-US" sz="1200" dirty="0" smtClean="0">
                <a:solidFill>
                  <a:schemeClr val="accent6">
                    <a:lumMod val="50000"/>
                  </a:schemeClr>
                </a:solidFill>
                <a:latin typeface="Arial" panose="020B0604020202020204" pitchFamily="34" charset="0"/>
              </a:rPr>
              <a:t> (</a:t>
            </a:r>
            <a:r>
              <a:rPr lang="bg-BG" sz="1200" dirty="0" smtClean="0">
                <a:solidFill>
                  <a:srgbClr val="0070C0"/>
                </a:solidFill>
                <a:latin typeface="Arial" panose="020B0604020202020204" pitchFamily="34" charset="0"/>
              </a:rPr>
              <a:t>боядисани в черно варели</a:t>
            </a:r>
            <a:r>
              <a:rPr lang="bg-BG" sz="1200" dirty="0" smtClean="0">
                <a:solidFill>
                  <a:schemeClr val="accent6">
                    <a:lumMod val="50000"/>
                  </a:schemeClr>
                </a:solidFill>
                <a:latin typeface="Arial" panose="020B0604020202020204" pitchFamily="34" charset="0"/>
              </a:rPr>
              <a:t>).</a:t>
            </a:r>
          </a:p>
          <a:p>
            <a:pPr algn="just">
              <a:lnSpc>
                <a:spcPct val="150000"/>
              </a:lnSpc>
            </a:pPr>
            <a:r>
              <a:rPr lang="ru-RU" sz="1200" i="1" dirty="0" smtClean="0">
                <a:solidFill>
                  <a:srgbClr val="FF0000"/>
                </a:solidFill>
                <a:latin typeface="Arial,Italic"/>
              </a:rPr>
              <a:t>Спектрално</a:t>
            </a:r>
            <a:r>
              <a:rPr lang="ru-RU" sz="1200" i="1" dirty="0" smtClean="0">
                <a:solidFill>
                  <a:srgbClr val="FF0000"/>
                </a:solidFill>
                <a:latin typeface="Arial" panose="020B0604020202020204" pitchFamily="34" charset="0"/>
              </a:rPr>
              <a:t>-</a:t>
            </a:r>
            <a:r>
              <a:rPr lang="ru-RU" sz="1200" i="1" dirty="0" smtClean="0">
                <a:solidFill>
                  <a:srgbClr val="FF0000"/>
                </a:solidFill>
                <a:latin typeface="Arial,Italic"/>
              </a:rPr>
              <a:t>селективни повърхнини</a:t>
            </a:r>
            <a:r>
              <a:rPr lang="ru-RU" sz="1200" dirty="0" smtClean="0">
                <a:solidFill>
                  <a:schemeClr val="accent6">
                    <a:lumMod val="50000"/>
                  </a:schemeClr>
                </a:solidFill>
                <a:latin typeface="Arial" panose="020B0604020202020204" pitchFamily="34" charset="0"/>
              </a:rPr>
              <a:t>: Абсолютно черните повърхнини</a:t>
            </a:r>
            <a:r>
              <a:rPr lang="en-US" sz="1200" dirty="0" smtClean="0">
                <a:solidFill>
                  <a:schemeClr val="accent6">
                    <a:lumMod val="50000"/>
                  </a:schemeClr>
                </a:solidFill>
                <a:latin typeface="Arial" panose="020B0604020202020204" pitchFamily="34" charset="0"/>
              </a:rPr>
              <a:t> </a:t>
            </a:r>
            <a:r>
              <a:rPr lang="ru-RU" sz="1200" dirty="0" smtClean="0">
                <a:solidFill>
                  <a:schemeClr val="accent6">
                    <a:lumMod val="50000"/>
                  </a:schemeClr>
                </a:solidFill>
                <a:latin typeface="Arial" panose="020B0604020202020204" pitchFamily="34" charset="0"/>
              </a:rPr>
              <a:t>поглъщат максимална лъчиста енергия и в същото време излъчват максимална</a:t>
            </a:r>
            <a:r>
              <a:rPr lang="en-US" sz="1200" dirty="0" smtClean="0">
                <a:solidFill>
                  <a:schemeClr val="accent6">
                    <a:lumMod val="50000"/>
                  </a:schemeClr>
                </a:solidFill>
                <a:latin typeface="Arial" panose="020B0604020202020204" pitchFamily="34" charset="0"/>
              </a:rPr>
              <a:t> </a:t>
            </a:r>
            <a:r>
              <a:rPr lang="ru-RU" sz="1200" dirty="0" smtClean="0">
                <a:solidFill>
                  <a:schemeClr val="accent6">
                    <a:lumMod val="50000"/>
                  </a:schemeClr>
                </a:solidFill>
                <a:latin typeface="Arial" panose="020B0604020202020204" pitchFamily="34" charset="0"/>
              </a:rPr>
              <a:t>енергия. </a:t>
            </a:r>
            <a:r>
              <a:rPr lang="ru-RU" sz="1200" dirty="0" smtClean="0">
                <a:solidFill>
                  <a:srgbClr val="00B0F0"/>
                </a:solidFill>
                <a:latin typeface="Arial" panose="020B0604020202020204" pitchFamily="34" charset="0"/>
              </a:rPr>
              <a:t>Елементите за абсорбиране на слънчева енергия трябва да поглъщат</a:t>
            </a:r>
            <a:r>
              <a:rPr lang="en-US" sz="1200" dirty="0" smtClean="0">
                <a:solidFill>
                  <a:srgbClr val="00B0F0"/>
                </a:solidFill>
                <a:latin typeface="Arial" panose="020B0604020202020204" pitchFamily="34" charset="0"/>
              </a:rPr>
              <a:t> </a:t>
            </a:r>
            <a:r>
              <a:rPr lang="ru-RU" sz="1200" dirty="0" smtClean="0">
                <a:solidFill>
                  <a:srgbClr val="00B0F0"/>
                </a:solidFill>
                <a:latin typeface="Arial" panose="020B0604020202020204" pitchFamily="34" charset="0"/>
              </a:rPr>
              <a:t>максимална лъчиста енергия в диапазона на видимата светлина </a:t>
            </a:r>
            <a:r>
              <a:rPr lang="ru-RU" sz="1200" dirty="0" smtClean="0">
                <a:solidFill>
                  <a:schemeClr val="accent6">
                    <a:lumMod val="50000"/>
                  </a:schemeClr>
                </a:solidFill>
                <a:latin typeface="Arial" panose="020B0604020202020204" pitchFamily="34" charset="0"/>
              </a:rPr>
              <a:t>(близо до</a:t>
            </a:r>
            <a:r>
              <a:rPr lang="en-US" sz="1200" dirty="0" smtClean="0">
                <a:solidFill>
                  <a:schemeClr val="accent6">
                    <a:lumMod val="50000"/>
                  </a:schemeClr>
                </a:solidFill>
                <a:latin typeface="Arial" panose="020B0604020202020204" pitchFamily="34" charset="0"/>
              </a:rPr>
              <a:t> </a:t>
            </a:r>
            <a:r>
              <a:rPr lang="ru-RU" sz="1200" dirty="0" smtClean="0">
                <a:solidFill>
                  <a:schemeClr val="accent6">
                    <a:lumMod val="50000"/>
                  </a:schemeClr>
                </a:solidFill>
                <a:latin typeface="Arial" panose="020B0604020202020204" pitchFamily="34" charset="0"/>
              </a:rPr>
              <a:t>максимума на спектъра на Слънцето) и достатъчно малка поглъщателна</a:t>
            </a:r>
            <a:r>
              <a:rPr lang="en-US" sz="1200" dirty="0" smtClean="0">
                <a:solidFill>
                  <a:schemeClr val="accent6">
                    <a:lumMod val="50000"/>
                  </a:schemeClr>
                </a:solidFill>
                <a:latin typeface="Arial" panose="020B0604020202020204" pitchFamily="34" charset="0"/>
              </a:rPr>
              <a:t> </a:t>
            </a:r>
            <a:r>
              <a:rPr lang="ru-RU" sz="1200" dirty="0" smtClean="0">
                <a:solidFill>
                  <a:schemeClr val="accent6">
                    <a:lumMod val="50000"/>
                  </a:schemeClr>
                </a:solidFill>
                <a:latin typeface="Arial" panose="020B0604020202020204" pitchFamily="34" charset="0"/>
              </a:rPr>
              <a:t>възможност в спектъра на топлинните вълни. Повърхнини, които притежават</a:t>
            </a:r>
            <a:r>
              <a:rPr lang="en-US" sz="1200" dirty="0" smtClean="0">
                <a:solidFill>
                  <a:schemeClr val="accent6">
                    <a:lumMod val="50000"/>
                  </a:schemeClr>
                </a:solidFill>
                <a:latin typeface="Arial" panose="020B0604020202020204" pitchFamily="34" charset="0"/>
              </a:rPr>
              <a:t> </a:t>
            </a:r>
            <a:r>
              <a:rPr lang="ru-RU" sz="1200" dirty="0" smtClean="0">
                <a:solidFill>
                  <a:schemeClr val="accent6">
                    <a:lumMod val="50000"/>
                  </a:schemeClr>
                </a:solidFill>
                <a:latin typeface="Arial" panose="020B0604020202020204" pitchFamily="34" charset="0"/>
              </a:rPr>
              <a:t>такива характеристики, се наричат </a:t>
            </a:r>
            <a:r>
              <a:rPr lang="ru-RU" sz="1200" b="1" i="1" dirty="0" smtClean="0">
                <a:solidFill>
                  <a:srgbClr val="FF0000"/>
                </a:solidFill>
                <a:latin typeface="Arial,BoldItalic"/>
              </a:rPr>
              <a:t>спектрално</a:t>
            </a:r>
            <a:r>
              <a:rPr lang="ru-RU" sz="1200" b="1" i="1" dirty="0" smtClean="0">
                <a:solidFill>
                  <a:srgbClr val="FF0000"/>
                </a:solidFill>
                <a:latin typeface="Arial" panose="020B0604020202020204" pitchFamily="34" charset="0"/>
              </a:rPr>
              <a:t>-</a:t>
            </a:r>
            <a:r>
              <a:rPr lang="ru-RU" sz="1200" b="1" i="1" dirty="0" smtClean="0">
                <a:solidFill>
                  <a:srgbClr val="FF0000"/>
                </a:solidFill>
                <a:latin typeface="Arial,BoldItalic"/>
              </a:rPr>
              <a:t>селективни.</a:t>
            </a:r>
            <a:endParaRPr lang="en-US" sz="1200" b="1" i="1" dirty="0" smtClean="0">
              <a:solidFill>
                <a:srgbClr val="FF0000"/>
              </a:solidFill>
              <a:latin typeface="Arial,BoldItalic"/>
            </a:endParaRPr>
          </a:p>
          <a:p>
            <a:endParaRPr lang="bg-BG" dirty="0"/>
          </a:p>
        </p:txBody>
      </p:sp>
      <p:sp>
        <p:nvSpPr>
          <p:cNvPr id="4" name="Slide Number Placeholder 3"/>
          <p:cNvSpPr>
            <a:spLocks noGrp="1"/>
          </p:cNvSpPr>
          <p:nvPr>
            <p:ph type="sldNum" sz="quarter" idx="10"/>
          </p:nvPr>
        </p:nvSpPr>
        <p:spPr/>
        <p:txBody>
          <a:bodyPr/>
          <a:lstStyle/>
          <a:p>
            <a:fld id="{A1A2A335-09C8-4A1C-BF23-6F69DCD450C6}" type="slidenum">
              <a:rPr lang="bg-BG" smtClean="0"/>
              <a:t>44</a:t>
            </a:fld>
            <a:endParaRPr lang="bg-BG"/>
          </a:p>
        </p:txBody>
      </p:sp>
    </p:spTree>
    <p:extLst>
      <p:ext uri="{BB962C8B-B14F-4D97-AF65-F5344CB8AC3E}">
        <p14:creationId xmlns:p14="http://schemas.microsoft.com/office/powerpoint/2010/main" val="3013056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accent6">
                    <a:lumMod val="50000"/>
                  </a:schemeClr>
                </a:solidFill>
                <a:latin typeface="Arial" panose="020B0604020202020204" pitchFamily="34" charset="0"/>
              </a:rPr>
              <a:t>Горещите неща (като слънцето) излъчват с по-къси дължини на вълната от студените Всеки обект, освен ако не е абсолютна нула, излъчва топлинна радиация“, „Ако начертаем графика на количеството излъчване на даден обект като функция от дължината на вълната, той изглежда като тази графика. Той излъчва малко енергия на всяка дължина на вълната, но по-голямата част от енергията е в доста тесен диапазон на дължината на вълната. Местоположението на тази лента с форма на моди зависи от температурата на обекта. Колкото по-висока е температурата, толкова по-малка става дължината на вълната."„Например, слънцето при 6000oC е отляво на графиката на дължината на вълната, в диапазона, в който имате видима светлина. Тази мода в средата може да бъде парче желязо в доменна пещ при 500oC, което едва свети в червено. И вдясно е обект при може би 100oC, който изобщо не свети във видимия спектър, но все пак излъчва малко инфрачервено лъчение на много по-дълги дължини на вълната.</a:t>
            </a:r>
            <a:endParaRPr lang="en-US" sz="1200" b="1" i="1" dirty="0" smtClean="0">
              <a:solidFill>
                <a:srgbClr val="FF0000"/>
              </a:solidFill>
              <a:latin typeface="Arial,BoldItalic"/>
            </a:endParaRPr>
          </a:p>
          <a:p>
            <a:endParaRPr lang="bg-BG" dirty="0"/>
          </a:p>
        </p:txBody>
      </p:sp>
      <p:sp>
        <p:nvSpPr>
          <p:cNvPr id="4" name="Slide Number Placeholder 3"/>
          <p:cNvSpPr>
            <a:spLocks noGrp="1"/>
          </p:cNvSpPr>
          <p:nvPr>
            <p:ph type="sldNum" sz="quarter" idx="10"/>
          </p:nvPr>
        </p:nvSpPr>
        <p:spPr/>
        <p:txBody>
          <a:bodyPr/>
          <a:lstStyle/>
          <a:p>
            <a:fld id="{A1A2A335-09C8-4A1C-BF23-6F69DCD450C6}" type="slidenum">
              <a:rPr lang="bg-BG" smtClean="0"/>
              <a:t>45</a:t>
            </a:fld>
            <a:endParaRPr lang="bg-BG"/>
          </a:p>
        </p:txBody>
      </p:sp>
    </p:spTree>
    <p:extLst>
      <p:ext uri="{BB962C8B-B14F-4D97-AF65-F5344CB8AC3E}">
        <p14:creationId xmlns:p14="http://schemas.microsoft.com/office/powerpoint/2010/main" val="1007606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g-BG" sz="1200" dirty="0" smtClean="0">
                <a:solidFill>
                  <a:srgbClr val="0070C0"/>
                </a:solidFill>
                <a:latin typeface="Arial" panose="020B0604020202020204" pitchFamily="34" charset="0"/>
              </a:rPr>
              <a:t>Ако</a:t>
            </a:r>
            <a:r>
              <a:rPr lang="en-US" sz="1200" dirty="0" smtClean="0">
                <a:solidFill>
                  <a:srgbClr val="0070C0"/>
                </a:solidFill>
                <a:latin typeface="Arial" panose="020B0604020202020204" pitchFamily="34" charset="0"/>
              </a:rPr>
              <a:t> </a:t>
            </a:r>
            <a:r>
              <a:rPr lang="ru-RU" sz="1200" dirty="0" smtClean="0">
                <a:solidFill>
                  <a:srgbClr val="0070C0"/>
                </a:solidFill>
                <a:latin typeface="Arial" panose="020B0604020202020204" pitchFamily="34" charset="0"/>
              </a:rPr>
              <a:t>коефициентът на поглъщане е равен на единица в диапазона на видимия</a:t>
            </a:r>
            <a:r>
              <a:rPr lang="en-US" sz="1200" dirty="0" smtClean="0">
                <a:solidFill>
                  <a:srgbClr val="0070C0"/>
                </a:solidFill>
                <a:latin typeface="Arial" panose="020B0604020202020204" pitchFamily="34" charset="0"/>
              </a:rPr>
              <a:t> </a:t>
            </a:r>
            <a:r>
              <a:rPr lang="ru-RU" sz="1200" dirty="0" smtClean="0">
                <a:solidFill>
                  <a:srgbClr val="0070C0"/>
                </a:solidFill>
                <a:latin typeface="Arial" panose="020B0604020202020204" pitchFamily="34" charset="0"/>
              </a:rPr>
              <a:t>спектър и равен на нула в диапазона на топлинните вълни, такава повърхнина се</a:t>
            </a:r>
            <a:r>
              <a:rPr lang="en-US" sz="1200" dirty="0" smtClean="0">
                <a:solidFill>
                  <a:srgbClr val="0070C0"/>
                </a:solidFill>
                <a:latin typeface="Arial" panose="020B0604020202020204" pitchFamily="34" charset="0"/>
              </a:rPr>
              <a:t> </a:t>
            </a:r>
            <a:r>
              <a:rPr lang="ru-RU" sz="1200" dirty="0" smtClean="0">
                <a:solidFill>
                  <a:srgbClr val="0070C0"/>
                </a:solidFill>
                <a:latin typeface="Arial" panose="020B0604020202020204" pitchFamily="34" charset="0"/>
              </a:rPr>
              <a:t>нарича </a:t>
            </a:r>
            <a:r>
              <a:rPr lang="ru-RU" sz="1200" i="1" dirty="0" smtClean="0">
                <a:solidFill>
                  <a:srgbClr val="FF0000"/>
                </a:solidFill>
                <a:latin typeface="Arial,Italic"/>
              </a:rPr>
              <a:t>идеална селективна повърхнина</a:t>
            </a:r>
            <a:r>
              <a:rPr lang="ru-RU" sz="1200" i="1" dirty="0" smtClean="0">
                <a:solidFill>
                  <a:srgbClr val="0070C0"/>
                </a:solidFill>
                <a:latin typeface="Arial,Italic"/>
              </a:rPr>
              <a:t>. </a:t>
            </a:r>
            <a:r>
              <a:rPr lang="ru-RU" sz="1200" dirty="0" smtClean="0">
                <a:solidFill>
                  <a:srgbClr val="0070C0"/>
                </a:solidFill>
                <a:latin typeface="Arial" panose="020B0604020202020204" pitchFamily="34" charset="0"/>
              </a:rPr>
              <a:t>Дължината на вълната </a:t>
            </a:r>
            <a:r>
              <a:rPr lang="ru-RU" sz="1200" i="1" dirty="0" smtClean="0">
                <a:solidFill>
                  <a:srgbClr val="FF0000"/>
                </a:solidFill>
                <a:latin typeface="Arial,Italic"/>
              </a:rPr>
              <a:t>λс</a:t>
            </a:r>
            <a:r>
              <a:rPr lang="ru-RU" sz="1200" dirty="0" smtClean="0">
                <a:solidFill>
                  <a:srgbClr val="0070C0"/>
                </a:solidFill>
                <a:latin typeface="Arial" panose="020B0604020202020204" pitchFamily="34" charset="0"/>
              </a:rPr>
              <a:t>, при която се</a:t>
            </a:r>
            <a:r>
              <a:rPr lang="en-US" sz="1200" dirty="0" smtClean="0">
                <a:solidFill>
                  <a:srgbClr val="0070C0"/>
                </a:solidFill>
                <a:latin typeface="Arial" panose="020B0604020202020204" pitchFamily="34" charset="0"/>
              </a:rPr>
              <a:t> </a:t>
            </a:r>
            <a:r>
              <a:rPr lang="ru-RU" sz="1200" dirty="0" smtClean="0">
                <a:solidFill>
                  <a:srgbClr val="0070C0"/>
                </a:solidFill>
                <a:latin typeface="Arial" panose="020B0604020202020204" pitchFamily="34" charset="0"/>
              </a:rPr>
              <a:t>осъществява преход от максимална към минимална поглъщателна способност се нарича </a:t>
            </a:r>
            <a:r>
              <a:rPr lang="ru-RU" sz="1200" i="1" dirty="0" smtClean="0">
                <a:solidFill>
                  <a:srgbClr val="FF0000"/>
                </a:solidFill>
                <a:latin typeface="Arial,Italic"/>
              </a:rPr>
              <a:t>прагова дължина </a:t>
            </a:r>
            <a:r>
              <a:rPr lang="ru-RU" sz="1200" i="1" dirty="0" smtClean="0">
                <a:solidFill>
                  <a:srgbClr val="0070C0"/>
                </a:solidFill>
                <a:latin typeface="Arial,Italic"/>
              </a:rPr>
              <a:t>на вълната</a:t>
            </a:r>
            <a:r>
              <a:rPr lang="ru-RU" sz="1200" dirty="0" smtClean="0">
                <a:solidFill>
                  <a:srgbClr val="0070C0"/>
                </a:solidFill>
                <a:latin typeface="Arial" panose="020B0604020202020204" pitchFamily="34" charset="0"/>
              </a:rPr>
              <a:t>.</a:t>
            </a:r>
            <a:r>
              <a:rPr lang="en-US" sz="1200" dirty="0" smtClean="0">
                <a:solidFill>
                  <a:srgbClr val="0070C0"/>
                </a:solidFill>
                <a:latin typeface="Arial" panose="020B0604020202020204" pitchFamily="34" charset="0"/>
              </a:rPr>
              <a:t> </a:t>
            </a:r>
            <a:endParaRPr lang="en-US" sz="1200" dirty="0" smtClean="0">
              <a:solidFill>
                <a:srgbClr val="0070C0"/>
              </a:solidFill>
            </a:endParaRPr>
          </a:p>
          <a:p>
            <a:endParaRPr lang="bg-BG" dirty="0"/>
          </a:p>
        </p:txBody>
      </p:sp>
      <p:sp>
        <p:nvSpPr>
          <p:cNvPr id="4" name="Slide Number Placeholder 3"/>
          <p:cNvSpPr>
            <a:spLocks noGrp="1"/>
          </p:cNvSpPr>
          <p:nvPr>
            <p:ph type="sldNum" sz="quarter" idx="10"/>
          </p:nvPr>
        </p:nvSpPr>
        <p:spPr/>
        <p:txBody>
          <a:bodyPr/>
          <a:lstStyle/>
          <a:p>
            <a:fld id="{A1A2A335-09C8-4A1C-BF23-6F69DCD450C6}" type="slidenum">
              <a:rPr lang="bg-BG" smtClean="0"/>
              <a:t>46</a:t>
            </a:fld>
            <a:endParaRPr lang="bg-BG"/>
          </a:p>
        </p:txBody>
      </p:sp>
    </p:spTree>
    <p:extLst>
      <p:ext uri="{BB962C8B-B14F-4D97-AF65-F5344CB8AC3E}">
        <p14:creationId xmlns:p14="http://schemas.microsoft.com/office/powerpoint/2010/main" val="2391898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r>
              <a:rPr lang="ru-RU" sz="1200" dirty="0" smtClean="0">
                <a:solidFill>
                  <a:srgbClr val="002060"/>
                </a:solidFill>
                <a:latin typeface="Arial" panose="020B0604020202020204" pitchFamily="34" charset="0"/>
              </a:rPr>
              <a:t>Практическо приложение намират покрития чрез нанасяне тънък</a:t>
            </a:r>
            <a:r>
              <a:rPr lang="en-US" sz="1200" dirty="0" smtClean="0">
                <a:solidFill>
                  <a:srgbClr val="002060"/>
                </a:solidFill>
                <a:latin typeface="Arial" panose="020B0604020202020204" pitchFamily="34" charset="0"/>
              </a:rPr>
              <a:t> </a:t>
            </a:r>
            <a:r>
              <a:rPr lang="ru-RU" sz="1200" dirty="0" smtClean="0">
                <a:solidFill>
                  <a:srgbClr val="002060"/>
                </a:solidFill>
                <a:latin typeface="Arial" panose="020B0604020202020204" pitchFamily="34" charset="0"/>
              </a:rPr>
              <a:t>високопоглъщащ слой върху полирана метална повърхнина. </a:t>
            </a:r>
            <a:r>
              <a:rPr lang="ru-RU" sz="1200" dirty="0" smtClean="0">
                <a:solidFill>
                  <a:srgbClr val="FF0000"/>
                </a:solidFill>
                <a:latin typeface="Arial" panose="020B0604020202020204" pitchFamily="34" charset="0"/>
              </a:rPr>
              <a:t>Покривният филм</a:t>
            </a:r>
            <a:r>
              <a:rPr lang="en-US" sz="1200" dirty="0" smtClean="0">
                <a:solidFill>
                  <a:srgbClr val="FF0000"/>
                </a:solidFill>
                <a:latin typeface="Arial" panose="020B0604020202020204" pitchFamily="34" charset="0"/>
              </a:rPr>
              <a:t> </a:t>
            </a:r>
            <a:r>
              <a:rPr lang="ru-RU" sz="1200" dirty="0" smtClean="0">
                <a:solidFill>
                  <a:srgbClr val="FF0000"/>
                </a:solidFill>
                <a:latin typeface="Arial" panose="020B0604020202020204" pitchFamily="34" charset="0"/>
              </a:rPr>
              <a:t>трябва да притежава висока степен на чернота във видимия сектор на</a:t>
            </a:r>
            <a:r>
              <a:rPr lang="en-US" sz="1200" dirty="0" smtClean="0">
                <a:solidFill>
                  <a:srgbClr val="FF0000"/>
                </a:solidFill>
                <a:latin typeface="Arial" panose="020B0604020202020204" pitchFamily="34" charset="0"/>
              </a:rPr>
              <a:t> </a:t>
            </a:r>
            <a:r>
              <a:rPr lang="ru-RU" sz="1200" dirty="0" smtClean="0">
                <a:solidFill>
                  <a:srgbClr val="FF0000"/>
                </a:solidFill>
                <a:latin typeface="Arial" panose="020B0604020202020204" pitchFamily="34" charset="0"/>
              </a:rPr>
              <a:t>слънчевата радиация и висока степен на пропускаемост в сектора на топлинното</a:t>
            </a:r>
            <a:r>
              <a:rPr lang="en-US" sz="1200" dirty="0" smtClean="0">
                <a:solidFill>
                  <a:srgbClr val="FF0000"/>
                </a:solidFill>
                <a:latin typeface="Arial" panose="020B0604020202020204" pitchFamily="34" charset="0"/>
              </a:rPr>
              <a:t> </a:t>
            </a:r>
            <a:r>
              <a:rPr lang="ru-RU" sz="1200" dirty="0" smtClean="0">
                <a:solidFill>
                  <a:srgbClr val="FF0000"/>
                </a:solidFill>
                <a:latin typeface="Arial" panose="020B0604020202020204" pitchFamily="34" charset="0"/>
              </a:rPr>
              <a:t>излъчване</a:t>
            </a:r>
            <a:r>
              <a:rPr lang="ru-RU" sz="1200" dirty="0" smtClean="0">
                <a:solidFill>
                  <a:srgbClr val="002060"/>
                </a:solidFill>
                <a:latin typeface="Arial" panose="020B0604020202020204" pitchFamily="34" charset="0"/>
              </a:rPr>
              <a:t>. Такива слоеве могат да се нанасят и чрез химическа обработка на</a:t>
            </a:r>
            <a:r>
              <a:rPr lang="en-US" sz="1200" dirty="0" smtClean="0">
                <a:solidFill>
                  <a:srgbClr val="002060"/>
                </a:solidFill>
                <a:latin typeface="Arial" panose="020B0604020202020204" pitchFamily="34" charset="0"/>
              </a:rPr>
              <a:t> </a:t>
            </a:r>
            <a:r>
              <a:rPr lang="ru-RU" sz="1200" dirty="0" smtClean="0">
                <a:solidFill>
                  <a:srgbClr val="002060"/>
                </a:solidFill>
                <a:latin typeface="Arial" panose="020B0604020202020204" pitchFamily="34" charset="0"/>
              </a:rPr>
              <a:t>метална повърхнина. </a:t>
            </a:r>
            <a:endParaRPr lang="en-US" sz="1200" dirty="0" smtClean="0">
              <a:solidFill>
                <a:srgbClr val="002060"/>
              </a:solidFill>
              <a:latin typeface="Arial" panose="020B0604020202020204" pitchFamily="34" charset="0"/>
            </a:endParaRPr>
          </a:p>
          <a:p>
            <a:pPr algn="just">
              <a:lnSpc>
                <a:spcPct val="150000"/>
              </a:lnSpc>
            </a:pPr>
            <a:endParaRPr lang="en-US" sz="1200" dirty="0" smtClean="0">
              <a:solidFill>
                <a:srgbClr val="002060"/>
              </a:solidFill>
              <a:latin typeface="Arial" panose="020B0604020202020204" pitchFamily="34" charset="0"/>
            </a:endParaRPr>
          </a:p>
          <a:p>
            <a:pPr algn="just">
              <a:lnSpc>
                <a:spcPct val="150000"/>
              </a:lnSpc>
            </a:pPr>
            <a:r>
              <a:rPr lang="ru-RU" sz="1200" dirty="0" smtClean="0">
                <a:solidFill>
                  <a:schemeClr val="accent6">
                    <a:lumMod val="50000"/>
                  </a:schemeClr>
                </a:solidFill>
                <a:latin typeface="Arial" panose="020B0604020202020204" pitchFamily="34" charset="0"/>
              </a:rPr>
              <a:t>Типични примери на селективни покрития са: меден окис</a:t>
            </a:r>
            <a:r>
              <a:rPr lang="en-US" sz="1200" dirty="0" smtClean="0">
                <a:solidFill>
                  <a:schemeClr val="accent6">
                    <a:lumMod val="50000"/>
                  </a:schemeClr>
                </a:solidFill>
                <a:latin typeface="Arial" panose="020B0604020202020204" pitchFamily="34" charset="0"/>
              </a:rPr>
              <a:t> </a:t>
            </a:r>
            <a:r>
              <a:rPr lang="bg-BG" sz="1200" dirty="0" smtClean="0">
                <a:solidFill>
                  <a:schemeClr val="accent6">
                    <a:lumMod val="50000"/>
                  </a:schemeClr>
                </a:solidFill>
                <a:latin typeface="Arial" panose="020B0604020202020204" pitchFamily="34" charset="0"/>
              </a:rPr>
              <a:t>върху мед; никел-цинк-сулфид върху никел; силициев окис върху алуминий,</a:t>
            </a:r>
            <a:r>
              <a:rPr lang="en-US" sz="1200" dirty="0" smtClean="0">
                <a:solidFill>
                  <a:schemeClr val="accent6">
                    <a:lumMod val="50000"/>
                  </a:schemeClr>
                </a:solidFill>
                <a:latin typeface="Arial" panose="020B0604020202020204" pitchFamily="34" charset="0"/>
              </a:rPr>
              <a:t> </a:t>
            </a:r>
            <a:r>
              <a:rPr lang="ru-RU" sz="1200" dirty="0" smtClean="0">
                <a:solidFill>
                  <a:schemeClr val="accent6">
                    <a:lumMod val="50000"/>
                  </a:schemeClr>
                </a:solidFill>
                <a:latin typeface="Arial" panose="020B0604020202020204" pitchFamily="34" charset="0"/>
              </a:rPr>
              <a:t>анодирана алуминиева повърхнина и други.</a:t>
            </a:r>
            <a:endParaRPr lang="bg-BG" dirty="0"/>
          </a:p>
        </p:txBody>
      </p:sp>
      <p:sp>
        <p:nvSpPr>
          <p:cNvPr id="4" name="Slide Number Placeholder 3"/>
          <p:cNvSpPr>
            <a:spLocks noGrp="1"/>
          </p:cNvSpPr>
          <p:nvPr>
            <p:ph type="sldNum" sz="quarter" idx="10"/>
          </p:nvPr>
        </p:nvSpPr>
        <p:spPr/>
        <p:txBody>
          <a:bodyPr/>
          <a:lstStyle/>
          <a:p>
            <a:fld id="{A1A2A335-09C8-4A1C-BF23-6F69DCD450C6}" type="slidenum">
              <a:rPr lang="bg-BG" smtClean="0"/>
              <a:t>47</a:t>
            </a:fld>
            <a:endParaRPr lang="bg-BG"/>
          </a:p>
        </p:txBody>
      </p:sp>
    </p:spTree>
    <p:extLst>
      <p:ext uri="{BB962C8B-B14F-4D97-AF65-F5344CB8AC3E}">
        <p14:creationId xmlns:p14="http://schemas.microsoft.com/office/powerpoint/2010/main" val="2710064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srgbClr val="C00000"/>
                </a:solidFill>
                <a:effectLst/>
                <a:uLnTx/>
                <a:uFillTx/>
                <a:latin typeface="Montserrat"/>
                <a:ea typeface="+mn-ea"/>
                <a:cs typeface="+mn-cs"/>
              </a:rPr>
              <a:t>Слънчевата енергия има положителен ефект върху околната среда, благодарение на факта, че използвайки я, спираме да използваме енергията, произведена от изкопаеми горива и по този начин намаляваме емисиите на CO2 в атмосферата. Използването му обаче има и определени отрицателни ефекти като използване на минерали, използване на вода, промяна на местообитанията и ландшафта.Познаването на въздействието, което ще окажем върху околната среда, не само глобално, но и локално, е нещо, което всички трябва да обмислим, преди да се насочим към соларни инсталации. </a:t>
            </a:r>
          </a:p>
          <a:p>
            <a:pPr algn="just">
              <a:lnSpc>
                <a:spcPct val="150000"/>
              </a:lnSpc>
            </a:pPr>
            <a:endParaRPr lang="bg-BG" dirty="0"/>
          </a:p>
        </p:txBody>
      </p:sp>
      <p:sp>
        <p:nvSpPr>
          <p:cNvPr id="4" name="Slide Number Placeholder 3"/>
          <p:cNvSpPr>
            <a:spLocks noGrp="1"/>
          </p:cNvSpPr>
          <p:nvPr>
            <p:ph type="sldNum" sz="quarter" idx="10"/>
          </p:nvPr>
        </p:nvSpPr>
        <p:spPr/>
        <p:txBody>
          <a:bodyPr/>
          <a:lstStyle/>
          <a:p>
            <a:fld id="{A1A2A335-09C8-4A1C-BF23-6F69DCD450C6}" type="slidenum">
              <a:rPr lang="bg-BG" smtClean="0"/>
              <a:t>48</a:t>
            </a:fld>
            <a:endParaRPr lang="bg-BG"/>
          </a:p>
        </p:txBody>
      </p:sp>
    </p:spTree>
    <p:extLst>
      <p:ext uri="{BB962C8B-B14F-4D97-AF65-F5344CB8AC3E}">
        <p14:creationId xmlns:p14="http://schemas.microsoft.com/office/powerpoint/2010/main" val="3577738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endParaRPr lang="bg-BG" dirty="0"/>
          </a:p>
        </p:txBody>
      </p:sp>
      <p:sp>
        <p:nvSpPr>
          <p:cNvPr id="4" name="Slide Number Placeholder 3"/>
          <p:cNvSpPr>
            <a:spLocks noGrp="1"/>
          </p:cNvSpPr>
          <p:nvPr>
            <p:ph type="sldNum" sz="quarter" idx="10"/>
          </p:nvPr>
        </p:nvSpPr>
        <p:spPr/>
        <p:txBody>
          <a:bodyPr/>
          <a:lstStyle/>
          <a:p>
            <a:fld id="{A1A2A335-09C8-4A1C-BF23-6F69DCD450C6}" type="slidenum">
              <a:rPr lang="bg-BG" smtClean="0"/>
              <a:t>49</a:t>
            </a:fld>
            <a:endParaRPr lang="bg-BG"/>
          </a:p>
        </p:txBody>
      </p:sp>
    </p:spTree>
    <p:extLst>
      <p:ext uri="{BB962C8B-B14F-4D97-AF65-F5344CB8AC3E}">
        <p14:creationId xmlns:p14="http://schemas.microsoft.com/office/powerpoint/2010/main" val="1026884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ru-RU" sz="2200" b="0" i="0" u="none" strike="noStrike" kern="1200" cap="none" spc="0" normalizeH="0" baseline="0" noProof="0" dirty="0" smtClean="0">
                <a:ln>
                  <a:noFill/>
                </a:ln>
                <a:solidFill>
                  <a:srgbClr val="C00000"/>
                </a:solidFill>
                <a:effectLst/>
                <a:uLnTx/>
                <a:uFillTx/>
                <a:latin typeface="+mn-lt"/>
                <a:ea typeface="+mn-ea"/>
                <a:cs typeface="+mn-cs"/>
              </a:rPr>
              <a:t>Въпреки огромните ресурси, слънчевата енергия има много по-ниска интензивност (концентрация) в сравнение с конвенционалните енергоизточници. Това означава, че за получаване на определена мощност е необходимо големи площи от земната повърхност да се покрият с активни (абсорбиращи) елементи. Така например, система за термично преобразуване на слънчева радиация в електрическа енергия изисква около 1 км</a:t>
            </a:r>
            <a:r>
              <a:rPr kumimoji="0" lang="ru-RU" sz="2200" b="0" i="0" u="none" strike="noStrike" kern="1200" cap="none" spc="0" normalizeH="0" baseline="30000" noProof="0" dirty="0" smtClean="0">
                <a:ln>
                  <a:noFill/>
                </a:ln>
                <a:solidFill>
                  <a:srgbClr val="C00000"/>
                </a:solidFill>
                <a:effectLst/>
                <a:uLnTx/>
                <a:uFillTx/>
                <a:latin typeface="+mn-lt"/>
                <a:ea typeface="+mn-ea"/>
                <a:cs typeface="+mn-cs"/>
              </a:rPr>
              <a:t>2</a:t>
            </a:r>
            <a:r>
              <a:rPr kumimoji="0" lang="ru-RU" sz="2200" b="0" i="0" u="none" strike="noStrike" kern="1200" cap="none" spc="0" normalizeH="0" baseline="0" noProof="0" dirty="0" smtClean="0">
                <a:ln>
                  <a:noFill/>
                </a:ln>
                <a:solidFill>
                  <a:srgbClr val="C00000"/>
                </a:solidFill>
                <a:effectLst/>
                <a:uLnTx/>
                <a:uFillTx/>
                <a:latin typeface="+mn-lt"/>
                <a:ea typeface="+mn-ea"/>
                <a:cs typeface="+mn-cs"/>
              </a:rPr>
              <a:t> за получаване на електрическа мощност от 20 - 60 МW.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ru-RU" sz="800" b="0" i="0" u="none" strike="noStrike" kern="1200" cap="none" spc="0" normalizeH="0" baseline="0" noProof="0" dirty="0" smtClean="0">
                <a:ln>
                  <a:noFill/>
                </a:ln>
                <a:solidFill>
                  <a:srgbClr val="0070C0"/>
                </a:solidFill>
                <a:effectLst/>
                <a:uLnTx/>
                <a:uFillTx/>
                <a:latin typeface="+mn-lt"/>
                <a:ea typeface="+mn-ea"/>
                <a:cs typeface="+mn-cs"/>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ru-RU" sz="2200" b="0" i="0" u="none" strike="noStrike" kern="1200" cap="none" spc="0" normalizeH="0" baseline="0" noProof="0" dirty="0" smtClean="0">
                <a:ln>
                  <a:noFill/>
                </a:ln>
                <a:solidFill>
                  <a:srgbClr val="0070C0"/>
                </a:solidFill>
                <a:effectLst/>
                <a:uLnTx/>
                <a:uFillTx/>
                <a:latin typeface="+mn-lt"/>
                <a:ea typeface="+mn-ea"/>
                <a:cs typeface="+mn-cs"/>
              </a:rPr>
              <a:t>Приема се, че слънчевите лъчи са успоредни, което е допустимо, като се има предвид пренебрежимо малките размери на приемните повърхнини (абсорбиращите елементи на слънчевите съоръжения) спрямо разстоянието до </a:t>
            </a:r>
            <a:r>
              <a:rPr kumimoji="0" lang="bg-BG" sz="2200" b="0" i="0" u="none" strike="noStrike" kern="1200" cap="none" spc="0" normalizeH="0" baseline="0" noProof="0" dirty="0" smtClean="0">
                <a:ln>
                  <a:noFill/>
                </a:ln>
                <a:solidFill>
                  <a:srgbClr val="0070C0"/>
                </a:solidFill>
                <a:effectLst/>
                <a:uLnTx/>
                <a:uFillTx/>
                <a:latin typeface="+mn-lt"/>
                <a:ea typeface="+mn-ea"/>
                <a:cs typeface="+mn-cs"/>
              </a:rPr>
              <a:t>Слънцето.</a:t>
            </a:r>
            <a:endParaRPr lang="bg-BG" dirty="0"/>
          </a:p>
        </p:txBody>
      </p:sp>
      <p:sp>
        <p:nvSpPr>
          <p:cNvPr id="4" name="Slide Number Placeholder 3"/>
          <p:cNvSpPr>
            <a:spLocks noGrp="1"/>
          </p:cNvSpPr>
          <p:nvPr>
            <p:ph type="sldNum" sz="quarter" idx="10"/>
          </p:nvPr>
        </p:nvSpPr>
        <p:spPr/>
        <p:txBody>
          <a:bodyPr/>
          <a:lstStyle/>
          <a:p>
            <a:fld id="{A1A2A335-09C8-4A1C-BF23-6F69DCD450C6}" type="slidenum">
              <a:rPr lang="bg-BG" smtClean="0"/>
              <a:t>4</a:t>
            </a:fld>
            <a:endParaRPr lang="bg-BG"/>
          </a:p>
        </p:txBody>
      </p:sp>
    </p:spTree>
    <p:extLst>
      <p:ext uri="{BB962C8B-B14F-4D97-AF65-F5344CB8AC3E}">
        <p14:creationId xmlns:p14="http://schemas.microsoft.com/office/powerpoint/2010/main" val="3746814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endParaRPr lang="bg-BG" dirty="0"/>
          </a:p>
        </p:txBody>
      </p:sp>
      <p:sp>
        <p:nvSpPr>
          <p:cNvPr id="4" name="Slide Number Placeholder 3"/>
          <p:cNvSpPr>
            <a:spLocks noGrp="1"/>
          </p:cNvSpPr>
          <p:nvPr>
            <p:ph type="sldNum" sz="quarter" idx="10"/>
          </p:nvPr>
        </p:nvSpPr>
        <p:spPr/>
        <p:txBody>
          <a:bodyPr/>
          <a:lstStyle/>
          <a:p>
            <a:fld id="{A1A2A335-09C8-4A1C-BF23-6F69DCD450C6}" type="slidenum">
              <a:rPr lang="bg-BG" smtClean="0"/>
              <a:t>50</a:t>
            </a:fld>
            <a:endParaRPr lang="bg-BG"/>
          </a:p>
        </p:txBody>
      </p:sp>
    </p:spTree>
    <p:extLst>
      <p:ext uri="{BB962C8B-B14F-4D97-AF65-F5344CB8AC3E}">
        <p14:creationId xmlns:p14="http://schemas.microsoft.com/office/powerpoint/2010/main" val="4243697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ru-RU" dirty="0" smtClean="0">
                <a:solidFill>
                  <a:srgbClr val="374151"/>
                </a:solidFill>
                <a:latin typeface="Söhne"/>
              </a:rPr>
              <a:t>Термични слънчеви панели и тяхното въздействие върху околната среда</a:t>
            </a:r>
          </a:p>
          <a:p>
            <a:pPr algn="just"/>
            <a:r>
              <a:rPr lang="ru-RU" dirty="0" smtClean="0">
                <a:solidFill>
                  <a:srgbClr val="374151"/>
                </a:solidFill>
                <a:latin typeface="Söhne"/>
              </a:rPr>
              <a:t>Термичните слънчеви панели са особено подходящи за индивидуални домове и компании, които се нуждаят от битова гореща вода. Те имат по-малко екологични аспекти в сравнение с фотоволтаичните панели, особено във връзка с ресурсите и използването на вода за охлаждане.</a:t>
            </a:r>
          </a:p>
          <a:p>
            <a:pPr algn="just"/>
            <a:r>
              <a:rPr lang="ru-RU" dirty="0" smtClean="0">
                <a:solidFill>
                  <a:srgbClr val="374151"/>
                </a:solidFill>
                <a:latin typeface="Söhne"/>
              </a:rPr>
              <a:t>Сравнително със соларните ферми, тези видове панели обикновено са свързани с индивидуални сгради и затова тяхното въздействие е по-малко значително.</a:t>
            </a:r>
          </a:p>
          <a:p>
            <a:pPr algn="just"/>
            <a:r>
              <a:rPr lang="ru-RU" dirty="0" smtClean="0">
                <a:solidFill>
                  <a:srgbClr val="374151"/>
                </a:solidFill>
                <a:latin typeface="Söhne"/>
              </a:rPr>
              <a:t>Термичните слънчеви панели действат като термален резервоар, запазвайки топлата вода. Този процес изисква по-малко опасни материали и по-малко охлаждане с вода, което ги прави по-екологични.</a:t>
            </a:r>
          </a:p>
          <a:p>
            <a:pPr algn="just"/>
            <a:r>
              <a:rPr lang="ru-RU" dirty="0" smtClean="0">
                <a:solidFill>
                  <a:srgbClr val="374151"/>
                </a:solidFill>
                <a:latin typeface="Söhne"/>
              </a:rPr>
              <a:t>Следователно, когато се сравни с алтернативи като използването на изкопаеми горива или други енергийни източници, термичните слънчеви панели представляват съществена и заменима алтернатива.</a:t>
            </a:r>
            <a:endParaRPr lang="ru-RU" dirty="0">
              <a:solidFill>
                <a:srgbClr val="374151"/>
              </a:solidFill>
              <a:latin typeface="Söhne"/>
            </a:endParaRPr>
          </a:p>
        </p:txBody>
      </p:sp>
      <p:sp>
        <p:nvSpPr>
          <p:cNvPr id="4" name="Slide Number Placeholder 3"/>
          <p:cNvSpPr>
            <a:spLocks noGrp="1"/>
          </p:cNvSpPr>
          <p:nvPr>
            <p:ph type="sldNum" sz="quarter" idx="10"/>
          </p:nvPr>
        </p:nvSpPr>
        <p:spPr/>
        <p:txBody>
          <a:bodyPr/>
          <a:lstStyle/>
          <a:p>
            <a:fld id="{A1A2A335-09C8-4A1C-BF23-6F69DCD450C6}" type="slidenum">
              <a:rPr lang="bg-BG" smtClean="0"/>
              <a:t>51</a:t>
            </a:fld>
            <a:endParaRPr lang="bg-BG"/>
          </a:p>
        </p:txBody>
      </p:sp>
    </p:spTree>
    <p:extLst>
      <p:ext uri="{BB962C8B-B14F-4D97-AF65-F5344CB8AC3E}">
        <p14:creationId xmlns:p14="http://schemas.microsoft.com/office/powerpoint/2010/main" val="885796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endParaRPr lang="bg-BG" dirty="0"/>
          </a:p>
        </p:txBody>
      </p:sp>
      <p:sp>
        <p:nvSpPr>
          <p:cNvPr id="4" name="Slide Number Placeholder 3"/>
          <p:cNvSpPr>
            <a:spLocks noGrp="1"/>
          </p:cNvSpPr>
          <p:nvPr>
            <p:ph type="sldNum" sz="quarter" idx="10"/>
          </p:nvPr>
        </p:nvSpPr>
        <p:spPr/>
        <p:txBody>
          <a:bodyPr/>
          <a:lstStyle/>
          <a:p>
            <a:fld id="{A1A2A335-09C8-4A1C-BF23-6F69DCD450C6}" type="slidenum">
              <a:rPr lang="bg-BG" smtClean="0"/>
              <a:t>52</a:t>
            </a:fld>
            <a:endParaRPr lang="bg-BG"/>
          </a:p>
        </p:txBody>
      </p:sp>
    </p:spTree>
    <p:extLst>
      <p:ext uri="{BB962C8B-B14F-4D97-AF65-F5344CB8AC3E}">
        <p14:creationId xmlns:p14="http://schemas.microsoft.com/office/powerpoint/2010/main" val="2697481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ru-RU" sz="1200" dirty="0" smtClean="0">
                <a:solidFill>
                  <a:srgbClr val="00B0F0"/>
                </a:solidFill>
              </a:rPr>
              <a:t>Слънчевото излъчване</a:t>
            </a:r>
            <a:r>
              <a:rPr lang="ru-RU" sz="1200" dirty="0" smtClean="0">
                <a:solidFill>
                  <a:srgbClr val="C00000"/>
                </a:solidFill>
              </a:rPr>
              <a:t>, което попада на земната повърхност, се променя в зависимост от геометричното разположение на Земята в космическото пространство и най-вече спрямо Слънцето. </a:t>
            </a:r>
          </a:p>
          <a:p>
            <a:pPr algn="ctr"/>
            <a:endParaRPr lang="ru-RU" sz="1200" dirty="0" smtClean="0">
              <a:solidFill>
                <a:srgbClr val="C00000"/>
              </a:solidFill>
            </a:endParaRPr>
          </a:p>
          <a:p>
            <a:pPr algn="ctr"/>
            <a:r>
              <a:rPr lang="ru-RU" sz="1200" dirty="0" smtClean="0">
                <a:solidFill>
                  <a:srgbClr val="00B0F0"/>
                </a:solidFill>
              </a:rPr>
              <a:t>Влияние оказва атмосферното </a:t>
            </a:r>
            <a:r>
              <a:rPr lang="ru-RU" sz="1200" i="1" dirty="0" smtClean="0">
                <a:solidFill>
                  <a:srgbClr val="00B0F0"/>
                </a:solidFill>
              </a:rPr>
              <a:t>разсейване </a:t>
            </a:r>
            <a:r>
              <a:rPr lang="ru-RU" sz="1200" dirty="0" smtClean="0">
                <a:solidFill>
                  <a:srgbClr val="00B0F0"/>
                </a:solidFill>
              </a:rPr>
              <a:t>от молекулите на въздуха, водните пари и праха, </a:t>
            </a:r>
            <a:r>
              <a:rPr lang="ru-RU" sz="1200" i="1" dirty="0" smtClean="0">
                <a:solidFill>
                  <a:srgbClr val="00B0F0"/>
                </a:solidFill>
              </a:rPr>
              <a:t>атмосферното поглъщане </a:t>
            </a:r>
            <a:r>
              <a:rPr lang="ru-RU" sz="1200" dirty="0" smtClean="0">
                <a:solidFill>
                  <a:srgbClr val="00B0F0"/>
                </a:solidFill>
              </a:rPr>
              <a:t>от кислорода, азота, водата и въглеродните оксиди и </a:t>
            </a:r>
            <a:r>
              <a:rPr lang="ru-RU" sz="1200" i="1" dirty="0" smtClean="0">
                <a:solidFill>
                  <a:srgbClr val="00B0F0"/>
                </a:solidFill>
              </a:rPr>
              <a:t>отражението.</a:t>
            </a:r>
          </a:p>
          <a:p>
            <a:pPr algn="ctr"/>
            <a:r>
              <a:rPr lang="ru-RU" sz="1200" dirty="0" smtClean="0">
                <a:solidFill>
                  <a:srgbClr val="00B0F0"/>
                </a:solidFill>
              </a:rPr>
              <a:t>Ежегодно Земята получава от слънцето около </a:t>
            </a:r>
            <a:r>
              <a:rPr lang="ru-RU" sz="1200" dirty="0" smtClean="0">
                <a:solidFill>
                  <a:srgbClr val="FF0000"/>
                </a:solidFill>
              </a:rPr>
              <a:t>10</a:t>
            </a:r>
            <a:r>
              <a:rPr lang="ru-RU" sz="1200" baseline="30000" dirty="0" smtClean="0">
                <a:solidFill>
                  <a:srgbClr val="FF0000"/>
                </a:solidFill>
              </a:rPr>
              <a:t>15</a:t>
            </a:r>
            <a:r>
              <a:rPr lang="ru-RU" sz="1200" dirty="0" smtClean="0">
                <a:solidFill>
                  <a:srgbClr val="FF0000"/>
                </a:solidFill>
              </a:rPr>
              <a:t> kWh </a:t>
            </a:r>
            <a:r>
              <a:rPr lang="ru-RU" sz="1200" dirty="0" smtClean="0">
                <a:solidFill>
                  <a:srgbClr val="00B0F0"/>
                </a:solidFill>
              </a:rPr>
              <a:t>енергия. </a:t>
            </a:r>
          </a:p>
          <a:p>
            <a:pPr algn="ctr"/>
            <a:endParaRPr lang="ru-RU" sz="1200" dirty="0" smtClean="0">
              <a:solidFill>
                <a:srgbClr val="C00000"/>
              </a:solidFill>
            </a:endParaRPr>
          </a:p>
          <a:p>
            <a:pPr algn="ctr"/>
            <a:r>
              <a:rPr lang="ru-RU" sz="1200" dirty="0" smtClean="0">
                <a:solidFill>
                  <a:srgbClr val="C00000"/>
                </a:solidFill>
              </a:rPr>
              <a:t>Максималната стойност на сумарната годишна радиация за най-слънчевите райони на Земята е около </a:t>
            </a:r>
            <a:r>
              <a:rPr lang="ru-RU" sz="1200" dirty="0" smtClean="0">
                <a:solidFill>
                  <a:srgbClr val="00B0F0"/>
                </a:solidFill>
              </a:rPr>
              <a:t>9200 MJ/m</a:t>
            </a:r>
            <a:r>
              <a:rPr lang="ru-RU" sz="1200" baseline="30000" dirty="0" smtClean="0">
                <a:solidFill>
                  <a:srgbClr val="00B0F0"/>
                </a:solidFill>
              </a:rPr>
              <a:t>2 </a:t>
            </a:r>
            <a:r>
              <a:rPr lang="ru-RU" sz="1200" dirty="0" smtClean="0">
                <a:solidFill>
                  <a:srgbClr val="C00000"/>
                </a:solidFill>
              </a:rPr>
              <a:t>за година. За географските и климатични условия на България тази стойност в зависимост от района се изменя в границите </a:t>
            </a:r>
            <a:r>
              <a:rPr lang="ru-RU" sz="1200" dirty="0" smtClean="0">
                <a:solidFill>
                  <a:srgbClr val="00B050"/>
                </a:solidFill>
              </a:rPr>
              <a:t>1110 –</a:t>
            </a:r>
            <a:r>
              <a:rPr lang="en-US" sz="1200" dirty="0" smtClean="0">
                <a:solidFill>
                  <a:srgbClr val="00B050"/>
                </a:solidFill>
              </a:rPr>
              <a:t>1420 kWh/m</a:t>
            </a:r>
            <a:r>
              <a:rPr lang="en-US" sz="1200" baseline="30000" dirty="0" smtClean="0">
                <a:solidFill>
                  <a:srgbClr val="00B050"/>
                </a:solidFill>
              </a:rPr>
              <a:t>2</a:t>
            </a:r>
            <a:r>
              <a:rPr lang="en-US" sz="1200" dirty="0" smtClean="0">
                <a:solidFill>
                  <a:srgbClr val="00B050"/>
                </a:solidFill>
              </a:rPr>
              <a:t> </a:t>
            </a:r>
            <a:r>
              <a:rPr lang="bg-BG" sz="1200" dirty="0" smtClean="0">
                <a:solidFill>
                  <a:srgbClr val="C00000"/>
                </a:solidFill>
              </a:rPr>
              <a:t>за година. </a:t>
            </a:r>
          </a:p>
          <a:p>
            <a:pPr algn="ctr"/>
            <a:endParaRPr lang="bg-BG" sz="1200" dirty="0" smtClean="0">
              <a:solidFill>
                <a:srgbClr val="C00000"/>
              </a:solidFill>
            </a:endParaRPr>
          </a:p>
          <a:p>
            <a:pPr algn="ctr"/>
            <a:r>
              <a:rPr lang="ru-RU" sz="1200" dirty="0" smtClean="0">
                <a:solidFill>
                  <a:schemeClr val="accent6">
                    <a:lumMod val="75000"/>
                  </a:schemeClr>
                </a:solidFill>
              </a:rPr>
              <a:t>Продължителността на слънчевото греене е различна за географските зони по света. В Сахара например е 4000 h/година, за гр.Сандански - 2510 h/година,</a:t>
            </a:r>
          </a:p>
          <a:p>
            <a:pPr algn="ctr"/>
            <a:r>
              <a:rPr lang="bg-BG" sz="1200" dirty="0" err="1" smtClean="0">
                <a:solidFill>
                  <a:schemeClr val="accent6">
                    <a:lumMod val="75000"/>
                  </a:schemeClr>
                </a:solidFill>
              </a:rPr>
              <a:t>гр.Пловдив</a:t>
            </a:r>
            <a:r>
              <a:rPr lang="bg-BG" sz="1200" dirty="0" smtClean="0">
                <a:solidFill>
                  <a:schemeClr val="accent6">
                    <a:lumMod val="75000"/>
                  </a:schemeClr>
                </a:solidFill>
              </a:rPr>
              <a:t> - 2260</a:t>
            </a:r>
            <a:r>
              <a:rPr lang="en-US" sz="1200" dirty="0" smtClean="0">
                <a:solidFill>
                  <a:schemeClr val="accent6">
                    <a:lumMod val="75000"/>
                  </a:schemeClr>
                </a:solidFill>
              </a:rPr>
              <a:t>h/</a:t>
            </a:r>
            <a:r>
              <a:rPr lang="bg-BG" sz="1200" dirty="0" smtClean="0">
                <a:solidFill>
                  <a:schemeClr val="accent6">
                    <a:lumMod val="75000"/>
                  </a:schemeClr>
                </a:solidFill>
              </a:rPr>
              <a:t>година, </a:t>
            </a:r>
            <a:r>
              <a:rPr lang="bg-BG" sz="1200" dirty="0" err="1" smtClean="0">
                <a:solidFill>
                  <a:schemeClr val="accent6">
                    <a:lumMod val="75000"/>
                  </a:schemeClr>
                </a:solidFill>
              </a:rPr>
              <a:t>гр.София</a:t>
            </a:r>
            <a:r>
              <a:rPr lang="bg-BG" sz="1200" dirty="0" smtClean="0">
                <a:solidFill>
                  <a:schemeClr val="accent6">
                    <a:lumMod val="75000"/>
                  </a:schemeClr>
                </a:solidFill>
              </a:rPr>
              <a:t> – 2020</a:t>
            </a:r>
            <a:r>
              <a:rPr lang="en-US" sz="1200" dirty="0" smtClean="0">
                <a:solidFill>
                  <a:schemeClr val="accent6">
                    <a:lumMod val="75000"/>
                  </a:schemeClr>
                </a:solidFill>
              </a:rPr>
              <a:t>h/</a:t>
            </a:r>
            <a:r>
              <a:rPr lang="bg-BG" sz="1200" dirty="0" smtClean="0">
                <a:solidFill>
                  <a:schemeClr val="accent6">
                    <a:lumMod val="75000"/>
                  </a:schemeClr>
                </a:solidFill>
              </a:rPr>
              <a:t>година.</a:t>
            </a:r>
          </a:p>
          <a:p>
            <a:endParaRPr lang="bg-BG" dirty="0"/>
          </a:p>
        </p:txBody>
      </p:sp>
      <p:sp>
        <p:nvSpPr>
          <p:cNvPr id="4" name="Slide Number Placeholder 3"/>
          <p:cNvSpPr>
            <a:spLocks noGrp="1"/>
          </p:cNvSpPr>
          <p:nvPr>
            <p:ph type="sldNum" sz="quarter" idx="10"/>
          </p:nvPr>
        </p:nvSpPr>
        <p:spPr/>
        <p:txBody>
          <a:bodyPr/>
          <a:lstStyle/>
          <a:p>
            <a:fld id="{A1A2A335-09C8-4A1C-BF23-6F69DCD450C6}" type="slidenum">
              <a:rPr lang="bg-BG" smtClean="0"/>
              <a:t>5</a:t>
            </a:fld>
            <a:endParaRPr lang="bg-BG"/>
          </a:p>
        </p:txBody>
      </p:sp>
    </p:spTree>
    <p:extLst>
      <p:ext uri="{BB962C8B-B14F-4D97-AF65-F5344CB8AC3E}">
        <p14:creationId xmlns:p14="http://schemas.microsoft.com/office/powerpoint/2010/main" val="775590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200" b="0" i="0" u="none" strike="noStrike" kern="1200" cap="none" spc="0" normalizeH="0" baseline="0" noProof="0" dirty="0" smtClean="0">
                <a:ln>
                  <a:noFill/>
                </a:ln>
                <a:solidFill>
                  <a:srgbClr val="C00000"/>
                </a:solidFill>
                <a:effectLst/>
                <a:uLnTx/>
                <a:uFillTx/>
                <a:latin typeface="+mn-lt"/>
                <a:ea typeface="+mn-ea"/>
                <a:cs typeface="+mn-cs"/>
              </a:rPr>
              <a:t>- </a:t>
            </a:r>
            <a:r>
              <a:rPr kumimoji="0" lang="ru-RU" sz="2200" b="0" i="0" u="none" strike="noStrike" kern="1200" cap="none" spc="0" normalizeH="0" baseline="0" noProof="0" dirty="0" smtClean="0">
                <a:ln>
                  <a:noFill/>
                </a:ln>
                <a:solidFill>
                  <a:srgbClr val="00B0F0"/>
                </a:solidFill>
                <a:effectLst/>
                <a:uLnTx/>
                <a:uFillTx/>
                <a:latin typeface="+mn-lt"/>
                <a:ea typeface="+mn-ea"/>
                <a:cs typeface="+mn-cs"/>
              </a:rPr>
              <a:t>ниска плътност на топлинния поток върху Земята (100-900W/m</a:t>
            </a:r>
            <a:r>
              <a:rPr kumimoji="0" lang="ru-RU" sz="2200" b="0" i="0" u="none" strike="noStrike" kern="1200" cap="none" spc="0" normalizeH="0" baseline="30000" noProof="0" dirty="0" smtClean="0">
                <a:ln>
                  <a:noFill/>
                </a:ln>
                <a:solidFill>
                  <a:srgbClr val="00B0F0"/>
                </a:solidFill>
                <a:effectLst/>
                <a:uLnTx/>
                <a:uFillTx/>
                <a:latin typeface="+mn-lt"/>
                <a:ea typeface="+mn-ea"/>
                <a:cs typeface="+mn-cs"/>
              </a:rPr>
              <a:t>2</a:t>
            </a:r>
            <a:r>
              <a:rPr kumimoji="0" lang="ru-RU" sz="2200" b="0" i="0" u="none" strike="noStrike" kern="1200" cap="none" spc="0" normalizeH="0" baseline="0" noProof="0" dirty="0" smtClean="0">
                <a:ln>
                  <a:noFill/>
                </a:ln>
                <a:solidFill>
                  <a:srgbClr val="00B0F0"/>
                </a:solidFill>
                <a:effectLst/>
                <a:uLnTx/>
                <a:uFillTx/>
                <a:latin typeface="+mn-lt"/>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200" b="0" i="0" u="none" strike="noStrike" kern="1200" cap="none" spc="0" normalizeH="0" baseline="0" noProof="0" dirty="0" smtClean="0">
                <a:ln>
                  <a:noFill/>
                </a:ln>
                <a:solidFill>
                  <a:srgbClr val="C00000"/>
                </a:solidFill>
                <a:effectLst/>
                <a:uLnTx/>
                <a:uFillTx/>
                <a:latin typeface="+mn-lt"/>
                <a:ea typeface="+mn-ea"/>
                <a:cs typeface="+mn-cs"/>
              </a:rPr>
              <a:t>- неравномерна спектрална плътност на излъчването с явно изразен максимум в областта на дължината на вълните 0,5 μm (видимата </a:t>
            </a:r>
            <a:r>
              <a:rPr kumimoji="0" lang="bg-BG" sz="2200" b="0" i="0" u="none" strike="noStrike" kern="1200" cap="none" spc="0" normalizeH="0" baseline="0" noProof="0" dirty="0" smtClean="0">
                <a:ln>
                  <a:noFill/>
                </a:ln>
                <a:solidFill>
                  <a:srgbClr val="C00000"/>
                </a:solidFill>
                <a:effectLst/>
                <a:uLnTx/>
                <a:uFillTx/>
                <a:latin typeface="+mn-lt"/>
                <a:ea typeface="+mn-ea"/>
                <a:cs typeface="+mn-cs"/>
              </a:rPr>
              <a:t>светлина);</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ru-RU" sz="2200" b="0" i="0" u="none" strike="noStrike" kern="1200" cap="none" spc="0" normalizeH="0" baseline="0" noProof="0" dirty="0" smtClean="0">
                <a:ln>
                  <a:noFill/>
                </a:ln>
                <a:solidFill>
                  <a:srgbClr val="70AD47">
                    <a:lumMod val="50000"/>
                  </a:srgbClr>
                </a:solidFill>
                <a:effectLst/>
                <a:uLnTx/>
                <a:uFillTx/>
                <a:latin typeface="+mn-lt"/>
                <a:ea typeface="+mn-ea"/>
                <a:cs typeface="+mn-cs"/>
              </a:rPr>
              <a:t>нестационарна интензивност през различните часове на деня, зависещи от метеорологичните условия на местността.</a:t>
            </a:r>
          </a:p>
          <a:p>
            <a:pPr marL="342900" marR="0" lvl="0" indent="-342900" algn="ctr" defTabSz="914400" rtl="0" eaLnBrk="1" fontAlgn="auto" latinLnBrk="0" hangingPunct="1">
              <a:lnSpc>
                <a:spcPct val="100000"/>
              </a:lnSpc>
              <a:spcBef>
                <a:spcPts val="0"/>
              </a:spcBef>
              <a:spcAft>
                <a:spcPts val="0"/>
              </a:spcAft>
              <a:buClrTx/>
              <a:buSzTx/>
              <a:buFontTx/>
              <a:buChar char="-"/>
              <a:tabLst/>
              <a:defRPr/>
            </a:pPr>
            <a:endParaRPr kumimoji="0" lang="ru-RU" sz="2200" b="0" i="0" u="none" strike="noStrike" kern="1200" cap="none" spc="0" normalizeH="0" baseline="0" noProof="0" dirty="0" smtClean="0">
              <a:ln>
                <a:noFill/>
              </a:ln>
              <a:solidFill>
                <a:srgbClr val="00B0F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200" b="0" i="0" u="none" strike="noStrike" kern="1200" cap="none" spc="0" normalizeH="0" baseline="0" noProof="0" dirty="0" smtClean="0">
                <a:ln>
                  <a:noFill/>
                </a:ln>
                <a:solidFill>
                  <a:srgbClr val="00B0F0"/>
                </a:solidFill>
                <a:effectLst/>
                <a:uLnTx/>
                <a:uFillTx/>
                <a:latin typeface="+mn-lt"/>
                <a:ea typeface="+mn-ea"/>
                <a:cs typeface="+mn-cs"/>
              </a:rPr>
              <a:t>Тези особености налагат специфични технически решения и средства за оползотворяване на слънчевата енергия. По-голямо приложение намира </a:t>
            </a:r>
            <a:r>
              <a:rPr kumimoji="0" lang="ru-RU" sz="2200" b="0" i="0" u="none" strike="noStrike" kern="1200" cap="none" spc="0" normalizeH="0" baseline="0" noProof="0" dirty="0" smtClean="0">
                <a:ln>
                  <a:noFill/>
                </a:ln>
                <a:solidFill>
                  <a:srgbClr val="FF0000"/>
                </a:solidFill>
                <a:effectLst/>
                <a:uLnTx/>
                <a:uFillTx/>
                <a:latin typeface="+mn-lt"/>
                <a:ea typeface="+mn-ea"/>
                <a:cs typeface="+mn-cs"/>
              </a:rPr>
              <a:t>децентрализираното и използване </a:t>
            </a:r>
            <a:r>
              <a:rPr kumimoji="0" lang="ru-RU" sz="2200" b="0" i="0" u="none" strike="noStrike" kern="1200" cap="none" spc="0" normalizeH="0" baseline="0" noProof="0" dirty="0" smtClean="0">
                <a:ln>
                  <a:noFill/>
                </a:ln>
                <a:solidFill>
                  <a:srgbClr val="00B0F0"/>
                </a:solidFill>
                <a:effectLst/>
                <a:uLnTx/>
                <a:uFillTx/>
                <a:latin typeface="+mn-lt"/>
                <a:ea typeface="+mn-ea"/>
                <a:cs typeface="+mn-cs"/>
              </a:rPr>
              <a:t>(преобразуване на слънчевата енергия на мястото на консумиране на топлината).</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200" b="0" i="0" u="none" strike="noStrike" kern="1200" cap="none" spc="0" normalizeH="0" baseline="0" noProof="0" dirty="0" smtClean="0">
              <a:ln>
                <a:noFill/>
              </a:ln>
              <a:solidFill>
                <a:srgbClr val="7030A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200" b="0" i="0" u="none" strike="noStrike" kern="1200" cap="none" spc="0" normalizeH="0" baseline="0" noProof="0" dirty="0" smtClean="0">
                <a:ln>
                  <a:noFill/>
                </a:ln>
                <a:solidFill>
                  <a:srgbClr val="7030A0"/>
                </a:solidFill>
                <a:effectLst/>
                <a:uLnTx/>
                <a:uFillTx/>
                <a:latin typeface="+mn-lt"/>
                <a:ea typeface="+mn-ea"/>
                <a:cs typeface="+mn-cs"/>
              </a:rPr>
              <a:t>В райони намиращи се по-близо до екватора се строят слънчеви термични електроцентрали. Добитата електроенергия се пренася до консуматорите с помощта на конвенционалната електроразпределителна мрежа.</a:t>
            </a:r>
            <a:endParaRPr kumimoji="0" lang="bg-BG" sz="2200" b="0" i="0" u="none" strike="noStrike" kern="1200" cap="none" spc="0" normalizeH="0" baseline="0" noProof="0" dirty="0">
              <a:ln>
                <a:noFill/>
              </a:ln>
              <a:solidFill>
                <a:srgbClr val="7030A0"/>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A1A2A335-09C8-4A1C-BF23-6F69DCD450C6}" type="slidenum">
              <a:rPr lang="bg-BG" smtClean="0"/>
              <a:t>6</a:t>
            </a:fld>
            <a:endParaRPr lang="bg-BG"/>
          </a:p>
        </p:txBody>
      </p:sp>
    </p:spTree>
    <p:extLst>
      <p:ext uri="{BB962C8B-B14F-4D97-AF65-F5344CB8AC3E}">
        <p14:creationId xmlns:p14="http://schemas.microsoft.com/office/powerpoint/2010/main" val="3740418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200" b="0" i="0" u="none" strike="noStrike" kern="1200" cap="none" spc="0" normalizeH="0" baseline="0" noProof="0" dirty="0" smtClean="0">
                <a:ln>
                  <a:noFill/>
                </a:ln>
                <a:solidFill>
                  <a:srgbClr val="C00000"/>
                </a:solidFill>
                <a:effectLst/>
                <a:uLnTx/>
                <a:uFillTx/>
                <a:latin typeface="Arial" panose="020B0604020202020204" pitchFamily="34" charset="0"/>
                <a:ea typeface="+mn-ea"/>
                <a:cs typeface="+mn-cs"/>
              </a:rPr>
              <a:t>Всяка точка от повърхността на Земята променя постоянно своето геометрично разположение спрямо Слънцето, което определя постоянно изменение на направлението на слънчевите лъчи. За да се направят подходящи изчисления за слънчевата ирадиация е необходимо да се знае във всеки момент направлението на слънчевите лъчи. </a:t>
            </a:r>
            <a:r>
              <a:rPr kumimoji="0" lang="ru-RU" sz="2200" b="0" i="0" u="none" strike="noStrike" kern="1200" cap="none" spc="0" normalizeH="0" baseline="0" noProof="0" dirty="0" smtClean="0">
                <a:ln>
                  <a:noFill/>
                </a:ln>
                <a:solidFill>
                  <a:srgbClr val="0070C0"/>
                </a:solidFill>
                <a:effectLst/>
                <a:uLnTx/>
                <a:uFillTx/>
                <a:latin typeface="Arial" panose="020B0604020202020204" pitchFamily="34" charset="0"/>
                <a:ea typeface="+mn-ea"/>
                <a:cs typeface="+mn-cs"/>
              </a:rPr>
              <a:t>В ежедневната практика времето се задава като определена дата (ден в годината) и час в денонощието. </a:t>
            </a:r>
            <a:r>
              <a:rPr kumimoji="0" lang="ru-RU" sz="2200" b="0" i="0" u="none" strike="noStrike" kern="1200" cap="none" spc="0" normalizeH="0" baseline="0" noProof="0" dirty="0" smtClean="0">
                <a:ln>
                  <a:noFill/>
                </a:ln>
                <a:solidFill>
                  <a:srgbClr val="C00000"/>
                </a:solidFill>
                <a:effectLst/>
                <a:uLnTx/>
                <a:uFillTx/>
                <a:latin typeface="Arial" panose="020B0604020202020204" pitchFamily="34" charset="0"/>
                <a:ea typeface="+mn-ea"/>
                <a:cs typeface="+mn-cs"/>
              </a:rPr>
              <a:t>Тези параметри трябва да се преобразуват в геометрични величини и с тях да се извършват необходимите изчисления за посоката на слънчевите лъчи. </a:t>
            </a:r>
            <a:r>
              <a:rPr kumimoji="0" lang="ru-RU" sz="2200" b="0" i="0" u="none" strike="noStrike" kern="1200" cap="none" spc="0" normalizeH="0" baseline="0" noProof="0" dirty="0" smtClean="0">
                <a:ln>
                  <a:noFill/>
                </a:ln>
                <a:solidFill>
                  <a:srgbClr val="70AD47">
                    <a:lumMod val="75000"/>
                  </a:srgbClr>
                </a:solidFill>
                <a:effectLst/>
                <a:uLnTx/>
                <a:uFillTx/>
                <a:latin typeface="Arial" panose="020B0604020202020204" pitchFamily="34" charset="0"/>
                <a:ea typeface="+mn-ea"/>
                <a:cs typeface="+mn-cs"/>
              </a:rPr>
              <a:t>Денят от годината може да се зададе с въведения вече параметър деклинация (ъгъл </a:t>
            </a:r>
            <a:r>
              <a:rPr kumimoji="0" lang="ru-RU" sz="2200" b="0" i="1" u="none" strike="noStrike" kern="1200" cap="none" spc="0" normalizeH="0" baseline="0" noProof="0" dirty="0" smtClean="0">
                <a:ln>
                  <a:noFill/>
                </a:ln>
                <a:solidFill>
                  <a:srgbClr val="70AD47">
                    <a:lumMod val="75000"/>
                  </a:srgbClr>
                </a:solidFill>
                <a:effectLst/>
                <a:uLnTx/>
                <a:uFillTx/>
                <a:latin typeface="Arial" panose="020B0604020202020204" pitchFamily="34" charset="0"/>
                <a:ea typeface="+mn-ea"/>
                <a:cs typeface="+mn-cs"/>
              </a:rPr>
              <a:t>δ</a:t>
            </a:r>
            <a:r>
              <a:rPr kumimoji="0" lang="ru-RU" sz="2200" b="0" i="0" u="none" strike="noStrike" kern="1200" cap="none" spc="0" normalizeH="0" baseline="0" noProof="0" dirty="0" smtClean="0">
                <a:ln>
                  <a:noFill/>
                </a:ln>
                <a:solidFill>
                  <a:srgbClr val="70AD47">
                    <a:lumMod val="75000"/>
                  </a:srgbClr>
                </a:solidFill>
                <a:effectLst/>
                <a:uLnTx/>
                <a:uFillTx/>
                <a:latin typeface="Arial" panose="020B0604020202020204" pitchFamily="34" charset="0"/>
                <a:ea typeface="+mn-ea"/>
                <a:cs typeface="+mn-cs"/>
              </a:rPr>
              <a:t>). </a:t>
            </a:r>
            <a:endParaRPr kumimoji="0" lang="en-US" sz="2200" b="0" i="0" u="none" strike="noStrike" kern="1200" cap="none" spc="0" normalizeH="0" baseline="0" noProof="0" dirty="0" smtClean="0">
              <a:ln>
                <a:noFill/>
              </a:ln>
              <a:solidFill>
                <a:srgbClr val="70AD47">
                  <a:lumMod val="75000"/>
                </a:srgbClr>
              </a:solidFill>
              <a:effectLst/>
              <a:uLnTx/>
              <a:uFillTx/>
              <a:latin typeface="+mn-lt"/>
              <a:ea typeface="+mn-ea"/>
              <a:cs typeface="+mn-cs"/>
            </a:endParaRPr>
          </a:p>
          <a:p>
            <a:endParaRPr lang="bg-BG" dirty="0"/>
          </a:p>
        </p:txBody>
      </p:sp>
      <p:sp>
        <p:nvSpPr>
          <p:cNvPr id="4" name="Slide Number Placeholder 3"/>
          <p:cNvSpPr>
            <a:spLocks noGrp="1"/>
          </p:cNvSpPr>
          <p:nvPr>
            <p:ph type="sldNum" sz="quarter" idx="10"/>
          </p:nvPr>
        </p:nvSpPr>
        <p:spPr/>
        <p:txBody>
          <a:bodyPr/>
          <a:lstStyle/>
          <a:p>
            <a:fld id="{A1A2A335-09C8-4A1C-BF23-6F69DCD450C6}" type="slidenum">
              <a:rPr lang="bg-BG" smtClean="0"/>
              <a:t>14</a:t>
            </a:fld>
            <a:endParaRPr lang="bg-BG"/>
          </a:p>
        </p:txBody>
      </p:sp>
    </p:spTree>
    <p:extLst>
      <p:ext uri="{BB962C8B-B14F-4D97-AF65-F5344CB8AC3E}">
        <p14:creationId xmlns:p14="http://schemas.microsoft.com/office/powerpoint/2010/main" val="1957165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accent6">
                    <a:lumMod val="50000"/>
                  </a:schemeClr>
                </a:solidFill>
              </a:rPr>
              <a:t>Приема се, че часовият ъгъл е равен на нула, когато локалният меридиан е ориентиран точно на юг (слънцето се намира точно на юг за даденото място) и е отрицателен когато слънцето е на изток (сутрешните часове) и положителен - когато слънцето е на запад (следобедните часове). Часовият ъгъл се изменя от 0 - до 360</a:t>
            </a:r>
            <a:r>
              <a:rPr lang="ru-RU" sz="1200" baseline="30000" dirty="0" smtClean="0">
                <a:solidFill>
                  <a:schemeClr val="accent6">
                    <a:lumMod val="50000"/>
                  </a:schemeClr>
                </a:solidFill>
              </a:rPr>
              <a:t>о</a:t>
            </a:r>
            <a:r>
              <a:rPr lang="ru-RU" sz="1200" dirty="0" smtClean="0">
                <a:solidFill>
                  <a:schemeClr val="accent6">
                    <a:lumMod val="50000"/>
                  </a:schemeClr>
                </a:solidFill>
              </a:rPr>
              <a:t> за едно денонощие. Тъй като 1 денонощие е 24 часа, то 1 час от денонощието отговаря на 15</a:t>
            </a:r>
            <a:r>
              <a:rPr lang="ru-RU" sz="1200" baseline="30000" dirty="0" smtClean="0">
                <a:solidFill>
                  <a:schemeClr val="accent6">
                    <a:lumMod val="50000"/>
                  </a:schemeClr>
                </a:solidFill>
              </a:rPr>
              <a:t>о</a:t>
            </a:r>
            <a:r>
              <a:rPr lang="ru-RU" sz="1200" dirty="0" smtClean="0">
                <a:solidFill>
                  <a:schemeClr val="accent6">
                    <a:lumMod val="50000"/>
                  </a:schemeClr>
                </a:solidFill>
              </a:rPr>
              <a:t> изменение на часовия ъгъл.</a:t>
            </a:r>
            <a:endParaRPr lang="bg-BG" sz="1200" dirty="0" smtClean="0">
              <a:solidFill>
                <a:schemeClr val="accent6">
                  <a:lumMod val="50000"/>
                </a:schemeClr>
              </a:solidFill>
            </a:endParaRPr>
          </a:p>
          <a:p>
            <a:endParaRPr lang="bg-BG" dirty="0"/>
          </a:p>
        </p:txBody>
      </p:sp>
      <p:sp>
        <p:nvSpPr>
          <p:cNvPr id="4" name="Slide Number Placeholder 3"/>
          <p:cNvSpPr>
            <a:spLocks noGrp="1"/>
          </p:cNvSpPr>
          <p:nvPr>
            <p:ph type="sldNum" sz="quarter" idx="10"/>
          </p:nvPr>
        </p:nvSpPr>
        <p:spPr/>
        <p:txBody>
          <a:bodyPr/>
          <a:lstStyle/>
          <a:p>
            <a:fld id="{A1A2A335-09C8-4A1C-BF23-6F69DCD450C6}" type="slidenum">
              <a:rPr lang="bg-BG" smtClean="0"/>
              <a:t>20</a:t>
            </a:fld>
            <a:endParaRPr lang="bg-BG"/>
          </a:p>
        </p:txBody>
      </p:sp>
    </p:spTree>
    <p:extLst>
      <p:ext uri="{BB962C8B-B14F-4D97-AF65-F5344CB8AC3E}">
        <p14:creationId xmlns:p14="http://schemas.microsoft.com/office/powerpoint/2010/main" val="1593984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A1A2A335-09C8-4A1C-BF23-6F69DCD450C6}" type="slidenum">
              <a:rPr lang="bg-BG" smtClean="0"/>
              <a:t>21</a:t>
            </a:fld>
            <a:endParaRPr lang="bg-BG"/>
          </a:p>
        </p:txBody>
      </p:sp>
    </p:spTree>
    <p:extLst>
      <p:ext uri="{BB962C8B-B14F-4D97-AF65-F5344CB8AC3E}">
        <p14:creationId xmlns:p14="http://schemas.microsoft.com/office/powerpoint/2010/main" val="855488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200" b="0" i="0" u="none" strike="noStrike" kern="1200" cap="none" spc="0" normalizeH="0" baseline="0" noProof="0" dirty="0" smtClean="0">
                <a:ln>
                  <a:noFill/>
                </a:ln>
                <a:solidFill>
                  <a:srgbClr val="C00000"/>
                </a:solidFill>
                <a:effectLst/>
                <a:uLnTx/>
                <a:uFillTx/>
                <a:latin typeface="+mn-lt"/>
                <a:ea typeface="+mn-ea"/>
                <a:cs typeface="+mn-cs"/>
              </a:rPr>
              <a:t>Попадащият върху приемната повърхнина поток светлинна енергия се състои от директен (пряк) слънчев поток и дифузен (разсеян) слънчев поток. </a:t>
            </a:r>
            <a:r>
              <a:rPr kumimoji="0" lang="ru-RU" sz="2200" b="0" i="0" u="none" strike="noStrike" kern="1200" cap="none" spc="0" normalizeH="0" baseline="0" noProof="0" dirty="0" smtClean="0">
                <a:ln>
                  <a:noFill/>
                </a:ln>
                <a:solidFill>
                  <a:srgbClr val="00B050"/>
                </a:solidFill>
                <a:effectLst/>
                <a:uLnTx/>
                <a:uFillTx/>
                <a:latin typeface="+mn-lt"/>
                <a:ea typeface="+mn-ea"/>
                <a:cs typeface="+mn-cs"/>
              </a:rPr>
              <a:t>При разпространението си в атмосферата на Земята, слънчевите лъчи частично се разсейват и се поглъщат от молекулите на въздуха, а като достигнат земната повърхност частично се отразяват от нея</a:t>
            </a:r>
            <a:r>
              <a:rPr kumimoji="0" lang="ru-RU" sz="2200" b="0" i="0" u="none" strike="noStrike" kern="1200" cap="none" spc="0" normalizeH="0" baseline="0" noProof="0" dirty="0" smtClean="0">
                <a:ln>
                  <a:noFill/>
                </a:ln>
                <a:solidFill>
                  <a:srgbClr val="C00000"/>
                </a:solidFill>
                <a:effectLst/>
                <a:uLnTx/>
                <a:uFillTx/>
                <a:latin typeface="+mn-lt"/>
                <a:ea typeface="+mn-ea"/>
                <a:cs typeface="+mn-cs"/>
              </a:rPr>
              <a:t>. Общата енергия, която се получава от </a:t>
            </a:r>
            <a:r>
              <a:rPr kumimoji="0" lang="ru-RU" sz="2200" b="0" i="0" u="none" strike="noStrike" kern="1200" cap="none" spc="0" normalizeH="0" baseline="0" noProof="0" dirty="0" smtClean="0">
                <a:ln>
                  <a:noFill/>
                </a:ln>
                <a:solidFill>
                  <a:srgbClr val="00B0F0"/>
                </a:solidFill>
                <a:effectLst/>
                <a:uLnTx/>
                <a:uFillTx/>
                <a:latin typeface="+mn-lt"/>
                <a:ea typeface="+mn-ea"/>
                <a:cs typeface="+mn-cs"/>
              </a:rPr>
              <a:t>разсейване, вторично излъчване и отразяване</a:t>
            </a:r>
            <a:r>
              <a:rPr kumimoji="0" lang="ru-RU" sz="2200" b="0" i="0" u="none" strike="noStrike" kern="1200" cap="none" spc="0" normalizeH="0" baseline="0" noProof="0" dirty="0" smtClean="0">
                <a:ln>
                  <a:noFill/>
                </a:ln>
                <a:solidFill>
                  <a:srgbClr val="C00000"/>
                </a:solidFill>
                <a:effectLst/>
                <a:uLnTx/>
                <a:uFillTx/>
                <a:latin typeface="+mn-lt"/>
                <a:ea typeface="+mn-ea"/>
                <a:cs typeface="+mn-cs"/>
              </a:rPr>
              <a:t> образува </a:t>
            </a:r>
            <a:r>
              <a:rPr kumimoji="0" lang="ru-RU" sz="2200" b="0" i="0" u="none" strike="noStrike" kern="1200" cap="none" spc="0" normalizeH="0" baseline="0" noProof="0" dirty="0" smtClean="0">
                <a:ln>
                  <a:noFill/>
                </a:ln>
                <a:solidFill>
                  <a:srgbClr val="70AD47">
                    <a:lumMod val="75000"/>
                  </a:srgbClr>
                </a:solidFill>
                <a:effectLst/>
                <a:uLnTx/>
                <a:uFillTx/>
                <a:latin typeface="+mn-lt"/>
                <a:ea typeface="+mn-ea"/>
                <a:cs typeface="+mn-cs"/>
              </a:rPr>
              <a:t>дифузния слънчев поток</a:t>
            </a:r>
            <a:r>
              <a:rPr kumimoji="0" lang="ru-RU" sz="2200" b="0" i="0" u="none" strike="noStrike" kern="1200" cap="none" spc="0" normalizeH="0" baseline="0" noProof="0" dirty="0" smtClean="0">
                <a:ln>
                  <a:noFill/>
                </a:ln>
                <a:solidFill>
                  <a:srgbClr val="C00000"/>
                </a:solidFill>
                <a:effectLst/>
                <a:uLnTx/>
                <a:uFillTx/>
                <a:latin typeface="+mn-lt"/>
                <a:ea typeface="+mn-ea"/>
                <a:cs typeface="+mn-cs"/>
              </a:rPr>
              <a:t>, докато директният слънчев поток се състои само от директно идващи от слънчевия диск светлинни лъчи. </a:t>
            </a:r>
            <a:endParaRPr kumimoji="0" lang="bg-BG" sz="2200" b="0" i="0" u="none" strike="noStrike" kern="1200" cap="none" spc="0" normalizeH="0" baseline="0" noProof="0" dirty="0" smtClean="0">
              <a:ln>
                <a:noFill/>
              </a:ln>
              <a:solidFill>
                <a:srgbClr val="C00000"/>
              </a:solidFill>
              <a:effectLst/>
              <a:uLnTx/>
              <a:uFillTx/>
              <a:latin typeface="+mn-lt"/>
              <a:ea typeface="+mn-ea"/>
              <a:cs typeface="+mn-cs"/>
            </a:endParaRPr>
          </a:p>
          <a:p>
            <a:endParaRPr lang="bg-BG" dirty="0"/>
          </a:p>
        </p:txBody>
      </p:sp>
      <p:sp>
        <p:nvSpPr>
          <p:cNvPr id="4" name="Slide Number Placeholder 3"/>
          <p:cNvSpPr>
            <a:spLocks noGrp="1"/>
          </p:cNvSpPr>
          <p:nvPr>
            <p:ph type="sldNum" sz="quarter" idx="10"/>
          </p:nvPr>
        </p:nvSpPr>
        <p:spPr/>
        <p:txBody>
          <a:bodyPr/>
          <a:lstStyle/>
          <a:p>
            <a:fld id="{A1A2A335-09C8-4A1C-BF23-6F69DCD450C6}" type="slidenum">
              <a:rPr lang="bg-BG" smtClean="0"/>
              <a:t>24</a:t>
            </a:fld>
            <a:endParaRPr lang="bg-BG"/>
          </a:p>
        </p:txBody>
      </p:sp>
    </p:spTree>
    <p:extLst>
      <p:ext uri="{BB962C8B-B14F-4D97-AF65-F5344CB8AC3E}">
        <p14:creationId xmlns:p14="http://schemas.microsoft.com/office/powerpoint/2010/main" val="3187545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rgbClr val="C00000"/>
                </a:solidFill>
                <a:latin typeface="Arial" panose="020B0604020202020204" pitchFamily="34" charset="0"/>
              </a:rPr>
              <a:t>Слънчевите лъчи които достигат атмосферата на Земята, частично се разсейват</a:t>
            </a:r>
            <a:r>
              <a:rPr lang="en-US" sz="1200" dirty="0" smtClean="0">
                <a:solidFill>
                  <a:srgbClr val="C00000"/>
                </a:solidFill>
                <a:latin typeface="Arial" panose="020B0604020202020204" pitchFamily="34" charset="0"/>
              </a:rPr>
              <a:t> </a:t>
            </a:r>
            <a:r>
              <a:rPr lang="ru-RU" sz="1200" dirty="0" smtClean="0">
                <a:solidFill>
                  <a:srgbClr val="C00000"/>
                </a:solidFill>
                <a:latin typeface="Arial" panose="020B0604020202020204" pitchFamily="34" charset="0"/>
              </a:rPr>
              <a:t>и се поглъщат от молекулите на въздуха, въглеродния двуокис и водните пари и</a:t>
            </a:r>
            <a:r>
              <a:rPr lang="en-US" sz="1200" dirty="0" smtClean="0">
                <a:solidFill>
                  <a:srgbClr val="C00000"/>
                </a:solidFill>
                <a:latin typeface="Arial" panose="020B0604020202020204" pitchFamily="34" charset="0"/>
              </a:rPr>
              <a:t> </a:t>
            </a:r>
            <a:r>
              <a:rPr lang="ru-RU" sz="1200" dirty="0" smtClean="0">
                <a:solidFill>
                  <a:srgbClr val="C00000"/>
                </a:solidFill>
                <a:latin typeface="Arial" panose="020B0604020202020204" pitchFamily="34" charset="0"/>
              </a:rPr>
              <a:t>частично се отразяват от повърхността, върху която падат. Цялата енергия - </a:t>
            </a:r>
            <a:r>
              <a:rPr lang="ru-RU" sz="1200" dirty="0" smtClean="0">
                <a:solidFill>
                  <a:srgbClr val="00B0F0"/>
                </a:solidFill>
                <a:latin typeface="Arial" panose="020B0604020202020204" pitchFamily="34" charset="0"/>
              </a:rPr>
              <a:t>разсеяна, излъчена или отразена образува дифузния (разсеян) слънчев поток.</a:t>
            </a:r>
            <a:r>
              <a:rPr lang="ru-RU" sz="1200" dirty="0" smtClean="0">
                <a:solidFill>
                  <a:srgbClr val="C00000"/>
                </a:solidFill>
                <a:latin typeface="Arial" panose="020B0604020202020204" pitchFamily="34" charset="0"/>
              </a:rPr>
              <a:t> Разпределението на дифузното излъчване на небосвода е много неравномерно и</a:t>
            </a:r>
            <a:r>
              <a:rPr lang="en-US" sz="1200" dirty="0" smtClean="0">
                <a:solidFill>
                  <a:srgbClr val="C00000"/>
                </a:solidFill>
                <a:latin typeface="Arial" panose="020B0604020202020204" pitchFamily="34" charset="0"/>
              </a:rPr>
              <a:t> </a:t>
            </a:r>
            <a:r>
              <a:rPr lang="ru-RU" sz="1200" dirty="0" smtClean="0">
                <a:solidFill>
                  <a:srgbClr val="C00000"/>
                </a:solidFill>
                <a:latin typeface="Arial" panose="020B0604020202020204" pitchFamily="34" charset="0"/>
              </a:rPr>
              <a:t>зависи изключително от състоянието на атмосферата. </a:t>
            </a:r>
            <a:r>
              <a:rPr lang="ru-RU" sz="1200" dirty="0" smtClean="0">
                <a:solidFill>
                  <a:schemeClr val="accent6">
                    <a:lumMod val="75000"/>
                  </a:schemeClr>
                </a:solidFill>
                <a:latin typeface="Arial" panose="020B0604020202020204" pitchFamily="34" charset="0"/>
              </a:rPr>
              <a:t>Това затруднява</a:t>
            </a:r>
            <a:r>
              <a:rPr lang="en-US" sz="1200" dirty="0" smtClean="0">
                <a:solidFill>
                  <a:schemeClr val="accent6">
                    <a:lumMod val="75000"/>
                  </a:schemeClr>
                </a:solidFill>
                <a:latin typeface="Arial" panose="020B0604020202020204" pitchFamily="34" charset="0"/>
              </a:rPr>
              <a:t> </a:t>
            </a:r>
            <a:r>
              <a:rPr lang="ru-RU" sz="1200" dirty="0" smtClean="0">
                <a:solidFill>
                  <a:schemeClr val="accent6">
                    <a:lumMod val="75000"/>
                  </a:schemeClr>
                </a:solidFill>
                <a:latin typeface="Arial" panose="020B0604020202020204" pitchFamily="34" charset="0"/>
              </a:rPr>
              <a:t>създаването на аналитични зависимости за определяне на потока на дифузната</a:t>
            </a:r>
            <a:r>
              <a:rPr lang="en-US" sz="1200" dirty="0" smtClean="0">
                <a:solidFill>
                  <a:schemeClr val="accent6">
                    <a:lumMod val="75000"/>
                  </a:schemeClr>
                </a:solidFill>
                <a:latin typeface="Arial" panose="020B0604020202020204" pitchFamily="34" charset="0"/>
              </a:rPr>
              <a:t> </a:t>
            </a:r>
            <a:r>
              <a:rPr lang="ru-RU" sz="1200" dirty="0" smtClean="0">
                <a:solidFill>
                  <a:schemeClr val="accent6">
                    <a:lumMod val="75000"/>
                  </a:schemeClr>
                </a:solidFill>
                <a:latin typeface="Arial" panose="020B0604020202020204" pitchFamily="34" charset="0"/>
              </a:rPr>
              <a:t>радиация.</a:t>
            </a:r>
            <a:r>
              <a:rPr lang="ru-RU" sz="1200" dirty="0" smtClean="0">
                <a:solidFill>
                  <a:srgbClr val="C00000"/>
                </a:solidFill>
                <a:latin typeface="Arial" panose="020B0604020202020204" pitchFamily="34" charset="0"/>
              </a:rPr>
              <a:t> При ясно време разсеяният поток зависи от височинния ъгъл на Слънцето</a:t>
            </a:r>
            <a:r>
              <a:rPr lang="en-US" sz="1200" dirty="0" smtClean="0">
                <a:solidFill>
                  <a:srgbClr val="C00000"/>
                </a:solidFill>
                <a:latin typeface="Arial" panose="020B0604020202020204" pitchFamily="34" charset="0"/>
              </a:rPr>
              <a:t> </a:t>
            </a:r>
            <a:r>
              <a:rPr lang="ru-RU" sz="1200" dirty="0" smtClean="0">
                <a:solidFill>
                  <a:srgbClr val="C00000"/>
                </a:solidFill>
                <a:latin typeface="Arial" panose="020B0604020202020204" pitchFamily="34" charset="0"/>
              </a:rPr>
              <a:t>и е около </a:t>
            </a:r>
            <a:r>
              <a:rPr lang="ru-RU" sz="1200" b="1" i="1" dirty="0" smtClean="0">
                <a:solidFill>
                  <a:srgbClr val="0070C0"/>
                </a:solidFill>
                <a:latin typeface="Arial" panose="020B0604020202020204" pitchFamily="34" charset="0"/>
              </a:rPr>
              <a:t>150 </a:t>
            </a:r>
            <a:r>
              <a:rPr lang="ru-RU" sz="1200" dirty="0" smtClean="0">
                <a:solidFill>
                  <a:srgbClr val="0070C0"/>
                </a:solidFill>
                <a:latin typeface="Arial" panose="020B0604020202020204" pitchFamily="34" charset="0"/>
              </a:rPr>
              <a:t>W/</a:t>
            </a:r>
            <a:r>
              <a:rPr lang="ru-RU" sz="1200" i="1" dirty="0" smtClean="0">
                <a:solidFill>
                  <a:srgbClr val="0070C0"/>
                </a:solidFill>
                <a:latin typeface="Arial" panose="020B0604020202020204" pitchFamily="34" charset="0"/>
              </a:rPr>
              <a:t>m</a:t>
            </a:r>
            <a:r>
              <a:rPr lang="ru-RU" sz="1200" i="1" baseline="30000" dirty="0" smtClean="0">
                <a:solidFill>
                  <a:srgbClr val="0070C0"/>
                </a:solidFill>
                <a:latin typeface="Arial" panose="020B0604020202020204" pitchFamily="34" charset="0"/>
              </a:rPr>
              <a:t>2</a:t>
            </a:r>
            <a:r>
              <a:rPr lang="ru-RU" sz="1200" i="1" dirty="0" smtClean="0">
                <a:solidFill>
                  <a:srgbClr val="0070C0"/>
                </a:solidFill>
                <a:latin typeface="Arial" panose="020B0604020202020204" pitchFamily="34" charset="0"/>
              </a:rPr>
              <a:t> </a:t>
            </a:r>
            <a:r>
              <a:rPr lang="ru-RU" sz="1200" dirty="0" smtClean="0">
                <a:solidFill>
                  <a:srgbClr val="C00000"/>
                </a:solidFill>
                <a:latin typeface="Arial" panose="020B0604020202020204" pitchFamily="34" charset="0"/>
              </a:rPr>
              <a:t>за </a:t>
            </a:r>
            <a:r>
              <a:rPr lang="ru-RU" sz="1200" b="1" i="1" dirty="0" smtClean="0">
                <a:solidFill>
                  <a:srgbClr val="0070C0"/>
                </a:solidFill>
                <a:latin typeface="Arial,BoldItalic"/>
              </a:rPr>
              <a:t>h = 70° </a:t>
            </a:r>
            <a:r>
              <a:rPr lang="ru-RU" sz="1200" dirty="0" smtClean="0">
                <a:solidFill>
                  <a:srgbClr val="C00000"/>
                </a:solidFill>
                <a:latin typeface="Arial" panose="020B0604020202020204" pitchFamily="34" charset="0"/>
              </a:rPr>
              <a:t>и </a:t>
            </a:r>
            <a:r>
              <a:rPr lang="ru-RU" sz="1200" b="1" i="1" dirty="0" smtClean="0">
                <a:solidFill>
                  <a:srgbClr val="0070C0"/>
                </a:solidFill>
                <a:latin typeface="Arial" panose="020B0604020202020204" pitchFamily="34" charset="0"/>
              </a:rPr>
              <a:t>60 </a:t>
            </a:r>
            <a:r>
              <a:rPr lang="ru-RU" sz="1200" i="1" dirty="0" smtClean="0">
                <a:solidFill>
                  <a:srgbClr val="0070C0"/>
                </a:solidFill>
                <a:latin typeface="Arial" panose="020B0604020202020204" pitchFamily="34" charset="0"/>
              </a:rPr>
              <a:t>W/m</a:t>
            </a:r>
            <a:r>
              <a:rPr lang="ru-RU" sz="1200" i="1" baseline="30000" dirty="0" smtClean="0">
                <a:solidFill>
                  <a:srgbClr val="0070C0"/>
                </a:solidFill>
                <a:latin typeface="Arial" panose="020B0604020202020204" pitchFamily="34" charset="0"/>
              </a:rPr>
              <a:t>2</a:t>
            </a:r>
            <a:r>
              <a:rPr lang="ru-RU" sz="1200" dirty="0" smtClean="0">
                <a:solidFill>
                  <a:srgbClr val="0070C0"/>
                </a:solidFill>
                <a:latin typeface="Arial" panose="020B0604020202020204" pitchFamily="34" charset="0"/>
              </a:rPr>
              <a:t> за </a:t>
            </a:r>
            <a:r>
              <a:rPr lang="ru-RU" sz="1200" b="1" i="1" dirty="0" smtClean="0">
                <a:solidFill>
                  <a:srgbClr val="0070C0"/>
                </a:solidFill>
                <a:latin typeface="Arial,BoldItalic"/>
              </a:rPr>
              <a:t>h = 10°.</a:t>
            </a:r>
            <a:endParaRPr lang="en-US" sz="1200" dirty="0" smtClean="0">
              <a:solidFill>
                <a:srgbClr val="0070C0"/>
              </a:solidFill>
            </a:endParaRPr>
          </a:p>
          <a:p>
            <a:endParaRPr lang="bg-BG" dirty="0"/>
          </a:p>
        </p:txBody>
      </p:sp>
      <p:sp>
        <p:nvSpPr>
          <p:cNvPr id="4" name="Slide Number Placeholder 3"/>
          <p:cNvSpPr>
            <a:spLocks noGrp="1"/>
          </p:cNvSpPr>
          <p:nvPr>
            <p:ph type="sldNum" sz="quarter" idx="10"/>
          </p:nvPr>
        </p:nvSpPr>
        <p:spPr/>
        <p:txBody>
          <a:bodyPr/>
          <a:lstStyle/>
          <a:p>
            <a:fld id="{A1A2A335-09C8-4A1C-BF23-6F69DCD450C6}" type="slidenum">
              <a:rPr lang="bg-BG" smtClean="0"/>
              <a:t>27</a:t>
            </a:fld>
            <a:endParaRPr lang="bg-BG"/>
          </a:p>
        </p:txBody>
      </p:sp>
    </p:spTree>
    <p:extLst>
      <p:ext uri="{BB962C8B-B14F-4D97-AF65-F5344CB8AC3E}">
        <p14:creationId xmlns:p14="http://schemas.microsoft.com/office/powerpoint/2010/main" val="1979762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FE214C-40C5-48BD-8369-E349BAE7AE9F}" type="datetimeFigureOut">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5CC19-2698-47B2-B0AC-87E3B33C7918}" type="slidenum">
              <a:rPr lang="en-US" smtClean="0"/>
              <a:t>‹#›</a:t>
            </a:fld>
            <a:endParaRPr lang="en-US"/>
          </a:p>
        </p:txBody>
      </p:sp>
    </p:spTree>
    <p:extLst>
      <p:ext uri="{BB962C8B-B14F-4D97-AF65-F5344CB8AC3E}">
        <p14:creationId xmlns:p14="http://schemas.microsoft.com/office/powerpoint/2010/main" val="272401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FE214C-40C5-48BD-8369-E349BAE7AE9F}" type="datetimeFigureOut">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5CC19-2698-47B2-B0AC-87E3B33C7918}" type="slidenum">
              <a:rPr lang="en-US" smtClean="0"/>
              <a:t>‹#›</a:t>
            </a:fld>
            <a:endParaRPr lang="en-US"/>
          </a:p>
        </p:txBody>
      </p:sp>
    </p:spTree>
    <p:extLst>
      <p:ext uri="{BB962C8B-B14F-4D97-AF65-F5344CB8AC3E}">
        <p14:creationId xmlns:p14="http://schemas.microsoft.com/office/powerpoint/2010/main" val="439109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FE214C-40C5-48BD-8369-E349BAE7AE9F}" type="datetimeFigureOut">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5CC19-2698-47B2-B0AC-87E3B33C7918}" type="slidenum">
              <a:rPr lang="en-US" smtClean="0"/>
              <a:t>‹#›</a:t>
            </a:fld>
            <a:endParaRPr lang="en-US"/>
          </a:p>
        </p:txBody>
      </p:sp>
    </p:spTree>
    <p:extLst>
      <p:ext uri="{BB962C8B-B14F-4D97-AF65-F5344CB8AC3E}">
        <p14:creationId xmlns:p14="http://schemas.microsoft.com/office/powerpoint/2010/main" val="3733972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FE214C-40C5-48BD-8369-E349BAE7AE9F}" type="datetimeFigureOut">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5CC19-2698-47B2-B0AC-87E3B33C7918}" type="slidenum">
              <a:rPr lang="en-US" smtClean="0"/>
              <a:t>‹#›</a:t>
            </a:fld>
            <a:endParaRPr lang="en-US"/>
          </a:p>
        </p:txBody>
      </p:sp>
    </p:spTree>
    <p:extLst>
      <p:ext uri="{BB962C8B-B14F-4D97-AF65-F5344CB8AC3E}">
        <p14:creationId xmlns:p14="http://schemas.microsoft.com/office/powerpoint/2010/main" val="4258460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FE214C-40C5-48BD-8369-E349BAE7AE9F}" type="datetimeFigureOut">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5CC19-2698-47B2-B0AC-87E3B33C7918}" type="slidenum">
              <a:rPr lang="en-US" smtClean="0"/>
              <a:t>‹#›</a:t>
            </a:fld>
            <a:endParaRPr lang="en-US"/>
          </a:p>
        </p:txBody>
      </p:sp>
    </p:spTree>
    <p:extLst>
      <p:ext uri="{BB962C8B-B14F-4D97-AF65-F5344CB8AC3E}">
        <p14:creationId xmlns:p14="http://schemas.microsoft.com/office/powerpoint/2010/main" val="44875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FE214C-40C5-48BD-8369-E349BAE7AE9F}" type="datetimeFigureOut">
              <a:rPr lang="en-US" smtClean="0"/>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45CC19-2698-47B2-B0AC-87E3B33C7918}" type="slidenum">
              <a:rPr lang="en-US" smtClean="0"/>
              <a:t>‹#›</a:t>
            </a:fld>
            <a:endParaRPr lang="en-US"/>
          </a:p>
        </p:txBody>
      </p:sp>
    </p:spTree>
    <p:extLst>
      <p:ext uri="{BB962C8B-B14F-4D97-AF65-F5344CB8AC3E}">
        <p14:creationId xmlns:p14="http://schemas.microsoft.com/office/powerpoint/2010/main" val="3692766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FE214C-40C5-48BD-8369-E349BAE7AE9F}" type="datetimeFigureOut">
              <a:rPr lang="en-US" smtClean="0"/>
              <a:t>11/21/2023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45CC19-2698-47B2-B0AC-87E3B33C7918}" type="slidenum">
              <a:rPr lang="en-US" smtClean="0"/>
              <a:t>‹#›</a:t>
            </a:fld>
            <a:endParaRPr lang="en-US"/>
          </a:p>
        </p:txBody>
      </p:sp>
    </p:spTree>
    <p:extLst>
      <p:ext uri="{BB962C8B-B14F-4D97-AF65-F5344CB8AC3E}">
        <p14:creationId xmlns:p14="http://schemas.microsoft.com/office/powerpoint/2010/main" val="333545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FE214C-40C5-48BD-8369-E349BAE7AE9F}" type="datetimeFigureOut">
              <a:rPr lang="en-US" smtClean="0"/>
              <a:t>11/21/2023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45CC19-2698-47B2-B0AC-87E3B33C7918}" type="slidenum">
              <a:rPr lang="en-US" smtClean="0"/>
              <a:t>‹#›</a:t>
            </a:fld>
            <a:endParaRPr lang="en-US"/>
          </a:p>
        </p:txBody>
      </p:sp>
    </p:spTree>
    <p:extLst>
      <p:ext uri="{BB962C8B-B14F-4D97-AF65-F5344CB8AC3E}">
        <p14:creationId xmlns:p14="http://schemas.microsoft.com/office/powerpoint/2010/main" val="477475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FE214C-40C5-48BD-8369-E349BAE7AE9F}" type="datetimeFigureOut">
              <a:rPr lang="en-US" smtClean="0"/>
              <a:t>11/21/2023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45CC19-2698-47B2-B0AC-87E3B33C7918}" type="slidenum">
              <a:rPr lang="en-US" smtClean="0"/>
              <a:t>‹#›</a:t>
            </a:fld>
            <a:endParaRPr lang="en-US"/>
          </a:p>
        </p:txBody>
      </p:sp>
    </p:spTree>
    <p:extLst>
      <p:ext uri="{BB962C8B-B14F-4D97-AF65-F5344CB8AC3E}">
        <p14:creationId xmlns:p14="http://schemas.microsoft.com/office/powerpoint/2010/main" val="1883783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FE214C-40C5-48BD-8369-E349BAE7AE9F}" type="datetimeFigureOut">
              <a:rPr lang="en-US" smtClean="0"/>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45CC19-2698-47B2-B0AC-87E3B33C7918}" type="slidenum">
              <a:rPr lang="en-US" smtClean="0"/>
              <a:t>‹#›</a:t>
            </a:fld>
            <a:endParaRPr lang="en-US"/>
          </a:p>
        </p:txBody>
      </p:sp>
    </p:spTree>
    <p:extLst>
      <p:ext uri="{BB962C8B-B14F-4D97-AF65-F5344CB8AC3E}">
        <p14:creationId xmlns:p14="http://schemas.microsoft.com/office/powerpoint/2010/main" val="2639290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FE214C-40C5-48BD-8369-E349BAE7AE9F}" type="datetimeFigureOut">
              <a:rPr lang="en-US" smtClean="0"/>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45CC19-2698-47B2-B0AC-87E3B33C7918}" type="slidenum">
              <a:rPr lang="en-US" smtClean="0"/>
              <a:t>‹#›</a:t>
            </a:fld>
            <a:endParaRPr lang="en-US"/>
          </a:p>
        </p:txBody>
      </p:sp>
    </p:spTree>
    <p:extLst>
      <p:ext uri="{BB962C8B-B14F-4D97-AF65-F5344CB8AC3E}">
        <p14:creationId xmlns:p14="http://schemas.microsoft.com/office/powerpoint/2010/main" val="1782900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FE214C-40C5-48BD-8369-E349BAE7AE9F}" type="datetimeFigureOut">
              <a:rPr lang="en-US" smtClean="0"/>
              <a:t>11/21/2023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45CC19-2698-47B2-B0AC-87E3B33C7918}" type="slidenum">
              <a:rPr lang="en-US" smtClean="0"/>
              <a:t>‹#›</a:t>
            </a:fld>
            <a:endParaRPr lang="en-US"/>
          </a:p>
        </p:txBody>
      </p:sp>
    </p:spTree>
    <p:extLst>
      <p:ext uri="{BB962C8B-B14F-4D97-AF65-F5344CB8AC3E}">
        <p14:creationId xmlns:p14="http://schemas.microsoft.com/office/powerpoint/2010/main" val="3470892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30.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vernier.com/caliper/fall07/images/heat_transfer_graph_large.gif" TargetMode="Externa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hyperlink" Target="http://www.vernier.com/caliper/fall07/images/heat_transfer_large.jp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5.jpeg"/></Relationships>
</file>

<file path=ppt/slides/_rels/slide4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9.jpeg"/></Relationships>
</file>

<file path=ppt/slides/_rels/slide4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446" y="584775"/>
            <a:ext cx="11444748" cy="1569660"/>
          </a:xfrm>
          <a:prstGeom prst="rect">
            <a:avLst/>
          </a:prstGeom>
        </p:spPr>
        <p:txBody>
          <a:bodyPr wrap="square">
            <a:spAutoFit/>
          </a:bodyPr>
          <a:lstStyle/>
          <a:p>
            <a:pPr algn="just"/>
            <a:r>
              <a:rPr lang="bg-BG" sz="2400" b="1" i="0" u="none" strike="noStrike" baseline="0" dirty="0" smtClean="0">
                <a:solidFill>
                  <a:schemeClr val="accent6">
                    <a:lumMod val="75000"/>
                  </a:schemeClr>
                </a:solidFill>
                <a:latin typeface="Times New Roman" panose="02020603050405020304" pitchFamily="18" charset="0"/>
                <a:cs typeface="Times New Roman" panose="02020603050405020304" pitchFamily="18" charset="0"/>
              </a:rPr>
              <a:t>Характеристики на слънчевата енергия</a:t>
            </a:r>
          </a:p>
          <a:p>
            <a:pPr algn="just"/>
            <a:r>
              <a:rPr lang="ru-RU" sz="2400" b="0" i="0" u="none" strike="noStrike" baseline="0" dirty="0" smtClean="0">
                <a:solidFill>
                  <a:schemeClr val="accent6">
                    <a:lumMod val="75000"/>
                  </a:schemeClr>
                </a:solidFill>
                <a:latin typeface="Times New Roman" panose="02020603050405020304" pitchFamily="18" charset="0"/>
                <a:cs typeface="Times New Roman" panose="02020603050405020304" pitchFamily="18" charset="0"/>
              </a:rPr>
              <a:t>Слънцето е един практически неизчерпаем източник на енергия. Неговият</a:t>
            </a:r>
            <a:r>
              <a:rPr lang="en-US" sz="2400" b="0" i="0" u="none" strike="noStrike" baseline="0" dirty="0" smtClean="0">
                <a:solidFill>
                  <a:schemeClr val="accent6">
                    <a:lumMod val="75000"/>
                  </a:schemeClr>
                </a:solidFill>
                <a:latin typeface="Times New Roman" panose="02020603050405020304" pitchFamily="18" charset="0"/>
                <a:cs typeface="Times New Roman" panose="02020603050405020304" pitchFamily="18" charset="0"/>
              </a:rPr>
              <a:t> </a:t>
            </a:r>
            <a:r>
              <a:rPr lang="ru-RU" sz="2400" b="0" i="0" u="none" strike="noStrike" baseline="0" dirty="0" smtClean="0">
                <a:solidFill>
                  <a:schemeClr val="accent6">
                    <a:lumMod val="75000"/>
                  </a:schemeClr>
                </a:solidFill>
                <a:latin typeface="Times New Roman" panose="02020603050405020304" pitchFamily="18" charset="0"/>
                <a:cs typeface="Times New Roman" panose="02020603050405020304" pitchFamily="18" charset="0"/>
              </a:rPr>
              <a:t>среден диаметър е </a:t>
            </a:r>
            <a:r>
              <a:rPr lang="ru-RU" sz="2400" b="0" i="0" u="none" strike="noStrike" baseline="0" dirty="0" smtClean="0">
                <a:solidFill>
                  <a:srgbClr val="FF0000"/>
                </a:solidFill>
                <a:latin typeface="Times New Roman" panose="02020603050405020304" pitchFamily="18" charset="0"/>
                <a:cs typeface="Times New Roman" panose="02020603050405020304" pitchFamily="18" charset="0"/>
              </a:rPr>
              <a:t>1,39.10</a:t>
            </a:r>
            <a:r>
              <a:rPr lang="ru-RU" sz="2400" b="0" i="0" u="none" strike="noStrike" baseline="30000" dirty="0" smtClean="0">
                <a:solidFill>
                  <a:srgbClr val="FF0000"/>
                </a:solidFill>
                <a:latin typeface="Times New Roman" panose="02020603050405020304" pitchFamily="18" charset="0"/>
                <a:cs typeface="Times New Roman" panose="02020603050405020304" pitchFamily="18" charset="0"/>
              </a:rPr>
              <a:t>6</a:t>
            </a:r>
            <a:r>
              <a:rPr lang="ru-RU" sz="2400" b="0" i="0" u="none" strike="noStrike" baseline="0" dirty="0" smtClean="0">
                <a:solidFill>
                  <a:srgbClr val="FF0000"/>
                </a:solidFill>
                <a:latin typeface="Times New Roman" panose="02020603050405020304" pitchFamily="18" charset="0"/>
                <a:cs typeface="Times New Roman" panose="02020603050405020304" pitchFamily="18" charset="0"/>
              </a:rPr>
              <a:t> km</a:t>
            </a:r>
            <a:r>
              <a:rPr lang="ru-RU" sz="2400" b="0" i="0" u="none" strike="noStrike" baseline="0" dirty="0" smtClean="0">
                <a:solidFill>
                  <a:schemeClr val="accent6">
                    <a:lumMod val="75000"/>
                  </a:schemeClr>
                </a:solidFill>
                <a:latin typeface="Times New Roman" panose="02020603050405020304" pitchFamily="18" charset="0"/>
                <a:cs typeface="Times New Roman" panose="02020603050405020304" pitchFamily="18" charset="0"/>
              </a:rPr>
              <a:t>, а излъчваната енергия е за сметка на</a:t>
            </a:r>
            <a:r>
              <a:rPr lang="en-US" sz="2400" b="0" i="0" u="none" strike="noStrike" baseline="0" dirty="0" smtClean="0">
                <a:solidFill>
                  <a:schemeClr val="accent6">
                    <a:lumMod val="75000"/>
                  </a:schemeClr>
                </a:solidFill>
                <a:latin typeface="Times New Roman" panose="02020603050405020304" pitchFamily="18" charset="0"/>
                <a:cs typeface="Times New Roman" panose="02020603050405020304" pitchFamily="18" charset="0"/>
              </a:rPr>
              <a:t> </a:t>
            </a:r>
            <a:r>
              <a:rPr lang="ru-RU" sz="2400" b="0" i="0" u="none" strike="noStrike" baseline="0" dirty="0" smtClean="0">
                <a:solidFill>
                  <a:schemeClr val="accent6">
                    <a:lumMod val="75000"/>
                  </a:schemeClr>
                </a:solidFill>
                <a:latin typeface="Times New Roman" panose="02020603050405020304" pitchFamily="18" charset="0"/>
                <a:cs typeface="Times New Roman" panose="02020603050405020304" pitchFamily="18" charset="0"/>
              </a:rPr>
              <a:t>термоядрените реакции, от които най-съществена е превръщането на водорода</a:t>
            </a:r>
            <a:r>
              <a:rPr lang="en-US" sz="2400" b="0" i="0" u="none" strike="noStrike" baseline="0" dirty="0" smtClean="0">
                <a:solidFill>
                  <a:schemeClr val="accent6">
                    <a:lumMod val="75000"/>
                  </a:schemeClr>
                </a:solidFill>
                <a:latin typeface="Times New Roman" panose="02020603050405020304" pitchFamily="18" charset="0"/>
                <a:cs typeface="Times New Roman" panose="02020603050405020304" pitchFamily="18" charset="0"/>
              </a:rPr>
              <a:t> </a:t>
            </a:r>
            <a:r>
              <a:rPr lang="bg-BG" sz="2400" b="0" i="0" u="none" strike="noStrike" baseline="0" dirty="0" smtClean="0">
                <a:solidFill>
                  <a:schemeClr val="accent6">
                    <a:lumMod val="75000"/>
                  </a:schemeClr>
                </a:solidFill>
                <a:latin typeface="Times New Roman" panose="02020603050405020304" pitchFamily="18" charset="0"/>
                <a:cs typeface="Times New Roman" panose="02020603050405020304" pitchFamily="18" charset="0"/>
              </a:rPr>
              <a:t>в хелий.</a:t>
            </a:r>
            <a:endParaRPr lang="en-US" sz="24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4911720" y="0"/>
            <a:ext cx="3607078" cy="584775"/>
          </a:xfrm>
          <a:prstGeom prst="rect">
            <a:avLst/>
          </a:prstGeom>
        </p:spPr>
        <p:txBody>
          <a:bodyPr wrap="none">
            <a:spAutoFit/>
          </a:bodyPr>
          <a:lstStyle/>
          <a:p>
            <a:r>
              <a:rPr lang="bg-BG" sz="3200" b="1" dirty="0" smtClean="0">
                <a:solidFill>
                  <a:srgbClr val="C00000"/>
                </a:solidFill>
                <a:latin typeface="Times New Roman" panose="02020603050405020304" pitchFamily="18" charset="0"/>
                <a:cs typeface="Times New Roman" panose="02020603050405020304" pitchFamily="18" charset="0"/>
              </a:rPr>
              <a:t>С</a:t>
            </a:r>
            <a:r>
              <a:rPr lang="bg-BG" sz="3200" b="1" i="0" u="none" strike="noStrike" baseline="0" dirty="0" smtClean="0">
                <a:solidFill>
                  <a:srgbClr val="C00000"/>
                </a:solidFill>
                <a:latin typeface="Times New Roman" panose="02020603050405020304" pitchFamily="18" charset="0"/>
                <a:cs typeface="Times New Roman" panose="02020603050405020304" pitchFamily="18" charset="0"/>
              </a:rPr>
              <a:t>лънчева енергия</a:t>
            </a:r>
            <a:endParaRPr lang="en-US" sz="3200" dirty="0">
              <a:solidFill>
                <a:srgbClr val="C00000"/>
              </a:solidFill>
            </a:endParaRPr>
          </a:p>
        </p:txBody>
      </p:sp>
      <p:pic>
        <p:nvPicPr>
          <p:cNvPr id="7" name="Picture 2" descr="Sun (stock image; elements furnished by NASA). | Credit: (c) lukszczepanski / stock.adobe.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2070" y="2687835"/>
            <a:ext cx="5143500" cy="3324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611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3897" y="2233135"/>
            <a:ext cx="10663084" cy="1815882"/>
          </a:xfrm>
          <a:prstGeom prst="rect">
            <a:avLst/>
          </a:prstGeom>
        </p:spPr>
        <p:txBody>
          <a:bodyPr wrap="square">
            <a:spAutoFit/>
          </a:bodyPr>
          <a:lstStyle/>
          <a:p>
            <a:pPr algn="just"/>
            <a:r>
              <a:rPr lang="ru-RU" sz="2800" b="1" dirty="0">
                <a:solidFill>
                  <a:srgbClr val="FF0000"/>
                </a:solidFill>
              </a:rPr>
              <a:t>Ирадиация</a:t>
            </a:r>
            <a:r>
              <a:rPr lang="ru-RU" sz="2800" b="1" dirty="0">
                <a:solidFill>
                  <a:srgbClr val="00B0F0"/>
                </a:solidFill>
              </a:rPr>
              <a:t> - В радиометрията </a:t>
            </a:r>
            <a:r>
              <a:rPr lang="ru-RU" sz="2800" b="1" dirty="0" smtClean="0">
                <a:solidFill>
                  <a:srgbClr val="00B0F0"/>
                </a:solidFill>
              </a:rPr>
              <a:t>ирадиацията е излъчения поток на електромагнитна енергия за единица време (</a:t>
            </a:r>
            <a:r>
              <a:rPr lang="ru-RU" sz="2800" b="1" dirty="0">
                <a:solidFill>
                  <a:srgbClr val="00B0F0"/>
                </a:solidFill>
              </a:rPr>
              <a:t>мощност), </a:t>
            </a:r>
            <a:r>
              <a:rPr lang="ru-RU" sz="2800" b="1" dirty="0" err="1" smtClean="0">
                <a:solidFill>
                  <a:srgbClr val="00B0F0"/>
                </a:solidFill>
              </a:rPr>
              <a:t>падащ</a:t>
            </a:r>
            <a:r>
              <a:rPr lang="ru-RU" sz="2800" b="1" dirty="0" smtClean="0">
                <a:solidFill>
                  <a:srgbClr val="00B0F0"/>
                </a:solidFill>
              </a:rPr>
              <a:t> на </a:t>
            </a:r>
            <a:r>
              <a:rPr lang="ru-RU" sz="2800" b="1" dirty="0">
                <a:solidFill>
                  <a:srgbClr val="00B0F0"/>
                </a:solidFill>
              </a:rPr>
              <a:t>повърхност </a:t>
            </a:r>
            <a:r>
              <a:rPr lang="ru-RU" sz="2800" b="1" dirty="0" smtClean="0">
                <a:solidFill>
                  <a:srgbClr val="00B0F0"/>
                </a:solidFill>
              </a:rPr>
              <a:t>с </a:t>
            </a:r>
            <a:r>
              <a:rPr lang="ru-RU" sz="2800" b="1" dirty="0">
                <a:solidFill>
                  <a:srgbClr val="00B0F0"/>
                </a:solidFill>
              </a:rPr>
              <a:t>единица площ. SI единицата за </a:t>
            </a:r>
            <a:r>
              <a:rPr lang="ru-RU" sz="2800" b="1" dirty="0" smtClean="0">
                <a:solidFill>
                  <a:srgbClr val="00B0F0"/>
                </a:solidFill>
              </a:rPr>
              <a:t>ирадиация е </a:t>
            </a:r>
            <a:r>
              <a:rPr lang="ru-RU" sz="2800" b="1" dirty="0" smtClean="0">
                <a:solidFill>
                  <a:srgbClr val="FF0000"/>
                </a:solidFill>
              </a:rPr>
              <a:t>ват </a:t>
            </a:r>
            <a:r>
              <a:rPr lang="ru-RU" sz="2800" b="1" dirty="0">
                <a:solidFill>
                  <a:srgbClr val="FF0000"/>
                </a:solidFill>
              </a:rPr>
              <a:t>на квадратен метър (W · m</a:t>
            </a:r>
            <a:r>
              <a:rPr lang="ru-RU" sz="2800" b="1" baseline="30000" dirty="0">
                <a:solidFill>
                  <a:srgbClr val="FF0000"/>
                </a:solidFill>
              </a:rPr>
              <a:t>-2</a:t>
            </a:r>
            <a:r>
              <a:rPr lang="ru-RU" sz="2800" b="1" dirty="0" smtClean="0">
                <a:solidFill>
                  <a:srgbClr val="FF0000"/>
                </a:solidFill>
              </a:rPr>
              <a:t>)</a:t>
            </a:r>
          </a:p>
        </p:txBody>
      </p:sp>
      <p:sp>
        <p:nvSpPr>
          <p:cNvPr id="3" name="Rectangle 2"/>
          <p:cNvSpPr/>
          <p:nvPr/>
        </p:nvSpPr>
        <p:spPr>
          <a:xfrm>
            <a:off x="2635044" y="374839"/>
            <a:ext cx="6096000" cy="646331"/>
          </a:xfrm>
          <a:prstGeom prst="rect">
            <a:avLst/>
          </a:prstGeom>
        </p:spPr>
        <p:txBody>
          <a:bodyPr>
            <a:spAutoFit/>
          </a:bodyPr>
          <a:lstStyle/>
          <a:p>
            <a:pPr algn="just"/>
            <a:r>
              <a:rPr lang="ru-RU" sz="3600" b="1" dirty="0" smtClean="0">
                <a:solidFill>
                  <a:srgbClr val="0070C0"/>
                </a:solidFill>
              </a:rPr>
              <a:t>Радиометрия и фотометрия</a:t>
            </a:r>
            <a:endParaRPr lang="bg-BG" sz="3600" dirty="0">
              <a:solidFill>
                <a:srgbClr val="0070C0"/>
              </a:solidFill>
            </a:endParaRPr>
          </a:p>
        </p:txBody>
      </p:sp>
    </p:spTree>
    <p:extLst>
      <p:ext uri="{BB962C8B-B14F-4D97-AF65-F5344CB8AC3E}">
        <p14:creationId xmlns:p14="http://schemas.microsoft.com/office/powerpoint/2010/main" val="4076383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334" y="114068"/>
            <a:ext cx="11413066" cy="830997"/>
          </a:xfrm>
          <a:prstGeom prst="rect">
            <a:avLst/>
          </a:prstGeom>
        </p:spPr>
        <p:txBody>
          <a:bodyPr wrap="square">
            <a:spAutoFit/>
          </a:bodyPr>
          <a:lstStyle/>
          <a:p>
            <a:pPr algn="ctr"/>
            <a:r>
              <a:rPr lang="ru-RU" sz="2400" b="1" dirty="0" smtClean="0">
                <a:solidFill>
                  <a:srgbClr val="C00000"/>
                </a:solidFill>
              </a:rPr>
              <a:t>Движение </a:t>
            </a:r>
            <a:r>
              <a:rPr lang="ru-RU" sz="2400" b="1" dirty="0">
                <a:solidFill>
                  <a:srgbClr val="C00000"/>
                </a:solidFill>
              </a:rPr>
              <a:t>на Слънцето по небосвода и разпределение </a:t>
            </a:r>
            <a:r>
              <a:rPr lang="ru-RU" sz="2400" b="1" dirty="0" smtClean="0">
                <a:solidFill>
                  <a:srgbClr val="C00000"/>
                </a:solidFill>
              </a:rPr>
              <a:t>слънчевата ирадиация върху </a:t>
            </a:r>
            <a:r>
              <a:rPr lang="ru-RU" sz="2400" b="1" dirty="0">
                <a:solidFill>
                  <a:srgbClr val="C00000"/>
                </a:solidFill>
              </a:rPr>
              <a:t>земната повърхност </a:t>
            </a:r>
            <a:endParaRPr lang="bg-BG" sz="2400" dirty="0">
              <a:solidFill>
                <a:srgbClr val="C00000"/>
              </a:solidFill>
            </a:endParaRPr>
          </a:p>
        </p:txBody>
      </p:sp>
      <p:pic>
        <p:nvPicPr>
          <p:cNvPr id="9221" name="Picture 5" descr="https://greensarawak.com/wp-content/uploads/2017/11/solsticeandequinox-1024x4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334" y="3095892"/>
            <a:ext cx="5966204" cy="31991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92568" y="1138765"/>
            <a:ext cx="11226297" cy="1200329"/>
          </a:xfrm>
          <a:prstGeom prst="rect">
            <a:avLst/>
          </a:prstGeom>
        </p:spPr>
        <p:txBody>
          <a:bodyPr wrap="square">
            <a:spAutoFit/>
          </a:bodyPr>
          <a:lstStyle/>
          <a:p>
            <a:pPr algn="just"/>
            <a:r>
              <a:rPr lang="ru-RU" sz="2400" dirty="0">
                <a:solidFill>
                  <a:schemeClr val="accent6">
                    <a:lumMod val="75000"/>
                  </a:schemeClr>
                </a:solidFill>
              </a:rPr>
              <a:t>Движението на Земята около Слънцето се разделя на въртеливо </a:t>
            </a:r>
            <a:r>
              <a:rPr lang="ru-RU" sz="2400" dirty="0" smtClean="0">
                <a:solidFill>
                  <a:schemeClr val="accent6">
                    <a:lumMod val="75000"/>
                  </a:schemeClr>
                </a:solidFill>
              </a:rPr>
              <a:t>и постъпателно. </a:t>
            </a:r>
            <a:r>
              <a:rPr lang="ru-RU" sz="2400" dirty="0">
                <a:solidFill>
                  <a:schemeClr val="accent6">
                    <a:lumMod val="75000"/>
                  </a:schemeClr>
                </a:solidFill>
              </a:rPr>
              <a:t>Ако се пренебрегне движението на полюсите може </a:t>
            </a:r>
            <a:r>
              <a:rPr lang="ru-RU" sz="2400" dirty="0" smtClean="0">
                <a:solidFill>
                  <a:schemeClr val="accent6">
                    <a:lumMod val="75000"/>
                  </a:schemeClr>
                </a:solidFill>
              </a:rPr>
              <a:t>да приеме</a:t>
            </a:r>
            <a:r>
              <a:rPr lang="ru-RU" sz="2400" dirty="0">
                <a:solidFill>
                  <a:schemeClr val="accent6">
                    <a:lumMod val="75000"/>
                  </a:schemeClr>
                </a:solidFill>
              </a:rPr>
              <a:t>, че въртеливото движение се извършва около неподвижна ос.</a:t>
            </a:r>
            <a:endParaRPr lang="bg-BG" sz="2400" dirty="0">
              <a:solidFill>
                <a:schemeClr val="accent6">
                  <a:lumMod val="75000"/>
                </a:schemeClr>
              </a:solidFill>
            </a:endParaRPr>
          </a:p>
        </p:txBody>
      </p:sp>
      <p:pic>
        <p:nvPicPr>
          <p:cNvPr id="4" name="Picture 3"/>
          <p:cNvPicPr>
            <a:picLocks noChangeAspect="1"/>
          </p:cNvPicPr>
          <p:nvPr/>
        </p:nvPicPr>
        <p:blipFill>
          <a:blip r:embed="rId3"/>
          <a:stretch>
            <a:fillRect/>
          </a:stretch>
        </p:blipFill>
        <p:spPr>
          <a:xfrm>
            <a:off x="6561090" y="2532794"/>
            <a:ext cx="5057775" cy="4038600"/>
          </a:xfrm>
          <a:prstGeom prst="rect">
            <a:avLst/>
          </a:prstGeom>
        </p:spPr>
      </p:pic>
    </p:spTree>
    <p:extLst>
      <p:ext uri="{BB962C8B-B14F-4D97-AF65-F5344CB8AC3E}">
        <p14:creationId xmlns:p14="http://schemas.microsoft.com/office/powerpoint/2010/main" val="2763968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334" y="114068"/>
            <a:ext cx="11413066" cy="830997"/>
          </a:xfrm>
          <a:prstGeom prst="rect">
            <a:avLst/>
          </a:prstGeom>
        </p:spPr>
        <p:txBody>
          <a:bodyPr wrap="square">
            <a:spAutoFit/>
          </a:bodyPr>
          <a:lstStyle/>
          <a:p>
            <a:pPr algn="ctr"/>
            <a:r>
              <a:rPr lang="ru-RU" sz="2400" b="1" dirty="0" smtClean="0">
                <a:solidFill>
                  <a:srgbClr val="C00000"/>
                </a:solidFill>
              </a:rPr>
              <a:t>Движение </a:t>
            </a:r>
            <a:r>
              <a:rPr lang="ru-RU" sz="2400" b="1" dirty="0">
                <a:solidFill>
                  <a:srgbClr val="C00000"/>
                </a:solidFill>
              </a:rPr>
              <a:t>на Слънцето по небосвода и разпределение </a:t>
            </a:r>
            <a:r>
              <a:rPr lang="ru-RU" sz="2400" b="1" dirty="0" smtClean="0">
                <a:solidFill>
                  <a:srgbClr val="C00000"/>
                </a:solidFill>
              </a:rPr>
              <a:t>слънчевата ирадиация върху </a:t>
            </a:r>
            <a:r>
              <a:rPr lang="ru-RU" sz="2400" b="1" dirty="0">
                <a:solidFill>
                  <a:srgbClr val="C00000"/>
                </a:solidFill>
              </a:rPr>
              <a:t>земната повърхност </a:t>
            </a:r>
            <a:endParaRPr lang="bg-BG" sz="2400" dirty="0">
              <a:solidFill>
                <a:srgbClr val="C00000"/>
              </a:solidFill>
            </a:endParaRPr>
          </a:p>
        </p:txBody>
      </p:sp>
      <p:sp>
        <p:nvSpPr>
          <p:cNvPr id="4" name="Rectangle 3"/>
          <p:cNvSpPr/>
          <p:nvPr/>
        </p:nvSpPr>
        <p:spPr>
          <a:xfrm>
            <a:off x="391515" y="1452148"/>
            <a:ext cx="11222703" cy="4770537"/>
          </a:xfrm>
          <a:prstGeom prst="rect">
            <a:avLst/>
          </a:prstGeom>
        </p:spPr>
        <p:txBody>
          <a:bodyPr wrap="square">
            <a:spAutoFit/>
          </a:bodyPr>
          <a:lstStyle/>
          <a:p>
            <a:pPr algn="just"/>
            <a:r>
              <a:rPr lang="ru-RU" sz="2800" dirty="0">
                <a:solidFill>
                  <a:schemeClr val="accent6">
                    <a:lumMod val="50000"/>
                  </a:schemeClr>
                </a:solidFill>
              </a:rPr>
              <a:t>Наклонът на земната ос на въртене към еклиптиката, както и ориентацията на самата ос, са непостоянни в дългосрочен план величини. </a:t>
            </a:r>
            <a:endParaRPr lang="ru-RU" sz="2800" dirty="0" smtClean="0">
              <a:solidFill>
                <a:schemeClr val="accent6">
                  <a:lumMod val="50000"/>
                </a:schemeClr>
              </a:solidFill>
            </a:endParaRPr>
          </a:p>
          <a:p>
            <a:pPr algn="just"/>
            <a:endParaRPr lang="ru-RU" sz="800" dirty="0" smtClean="0">
              <a:solidFill>
                <a:schemeClr val="accent6">
                  <a:lumMod val="50000"/>
                </a:schemeClr>
              </a:solidFill>
            </a:endParaRPr>
          </a:p>
          <a:p>
            <a:pPr algn="just"/>
            <a:r>
              <a:rPr lang="ru-RU" sz="2800" dirty="0" smtClean="0">
                <a:solidFill>
                  <a:schemeClr val="accent6">
                    <a:lumMod val="50000"/>
                  </a:schemeClr>
                </a:solidFill>
              </a:rPr>
              <a:t>Наклонът </a:t>
            </a:r>
            <a:r>
              <a:rPr lang="ru-RU" sz="2800" dirty="0">
                <a:solidFill>
                  <a:schemeClr val="accent6">
                    <a:lumMod val="50000"/>
                  </a:schemeClr>
                </a:solidFill>
              </a:rPr>
              <a:t>на оста варира от 22,5° до 24,5° с период от 41 700 години (бил е: 24,049° през 3300 пр.н.е., 23,443° през 1973 г., 23,439° през 2000 г.). </a:t>
            </a:r>
            <a:endParaRPr lang="ru-RU" sz="2800" dirty="0" smtClean="0">
              <a:solidFill>
                <a:schemeClr val="accent6">
                  <a:lumMod val="50000"/>
                </a:schemeClr>
              </a:solidFill>
            </a:endParaRPr>
          </a:p>
          <a:p>
            <a:pPr algn="just"/>
            <a:endParaRPr lang="ru-RU" sz="800" dirty="0" smtClean="0">
              <a:solidFill>
                <a:schemeClr val="accent6">
                  <a:lumMod val="50000"/>
                </a:schemeClr>
              </a:solidFill>
            </a:endParaRPr>
          </a:p>
          <a:p>
            <a:pPr algn="just"/>
            <a:r>
              <a:rPr lang="ru-RU" sz="2800" dirty="0" smtClean="0">
                <a:solidFill>
                  <a:schemeClr val="accent6">
                    <a:lumMod val="50000"/>
                  </a:schemeClr>
                </a:solidFill>
              </a:rPr>
              <a:t>Самата </a:t>
            </a:r>
            <a:r>
              <a:rPr lang="ru-RU" sz="2800" dirty="0">
                <a:solidFill>
                  <a:schemeClr val="accent6">
                    <a:lumMod val="50000"/>
                  </a:schemeClr>
                </a:solidFill>
              </a:rPr>
              <a:t>ос на въртене е подложена на прецесия, като се завърта около ос, перпендикулярна на еклиптиката, с период от 25 920 години. </a:t>
            </a:r>
            <a:endParaRPr lang="ru-RU" sz="2800" dirty="0" smtClean="0">
              <a:solidFill>
                <a:schemeClr val="accent6">
                  <a:lumMod val="50000"/>
                </a:schemeClr>
              </a:solidFill>
            </a:endParaRPr>
          </a:p>
          <a:p>
            <a:pPr algn="just"/>
            <a:endParaRPr lang="ru-RU" sz="800" dirty="0">
              <a:solidFill>
                <a:schemeClr val="accent6">
                  <a:lumMod val="50000"/>
                </a:schemeClr>
              </a:solidFill>
            </a:endParaRPr>
          </a:p>
          <a:p>
            <a:pPr algn="just"/>
            <a:r>
              <a:rPr lang="ru-RU" sz="2800" dirty="0" smtClean="0">
                <a:solidFill>
                  <a:schemeClr val="accent6">
                    <a:lumMod val="50000"/>
                  </a:schemeClr>
                </a:solidFill>
              </a:rPr>
              <a:t>Други </a:t>
            </a:r>
            <a:r>
              <a:rPr lang="ru-RU" sz="2800" dirty="0">
                <a:solidFill>
                  <a:schemeClr val="accent6">
                    <a:lumMod val="50000"/>
                  </a:schemeClr>
                </a:solidFill>
              </a:rPr>
              <a:t>фактори, като гравитационното въздействие на други планети (най-вече Юпитер), могат също да изменят наклона на земната ос.</a:t>
            </a:r>
            <a:endParaRPr lang="en-US" sz="2800" dirty="0">
              <a:solidFill>
                <a:schemeClr val="accent6">
                  <a:lumMod val="50000"/>
                </a:schemeClr>
              </a:solidFill>
            </a:endParaRPr>
          </a:p>
        </p:txBody>
      </p:sp>
    </p:spTree>
    <p:extLst>
      <p:ext uri="{BB962C8B-B14F-4D97-AF65-F5344CB8AC3E}">
        <p14:creationId xmlns:p14="http://schemas.microsoft.com/office/powerpoint/2010/main" val="3462542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8206" y="269057"/>
            <a:ext cx="11164529" cy="1569660"/>
          </a:xfrm>
          <a:prstGeom prst="rect">
            <a:avLst/>
          </a:prstGeom>
        </p:spPr>
        <p:txBody>
          <a:bodyPr wrap="square">
            <a:spAutoFit/>
          </a:bodyPr>
          <a:lstStyle/>
          <a:p>
            <a:pPr algn="just"/>
            <a:r>
              <a:rPr lang="ru-RU" sz="2400" dirty="0">
                <a:solidFill>
                  <a:srgbClr val="C00000"/>
                </a:solidFill>
                <a:latin typeface="Arial" panose="020B0604020202020204" pitchFamily="34" charset="0"/>
              </a:rPr>
              <a:t>Ъгълът между посоката на слънчевите лъчи </a:t>
            </a:r>
            <a:r>
              <a:rPr lang="ru-RU" sz="2400" dirty="0" smtClean="0">
                <a:solidFill>
                  <a:srgbClr val="C00000"/>
                </a:solidFill>
                <a:latin typeface="Arial" panose="020B0604020202020204" pitchFamily="34" charset="0"/>
              </a:rPr>
              <a:t>и равнината </a:t>
            </a:r>
            <a:r>
              <a:rPr lang="ru-RU" sz="2400" dirty="0">
                <a:solidFill>
                  <a:srgbClr val="C00000"/>
                </a:solidFill>
                <a:latin typeface="Arial" panose="020B0604020202020204" pitchFamily="34" charset="0"/>
              </a:rPr>
              <a:t>на екватора се нарича </a:t>
            </a:r>
            <a:r>
              <a:rPr lang="ru-RU" sz="2400" dirty="0">
                <a:solidFill>
                  <a:srgbClr val="00B0F0"/>
                </a:solidFill>
                <a:latin typeface="Arial" panose="020B0604020202020204" pitchFamily="34" charset="0"/>
              </a:rPr>
              <a:t>деклинация и се бележи със </a:t>
            </a:r>
            <a:r>
              <a:rPr lang="ru-RU" sz="2400" dirty="0" smtClean="0">
                <a:solidFill>
                  <a:srgbClr val="00B0F0"/>
                </a:solidFill>
                <a:latin typeface="Arial" panose="020B0604020202020204" pitchFamily="34" charset="0"/>
              </a:rPr>
              <a:t>δ</a:t>
            </a:r>
            <a:r>
              <a:rPr lang="ru-RU" sz="2400" dirty="0" smtClean="0">
                <a:solidFill>
                  <a:srgbClr val="C00000"/>
                </a:solidFill>
                <a:latin typeface="Arial" panose="020B0604020202020204" pitchFamily="34" charset="0"/>
              </a:rPr>
              <a:t>. </a:t>
            </a:r>
            <a:r>
              <a:rPr lang="ru-RU" sz="2400" dirty="0">
                <a:solidFill>
                  <a:srgbClr val="C00000"/>
                </a:solidFill>
                <a:latin typeface="Arial" panose="020B0604020202020204" pitchFamily="34" charset="0"/>
              </a:rPr>
              <a:t>Той </a:t>
            </a:r>
            <a:r>
              <a:rPr lang="ru-RU" sz="2400" dirty="0" smtClean="0">
                <a:solidFill>
                  <a:srgbClr val="C00000"/>
                </a:solidFill>
                <a:latin typeface="Arial" panose="020B0604020202020204" pitchFamily="34" charset="0"/>
              </a:rPr>
              <a:t>се</a:t>
            </a:r>
            <a:r>
              <a:rPr lang="en-US" sz="2400" dirty="0" smtClean="0">
                <a:solidFill>
                  <a:srgbClr val="C00000"/>
                </a:solidFill>
                <a:latin typeface="Arial" panose="020B0604020202020204" pitchFamily="34" charset="0"/>
              </a:rPr>
              <a:t> </a:t>
            </a:r>
            <a:r>
              <a:rPr lang="ru-RU" sz="2400" dirty="0" smtClean="0">
                <a:solidFill>
                  <a:srgbClr val="C00000"/>
                </a:solidFill>
                <a:latin typeface="Arial" panose="020B0604020202020204" pitchFamily="34" charset="0"/>
              </a:rPr>
              <a:t>изменя </a:t>
            </a:r>
            <a:r>
              <a:rPr lang="ru-RU" sz="2400" dirty="0">
                <a:solidFill>
                  <a:srgbClr val="C00000"/>
                </a:solidFill>
                <a:latin typeface="Arial" panose="020B0604020202020204" pitchFamily="34" charset="0"/>
              </a:rPr>
              <a:t>от +23°27' (лятно слънцестоене - 22 юни) до -23°27' (зимно </a:t>
            </a:r>
            <a:r>
              <a:rPr lang="en-US" sz="2400" dirty="0" smtClean="0">
                <a:solidFill>
                  <a:srgbClr val="C00000"/>
                </a:solidFill>
                <a:latin typeface="Arial" panose="020B0604020202020204" pitchFamily="34" charset="0"/>
              </a:rPr>
              <a:t> </a:t>
            </a:r>
            <a:r>
              <a:rPr lang="bg-BG" sz="2400" dirty="0" smtClean="0">
                <a:solidFill>
                  <a:srgbClr val="C00000"/>
                </a:solidFill>
                <a:latin typeface="Arial" panose="020B0604020202020204" pitchFamily="34" charset="0"/>
              </a:rPr>
              <a:t>с</a:t>
            </a:r>
            <a:r>
              <a:rPr lang="ru-RU" sz="2400" dirty="0" smtClean="0">
                <a:solidFill>
                  <a:srgbClr val="C00000"/>
                </a:solidFill>
                <a:latin typeface="Arial" panose="020B0604020202020204" pitchFamily="34" charset="0"/>
              </a:rPr>
              <a:t>лънцегреене - </a:t>
            </a:r>
            <a:r>
              <a:rPr lang="ru-RU" sz="2400" dirty="0">
                <a:solidFill>
                  <a:srgbClr val="C00000"/>
                </a:solidFill>
                <a:latin typeface="Arial" panose="020B0604020202020204" pitchFamily="34" charset="0"/>
              </a:rPr>
              <a:t>22 декември). </a:t>
            </a:r>
            <a:r>
              <a:rPr lang="ru-RU" sz="2400" dirty="0">
                <a:solidFill>
                  <a:srgbClr val="FF0000"/>
                </a:solidFill>
                <a:latin typeface="Arial" panose="020B0604020202020204" pitchFamily="34" charset="0"/>
              </a:rPr>
              <a:t>Деклинацията</a:t>
            </a:r>
            <a:r>
              <a:rPr lang="ru-RU" sz="2400" dirty="0">
                <a:solidFill>
                  <a:srgbClr val="002060"/>
                </a:solidFill>
                <a:latin typeface="Arial" panose="020B0604020202020204" pitchFamily="34" charset="0"/>
              </a:rPr>
              <a:t> получава стойност нула по време </a:t>
            </a:r>
            <a:r>
              <a:rPr lang="ru-RU" sz="2400" dirty="0" smtClean="0">
                <a:solidFill>
                  <a:srgbClr val="002060"/>
                </a:solidFill>
                <a:latin typeface="Arial" panose="020B0604020202020204" pitchFamily="34" charset="0"/>
              </a:rPr>
              <a:t>на </a:t>
            </a:r>
            <a:r>
              <a:rPr lang="bg-BG" sz="2400" dirty="0" smtClean="0">
                <a:solidFill>
                  <a:srgbClr val="002060"/>
                </a:solidFill>
                <a:latin typeface="Arial" panose="020B0604020202020204" pitchFamily="34" charset="0"/>
              </a:rPr>
              <a:t>равноденствията</a:t>
            </a:r>
            <a:r>
              <a:rPr lang="bg-BG" sz="2400" dirty="0">
                <a:solidFill>
                  <a:srgbClr val="002060"/>
                </a:solidFill>
                <a:latin typeface="Arial" panose="020B0604020202020204" pitchFamily="34" charset="0"/>
              </a:rPr>
              <a:t>.</a:t>
            </a:r>
            <a:endParaRPr lang="en-US" sz="2400" dirty="0">
              <a:solidFill>
                <a:srgbClr val="002060"/>
              </a:solidFill>
            </a:endParaRPr>
          </a:p>
        </p:txBody>
      </p:sp>
      <p:pic>
        <p:nvPicPr>
          <p:cNvPr id="4" name="Picture 3"/>
          <p:cNvPicPr>
            <a:picLocks noChangeAspect="1"/>
          </p:cNvPicPr>
          <p:nvPr/>
        </p:nvPicPr>
        <p:blipFill>
          <a:blip r:embed="rId2"/>
          <a:stretch>
            <a:fillRect/>
          </a:stretch>
        </p:blipFill>
        <p:spPr>
          <a:xfrm>
            <a:off x="3440688" y="2751850"/>
            <a:ext cx="7014109" cy="3766937"/>
          </a:xfrm>
          <a:prstGeom prst="rect">
            <a:avLst/>
          </a:prstGeom>
        </p:spPr>
      </p:pic>
    </p:spTree>
    <p:extLst>
      <p:ext uri="{BB962C8B-B14F-4D97-AF65-F5344CB8AC3E}">
        <p14:creationId xmlns:p14="http://schemas.microsoft.com/office/powerpoint/2010/main" val="3338130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13034" y="3147038"/>
            <a:ext cx="5030302" cy="1143281"/>
          </a:xfrm>
          <a:prstGeom prst="rect">
            <a:avLst/>
          </a:prstGeom>
        </p:spPr>
      </p:pic>
      <p:sp>
        <p:nvSpPr>
          <p:cNvPr id="3" name="Rectangle 2"/>
          <p:cNvSpPr/>
          <p:nvPr/>
        </p:nvSpPr>
        <p:spPr>
          <a:xfrm>
            <a:off x="578016" y="489857"/>
            <a:ext cx="10795820" cy="1200329"/>
          </a:xfrm>
          <a:prstGeom prst="rect">
            <a:avLst/>
          </a:prstGeom>
        </p:spPr>
        <p:txBody>
          <a:bodyPr wrap="square">
            <a:spAutoFit/>
          </a:bodyPr>
          <a:lstStyle/>
          <a:p>
            <a:pPr algn="just"/>
            <a:r>
              <a:rPr lang="ru-RU" sz="2400" dirty="0">
                <a:solidFill>
                  <a:srgbClr val="002060"/>
                </a:solidFill>
                <a:latin typeface="Arial" panose="020B0604020202020204" pitchFamily="34" charset="0"/>
              </a:rPr>
              <a:t>За определяне на стойността на деклинацията δ в градуси за всеки ден </a:t>
            </a:r>
            <a:r>
              <a:rPr lang="ru-RU" sz="2400" dirty="0" smtClean="0">
                <a:solidFill>
                  <a:srgbClr val="002060"/>
                </a:solidFill>
                <a:latin typeface="Arial" panose="020B0604020202020204" pitchFamily="34" charset="0"/>
              </a:rPr>
              <a:t>на годината </a:t>
            </a:r>
            <a:r>
              <a:rPr lang="ru-RU" sz="2400" dirty="0">
                <a:solidFill>
                  <a:srgbClr val="002060"/>
                </a:solidFill>
                <a:latin typeface="Arial" panose="020B0604020202020204" pitchFamily="34" charset="0"/>
              </a:rPr>
              <a:t>може да се използва следната </a:t>
            </a:r>
            <a:r>
              <a:rPr lang="ru-RU" sz="2400" dirty="0" smtClean="0">
                <a:solidFill>
                  <a:srgbClr val="002060"/>
                </a:solidFill>
                <a:latin typeface="Arial" panose="020B0604020202020204" pitchFamily="34" charset="0"/>
              </a:rPr>
              <a:t>формула,</a:t>
            </a:r>
            <a:r>
              <a:rPr lang="ru-RU" sz="2400" dirty="0">
                <a:solidFill>
                  <a:srgbClr val="002060"/>
                </a:solidFill>
                <a:latin typeface="Arial" panose="020B0604020202020204" pitchFamily="34" charset="0"/>
              </a:rPr>
              <a:t> където </a:t>
            </a:r>
            <a:r>
              <a:rPr lang="ru-RU" sz="2400" b="1" i="1" dirty="0">
                <a:solidFill>
                  <a:srgbClr val="002060"/>
                </a:solidFill>
                <a:latin typeface="Arial" panose="020B0604020202020204" pitchFamily="34" charset="0"/>
              </a:rPr>
              <a:t>N </a:t>
            </a:r>
            <a:r>
              <a:rPr lang="ru-RU" sz="2400" dirty="0">
                <a:solidFill>
                  <a:srgbClr val="002060"/>
                </a:solidFill>
                <a:latin typeface="Arial" panose="020B0604020202020204" pitchFamily="34" charset="0"/>
              </a:rPr>
              <a:t>е поредният номер на деня, отброяван от 1 януари.</a:t>
            </a:r>
            <a:r>
              <a:rPr lang="ru-RU" sz="2400" dirty="0" smtClean="0">
                <a:solidFill>
                  <a:srgbClr val="002060"/>
                </a:solidFill>
                <a:latin typeface="Arial" panose="020B0604020202020204" pitchFamily="34" charset="0"/>
              </a:rPr>
              <a:t> :</a:t>
            </a:r>
            <a:endParaRPr lang="en-US" sz="2400" dirty="0">
              <a:solidFill>
                <a:srgbClr val="002060"/>
              </a:solidFill>
            </a:endParaRPr>
          </a:p>
        </p:txBody>
      </p:sp>
      <p:graphicFrame>
        <p:nvGraphicFramePr>
          <p:cNvPr id="5" name="Chart 4"/>
          <p:cNvGraphicFramePr>
            <a:graphicFrameLocks/>
          </p:cNvGraphicFramePr>
          <p:nvPr>
            <p:extLst>
              <p:ext uri="{D42A27DB-BD31-4B8C-83A1-F6EECF244321}">
                <p14:modId xmlns:p14="http://schemas.microsoft.com/office/powerpoint/2010/main" val="1461002220"/>
              </p:ext>
            </p:extLst>
          </p:nvPr>
        </p:nvGraphicFramePr>
        <p:xfrm>
          <a:off x="6242589" y="2005303"/>
          <a:ext cx="5553661" cy="37674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5363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1774825" y="115888"/>
            <a:ext cx="87137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bg-BG" altLang="en-US" sz="2400" b="1">
                <a:solidFill>
                  <a:srgbClr val="FF0000"/>
                </a:solidFill>
                <a:latin typeface="Arial" panose="020B0604020202020204" pitchFamily="34" charset="0"/>
              </a:rPr>
              <a:t>Основни точки върху земната сфера. Локализиране на точка върху земната сфера. Географски координати</a:t>
            </a:r>
            <a:endParaRPr lang="en-US" altLang="en-US" sz="2400">
              <a:solidFill>
                <a:srgbClr val="FF0000"/>
              </a:solidFill>
              <a:latin typeface="Arial" panose="020B0604020202020204" pitchFamily="34" charset="0"/>
            </a:endParaRPr>
          </a:p>
        </p:txBody>
      </p:sp>
      <p:pic>
        <p:nvPicPr>
          <p:cNvPr id="460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089" y="1276351"/>
            <a:ext cx="3563937"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6725" y="1252538"/>
            <a:ext cx="3024188" cy="329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4"/>
          <p:cNvSpPr>
            <a:spLocks noChangeArrowheads="1"/>
          </p:cNvSpPr>
          <p:nvPr/>
        </p:nvSpPr>
        <p:spPr bwMode="auto">
          <a:xfrm>
            <a:off x="1566863" y="4587875"/>
            <a:ext cx="4572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bg-BG" altLang="en-US" sz="2000" b="1">
                <a:solidFill>
                  <a:srgbClr val="FF0000"/>
                </a:solidFill>
                <a:latin typeface="Arial" panose="020B0604020202020204" pitchFamily="34" charset="0"/>
              </a:rPr>
              <a:t>Мислената линия, около която земята извършва денонощното си въртене, се нарича ЗЕМНА ОС, а краищата и - ГЕОГРАФСКИ ПОЛЮСИ (северен и южен). </a:t>
            </a:r>
            <a:endParaRPr lang="en-US" altLang="en-US" sz="2000" b="1">
              <a:solidFill>
                <a:srgbClr val="FF0000"/>
              </a:solidFill>
              <a:latin typeface="Arial" panose="020B0604020202020204" pitchFamily="34" charset="0"/>
            </a:endParaRPr>
          </a:p>
        </p:txBody>
      </p:sp>
      <p:sp>
        <p:nvSpPr>
          <p:cNvPr id="46086" name="Rectangle 5"/>
          <p:cNvSpPr>
            <a:spLocks noChangeArrowheads="1"/>
          </p:cNvSpPr>
          <p:nvPr/>
        </p:nvSpPr>
        <p:spPr bwMode="auto">
          <a:xfrm>
            <a:off x="6383339" y="5019675"/>
            <a:ext cx="410527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en-US" sz="2000" b="1">
                <a:solidFill>
                  <a:srgbClr val="002060"/>
                </a:solidFill>
                <a:latin typeface="Arial" panose="020B0604020202020204" pitchFamily="34" charset="0"/>
              </a:rPr>
              <a:t>За начален, т.е. НУЛЕВ МЕРИДИАН се приема меридианът, минаващ през обсерваторията ГРИНУИЧ (близо до ЛОНДОН). </a:t>
            </a:r>
            <a:endParaRPr lang="en-US" altLang="en-US" sz="2000" b="1">
              <a:solidFill>
                <a:srgbClr val="002060"/>
              </a:solidFill>
              <a:latin typeface="Arial" panose="020B0604020202020204" pitchFamily="34" charset="0"/>
            </a:endParaRPr>
          </a:p>
        </p:txBody>
      </p:sp>
    </p:spTree>
    <p:extLst>
      <p:ext uri="{BB962C8B-B14F-4D97-AF65-F5344CB8AC3E}">
        <p14:creationId xmlns:p14="http://schemas.microsoft.com/office/powerpoint/2010/main" val="42782047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81888" y="349250"/>
            <a:ext cx="3160712" cy="6248400"/>
          </a:xfrm>
          <a:prstGeom prst="rect">
            <a:avLst/>
          </a:prstGeom>
        </p:spPr>
        <p:txBody>
          <a:bodyPr>
            <a:spAutoFit/>
          </a:bodyPr>
          <a:lstStyle/>
          <a:p>
            <a:pPr>
              <a:defRPr/>
            </a:pPr>
            <a:r>
              <a:rPr lang="ru-RU" sz="2000" b="1" dirty="0">
                <a:solidFill>
                  <a:srgbClr val="FF0000"/>
                </a:solidFill>
              </a:rPr>
              <a:t>Мислената равнина, минаваща през центъра на земята, която е перпендикулярна на земната ос, се нарича </a:t>
            </a:r>
            <a:r>
              <a:rPr lang="ru-RU" sz="2000" b="1" dirty="0">
                <a:solidFill>
                  <a:srgbClr val="00B050"/>
                </a:solidFill>
              </a:rPr>
              <a:t>РАВНИНА НА ЗЕМНИЯ ЕКВАТОР. </a:t>
            </a:r>
            <a:r>
              <a:rPr lang="ru-RU" sz="2000" b="1" dirty="0">
                <a:solidFill>
                  <a:schemeClr val="accent6">
                    <a:lumMod val="75000"/>
                  </a:schemeClr>
                </a:solidFill>
              </a:rPr>
              <a:t>Тази равнина пресича земната повърхност по окръжност, наречена ЕКВАТОР. </a:t>
            </a:r>
            <a:r>
              <a:rPr lang="ru-RU" sz="2000" b="1" dirty="0">
                <a:solidFill>
                  <a:srgbClr val="FF0000"/>
                </a:solidFill>
              </a:rPr>
              <a:t>Равнината на екватора разделя земята на две полукълба - СЕВЕРНО И ЮЖНО. Линиите, получени от пресичането на земната повърхност с мислени равнини, успоредни на равнината на екватора, се наричат ПАРАЛЕЛИ.</a:t>
            </a:r>
            <a:endParaRPr lang="en-US" sz="2000" b="1" dirty="0">
              <a:solidFill>
                <a:srgbClr val="FF0000"/>
              </a:solidFill>
            </a:endParaRPr>
          </a:p>
        </p:txBody>
      </p:sp>
      <p:sp>
        <p:nvSpPr>
          <p:cNvPr id="47107" name="Rectangle 2"/>
          <p:cNvSpPr>
            <a:spLocks noChangeArrowheads="1"/>
          </p:cNvSpPr>
          <p:nvPr/>
        </p:nvSpPr>
        <p:spPr bwMode="auto">
          <a:xfrm>
            <a:off x="1546225" y="4373564"/>
            <a:ext cx="5957888"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en-US" sz="2000" b="1">
                <a:solidFill>
                  <a:srgbClr val="002060"/>
                </a:solidFill>
                <a:latin typeface="Arial" panose="020B0604020202020204" pitchFamily="34" charset="0"/>
              </a:rPr>
              <a:t>Пресичането на земната повърхност с мислени равнини, минаващи през земната ос, дава линии, наречени географски или истински МЕРИДИАНИ. ГРИНУИЧКИЯТ МЕРИДИАН разделя земята на две полукълба - ИЗТОЧНО И ЗАПАДНО.</a:t>
            </a:r>
          </a:p>
          <a:p>
            <a:pPr eaLnBrk="1" hangingPunct="1">
              <a:spcBef>
                <a:spcPct val="0"/>
              </a:spcBef>
              <a:buFontTx/>
              <a:buNone/>
            </a:pPr>
            <a:r>
              <a:rPr lang="ru-RU" altLang="en-US" sz="2000" b="1">
                <a:solidFill>
                  <a:srgbClr val="FF0000"/>
                </a:solidFill>
                <a:latin typeface="Arial" panose="020B0604020202020204" pitchFamily="34" charset="0"/>
              </a:rPr>
              <a:t>Мрежата от меридиани и паралели се нарича ГЕОГРАФСКА МРЕЖА</a:t>
            </a:r>
            <a:r>
              <a:rPr lang="ru-RU" altLang="en-US" sz="2000" b="1">
                <a:solidFill>
                  <a:srgbClr val="002060"/>
                </a:solidFill>
                <a:latin typeface="Arial" panose="020B0604020202020204" pitchFamily="34" charset="0"/>
              </a:rPr>
              <a:t>. </a:t>
            </a:r>
            <a:endParaRPr lang="en-US" altLang="en-US" sz="2000" b="1">
              <a:solidFill>
                <a:srgbClr val="002060"/>
              </a:solidFill>
              <a:latin typeface="Arial" panose="020B0604020202020204" pitchFamily="34" charset="0"/>
            </a:endParaRPr>
          </a:p>
        </p:txBody>
      </p:sp>
      <p:pic>
        <p:nvPicPr>
          <p:cNvPr id="4710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9589" y="457201"/>
            <a:ext cx="5527675"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44559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3175"/>
            <a:ext cx="4610100"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811338" y="4049713"/>
            <a:ext cx="8640762" cy="2862262"/>
          </a:xfrm>
          <a:prstGeom prst="rect">
            <a:avLst/>
          </a:prstGeom>
        </p:spPr>
        <p:txBody>
          <a:bodyPr>
            <a:spAutoFit/>
          </a:bodyPr>
          <a:lstStyle/>
          <a:p>
            <a:pPr>
              <a:defRPr/>
            </a:pPr>
            <a:r>
              <a:rPr lang="ru-RU" sz="2000" b="1" dirty="0">
                <a:solidFill>
                  <a:schemeClr val="accent6">
                    <a:lumMod val="75000"/>
                  </a:schemeClr>
                </a:solidFill>
              </a:rPr>
              <a:t>•	</a:t>
            </a:r>
            <a:r>
              <a:rPr lang="ru-RU" sz="2000" b="1" dirty="0">
                <a:solidFill>
                  <a:srgbClr val="002060"/>
                </a:solidFill>
              </a:rPr>
              <a:t>Географска дължина λ </a:t>
            </a:r>
            <a:r>
              <a:rPr lang="ru-RU" sz="2000" b="1" dirty="0">
                <a:solidFill>
                  <a:schemeClr val="accent6">
                    <a:lumMod val="75000"/>
                  </a:schemeClr>
                </a:solidFill>
              </a:rPr>
              <a:t>— е ъгълът между плоскостта на меридиана, прекаран през дадената точка, и плоскостта на нулевия меридиан, от който се мери дължината. За нулев меридиан е избран меридианът, преминаващ през Гринуич — Гринуичкия меридиан. Дължините се мерят от 0 до 180° на изток и на запад от нулевия меридиан и се наричат съответно източни и западни.</a:t>
            </a:r>
          </a:p>
          <a:p>
            <a:pPr>
              <a:defRPr/>
            </a:pPr>
            <a:r>
              <a:rPr lang="ru-RU" sz="2000" b="1" dirty="0">
                <a:solidFill>
                  <a:schemeClr val="accent6">
                    <a:lumMod val="75000"/>
                  </a:schemeClr>
                </a:solidFill>
              </a:rPr>
              <a:t>•	</a:t>
            </a:r>
            <a:r>
              <a:rPr lang="ru-RU" sz="2000" b="1" dirty="0">
                <a:solidFill>
                  <a:srgbClr val="002060"/>
                </a:solidFill>
              </a:rPr>
              <a:t>надморска височина </a:t>
            </a:r>
            <a:r>
              <a:rPr lang="ru-RU" sz="2000" b="1" dirty="0">
                <a:solidFill>
                  <a:schemeClr val="accent6">
                    <a:lumMod val="75000"/>
                  </a:schemeClr>
                </a:solidFill>
              </a:rPr>
              <a:t>или просто височина. Отрицателната надморска височина се нарича „под морското равнище“ за обекти на сушата, а за такива в моретата и океаните - просто дълбочина.</a:t>
            </a:r>
          </a:p>
        </p:txBody>
      </p:sp>
      <p:sp>
        <p:nvSpPr>
          <p:cNvPr id="48132" name="Rectangle 2"/>
          <p:cNvSpPr>
            <a:spLocks noChangeArrowheads="1"/>
          </p:cNvSpPr>
          <p:nvPr/>
        </p:nvSpPr>
        <p:spPr bwMode="auto">
          <a:xfrm>
            <a:off x="6456364" y="115888"/>
            <a:ext cx="3995737"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en-US" sz="2000" b="1">
                <a:solidFill>
                  <a:srgbClr val="002060"/>
                </a:solidFill>
                <a:latin typeface="Arial" panose="020B0604020202020204" pitchFamily="34" charset="0"/>
              </a:rPr>
              <a:t>Географски координати </a:t>
            </a:r>
            <a:r>
              <a:rPr lang="ru-RU" altLang="en-US" sz="2000" b="1">
                <a:solidFill>
                  <a:srgbClr val="C00000"/>
                </a:solidFill>
                <a:latin typeface="Arial" panose="020B0604020202020204" pitchFamily="34" charset="0"/>
              </a:rPr>
              <a:t>е система за описване (определяне) на положението на дадена точка от земната повърхност. Всяка точка може да се опише с 3 географски координати:</a:t>
            </a:r>
          </a:p>
          <a:p>
            <a:pPr eaLnBrk="1" hangingPunct="1">
              <a:spcBef>
                <a:spcPct val="0"/>
              </a:spcBef>
              <a:buFontTx/>
              <a:buNone/>
            </a:pPr>
            <a:r>
              <a:rPr lang="ru-RU" altLang="en-US" sz="2000" b="1">
                <a:solidFill>
                  <a:srgbClr val="C00000"/>
                </a:solidFill>
                <a:latin typeface="Arial" panose="020B0604020202020204" pitchFamily="34" charset="0"/>
              </a:rPr>
              <a:t>•	</a:t>
            </a:r>
            <a:r>
              <a:rPr lang="ru-RU" altLang="en-US" sz="2000" b="1">
                <a:solidFill>
                  <a:srgbClr val="002060"/>
                </a:solidFill>
                <a:latin typeface="Arial" panose="020B0604020202020204" pitchFamily="34" charset="0"/>
              </a:rPr>
              <a:t>Географска ширина </a:t>
            </a:r>
            <a:r>
              <a:rPr lang="el-GR" altLang="en-US" sz="2000" b="1">
                <a:solidFill>
                  <a:srgbClr val="002060"/>
                </a:solidFill>
                <a:latin typeface="Arial" panose="020B0604020202020204" pitchFamily="34" charset="0"/>
              </a:rPr>
              <a:t>ϕ</a:t>
            </a:r>
            <a:r>
              <a:rPr lang="ru-RU" altLang="en-US" sz="2000" b="1">
                <a:solidFill>
                  <a:srgbClr val="002060"/>
                </a:solidFill>
                <a:latin typeface="Arial" panose="020B0604020202020204" pitchFamily="34" charset="0"/>
              </a:rPr>
              <a:t> </a:t>
            </a:r>
            <a:r>
              <a:rPr lang="ru-RU" altLang="en-US" sz="2000" b="1">
                <a:solidFill>
                  <a:srgbClr val="C00000"/>
                </a:solidFill>
                <a:latin typeface="Arial" panose="020B0604020202020204" pitchFamily="34" charset="0"/>
              </a:rPr>
              <a:t>— е ъгълът между отвесна линия в дадената точка и плоскостта на екватора, измерена от 0 до 90° в двете страни на екватора.</a:t>
            </a:r>
          </a:p>
        </p:txBody>
      </p:sp>
    </p:spTree>
    <p:extLst>
      <p:ext uri="{BB962C8B-B14F-4D97-AF65-F5344CB8AC3E}">
        <p14:creationId xmlns:p14="http://schemas.microsoft.com/office/powerpoint/2010/main" val="11019882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8914" y="1031876"/>
            <a:ext cx="2706687"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3976" y="2565401"/>
            <a:ext cx="28416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5470525" y="839788"/>
            <a:ext cx="3938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bg-BG" altLang="en-US" sz="3600">
                <a:solidFill>
                  <a:srgbClr val="FF0000"/>
                </a:solidFill>
                <a:latin typeface="Arial" panose="020B0604020202020204" pitchFamily="34" charset="0"/>
              </a:rPr>
              <a:t>0 </a:t>
            </a:r>
            <a:r>
              <a:rPr lang="bg-BG" altLang="en-US" sz="3600">
                <a:latin typeface="Arial" panose="020B0604020202020204" pitchFamily="34" charset="0"/>
              </a:rPr>
              <a:t>- </a:t>
            </a:r>
            <a:r>
              <a:rPr lang="bg-BG" altLang="en-US" sz="3600">
                <a:solidFill>
                  <a:srgbClr val="FF0000"/>
                </a:solidFill>
                <a:latin typeface="Arial" panose="020B0604020202020204" pitchFamily="34" charset="0"/>
              </a:rPr>
              <a:t>90</a:t>
            </a:r>
            <a:r>
              <a:rPr lang="bg-BG" altLang="en-US" sz="3600" baseline="30000">
                <a:solidFill>
                  <a:srgbClr val="FF0000"/>
                </a:solidFill>
                <a:latin typeface="Arial" panose="020B0604020202020204" pitchFamily="34" charset="0"/>
              </a:rPr>
              <a:t>о</a:t>
            </a:r>
            <a:r>
              <a:rPr lang="bg-BG" altLang="en-US" sz="3600" baseline="30000">
                <a:latin typeface="Arial" panose="020B0604020202020204" pitchFamily="34" charset="0"/>
              </a:rPr>
              <a:t> </a:t>
            </a:r>
            <a:r>
              <a:rPr lang="bg-BG" altLang="en-US" sz="3600">
                <a:solidFill>
                  <a:srgbClr val="000000"/>
                </a:solidFill>
                <a:latin typeface="Arial" panose="020B0604020202020204" pitchFamily="34" charset="0"/>
              </a:rPr>
              <a:t>; </a:t>
            </a:r>
            <a:r>
              <a:rPr lang="bg-BG" altLang="en-US" sz="3600">
                <a:solidFill>
                  <a:srgbClr val="FF0000"/>
                </a:solidFill>
                <a:latin typeface="Arial" panose="020B0604020202020204" pitchFamily="34" charset="0"/>
              </a:rPr>
              <a:t>0</a:t>
            </a:r>
            <a:r>
              <a:rPr lang="bg-BG" altLang="en-US" sz="3600">
                <a:solidFill>
                  <a:srgbClr val="000000"/>
                </a:solidFill>
                <a:latin typeface="Arial" panose="020B0604020202020204" pitchFamily="34" charset="0"/>
              </a:rPr>
              <a:t> - </a:t>
            </a:r>
            <a:r>
              <a:rPr lang="bg-BG" altLang="en-US" sz="3600">
                <a:solidFill>
                  <a:srgbClr val="FF0000"/>
                </a:solidFill>
                <a:latin typeface="Arial" panose="020B0604020202020204" pitchFamily="34" charset="0"/>
              </a:rPr>
              <a:t>-90</a:t>
            </a:r>
            <a:r>
              <a:rPr lang="bg-BG" altLang="en-US" sz="3600" baseline="30000">
                <a:solidFill>
                  <a:srgbClr val="FF0000"/>
                </a:solidFill>
                <a:latin typeface="Arial" panose="020B0604020202020204" pitchFamily="34" charset="0"/>
              </a:rPr>
              <a:t>о</a:t>
            </a:r>
            <a:endParaRPr lang="en-US" altLang="en-US" sz="3600" baseline="30000">
              <a:solidFill>
                <a:srgbClr val="FF0000"/>
              </a:solidFill>
              <a:latin typeface="Arial" panose="020B0604020202020204" pitchFamily="34" charset="0"/>
            </a:endParaRPr>
          </a:p>
          <a:p>
            <a:pPr eaLnBrk="1" hangingPunct="1">
              <a:spcBef>
                <a:spcPct val="0"/>
              </a:spcBef>
              <a:buFontTx/>
              <a:buNone/>
            </a:pPr>
            <a:r>
              <a:rPr lang="bg-BG" altLang="en-US" sz="3600">
                <a:solidFill>
                  <a:srgbClr val="000000"/>
                </a:solidFill>
                <a:latin typeface="Arial" panose="020B0604020202020204" pitchFamily="34" charset="0"/>
              </a:rPr>
              <a:t>0 - 90</a:t>
            </a:r>
            <a:r>
              <a:rPr lang="bg-BG" altLang="en-US" sz="3600" baseline="30000">
                <a:solidFill>
                  <a:srgbClr val="000000"/>
                </a:solidFill>
                <a:latin typeface="Arial" panose="020B0604020202020204" pitchFamily="34" charset="0"/>
              </a:rPr>
              <a:t>о</a:t>
            </a:r>
            <a:r>
              <a:rPr lang="bg-BG" altLang="en-US" sz="3600">
                <a:solidFill>
                  <a:srgbClr val="FF0000"/>
                </a:solidFill>
                <a:latin typeface="Arial" panose="020B0604020202020204" pitchFamily="34" charset="0"/>
              </a:rPr>
              <a:t> </a:t>
            </a:r>
            <a:r>
              <a:rPr lang="en-US" altLang="en-US" sz="3600">
                <a:latin typeface="Arial" panose="020B0604020202020204" pitchFamily="34" charset="0"/>
              </a:rPr>
              <a:t>N</a:t>
            </a:r>
            <a:r>
              <a:rPr lang="bg-BG" altLang="en-US" sz="3600">
                <a:latin typeface="Arial" panose="020B0604020202020204" pitchFamily="34" charset="0"/>
              </a:rPr>
              <a:t>;0 - 90</a:t>
            </a:r>
            <a:r>
              <a:rPr lang="bg-BG" altLang="en-US" sz="3600" baseline="30000">
                <a:latin typeface="Arial" panose="020B0604020202020204" pitchFamily="34" charset="0"/>
              </a:rPr>
              <a:t>о</a:t>
            </a:r>
            <a:r>
              <a:rPr lang="en-US" altLang="en-US" sz="3600">
                <a:latin typeface="Arial" panose="020B0604020202020204" pitchFamily="34" charset="0"/>
              </a:rPr>
              <a:t>S</a:t>
            </a:r>
            <a:endParaRPr lang="en-US" altLang="en-US" sz="3600" baseline="30000">
              <a:latin typeface="Arial" panose="020B0604020202020204" pitchFamily="34" charset="0"/>
            </a:endParaRPr>
          </a:p>
        </p:txBody>
      </p:sp>
      <p:sp>
        <p:nvSpPr>
          <p:cNvPr id="6" name="TextBox 5"/>
          <p:cNvSpPr txBox="1">
            <a:spLocks noChangeArrowheads="1"/>
          </p:cNvSpPr>
          <p:nvPr/>
        </p:nvSpPr>
        <p:spPr bwMode="auto">
          <a:xfrm>
            <a:off x="5470526" y="2360613"/>
            <a:ext cx="4873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bg-BG" altLang="en-US" sz="3600">
                <a:solidFill>
                  <a:srgbClr val="FF0000"/>
                </a:solidFill>
                <a:latin typeface="Arial" panose="020B0604020202020204" pitchFamily="34" charset="0"/>
              </a:rPr>
              <a:t>0 </a:t>
            </a:r>
            <a:r>
              <a:rPr lang="bg-BG" altLang="en-US" sz="3600">
                <a:latin typeface="Arial" panose="020B0604020202020204" pitchFamily="34" charset="0"/>
              </a:rPr>
              <a:t>- </a:t>
            </a:r>
            <a:r>
              <a:rPr lang="en-US" altLang="en-US" sz="3600">
                <a:solidFill>
                  <a:srgbClr val="FF0000"/>
                </a:solidFill>
                <a:latin typeface="Arial" panose="020B0604020202020204" pitchFamily="34" charset="0"/>
              </a:rPr>
              <a:t>180</a:t>
            </a:r>
            <a:r>
              <a:rPr lang="bg-BG" altLang="en-US" sz="3600" baseline="30000">
                <a:solidFill>
                  <a:srgbClr val="FF0000"/>
                </a:solidFill>
                <a:latin typeface="Arial" panose="020B0604020202020204" pitchFamily="34" charset="0"/>
              </a:rPr>
              <a:t>о</a:t>
            </a:r>
            <a:r>
              <a:rPr lang="bg-BG" altLang="en-US" sz="3600" baseline="30000">
                <a:latin typeface="Arial" panose="020B0604020202020204" pitchFamily="34" charset="0"/>
              </a:rPr>
              <a:t> </a:t>
            </a:r>
            <a:r>
              <a:rPr lang="bg-BG" altLang="en-US" sz="3600">
                <a:solidFill>
                  <a:srgbClr val="000000"/>
                </a:solidFill>
                <a:latin typeface="Arial" panose="020B0604020202020204" pitchFamily="34" charset="0"/>
              </a:rPr>
              <a:t>; </a:t>
            </a:r>
            <a:r>
              <a:rPr lang="bg-BG" altLang="en-US" sz="3600">
                <a:solidFill>
                  <a:srgbClr val="FF0000"/>
                </a:solidFill>
                <a:latin typeface="Arial" panose="020B0604020202020204" pitchFamily="34" charset="0"/>
              </a:rPr>
              <a:t>0</a:t>
            </a:r>
            <a:r>
              <a:rPr lang="bg-BG" altLang="en-US" sz="3600">
                <a:solidFill>
                  <a:srgbClr val="000000"/>
                </a:solidFill>
                <a:latin typeface="Arial" panose="020B0604020202020204" pitchFamily="34" charset="0"/>
              </a:rPr>
              <a:t> - </a:t>
            </a:r>
            <a:r>
              <a:rPr lang="bg-BG" altLang="en-US" sz="3600">
                <a:solidFill>
                  <a:srgbClr val="FF0000"/>
                </a:solidFill>
                <a:latin typeface="Arial" panose="020B0604020202020204" pitchFamily="34" charset="0"/>
              </a:rPr>
              <a:t>-</a:t>
            </a:r>
            <a:r>
              <a:rPr lang="en-US" altLang="en-US" sz="3600">
                <a:solidFill>
                  <a:srgbClr val="FF0000"/>
                </a:solidFill>
                <a:latin typeface="Arial" panose="020B0604020202020204" pitchFamily="34" charset="0"/>
              </a:rPr>
              <a:t>180</a:t>
            </a:r>
            <a:r>
              <a:rPr lang="bg-BG" altLang="en-US" sz="3600" baseline="30000">
                <a:solidFill>
                  <a:srgbClr val="FF0000"/>
                </a:solidFill>
                <a:latin typeface="Arial" panose="020B0604020202020204" pitchFamily="34" charset="0"/>
              </a:rPr>
              <a:t>о</a:t>
            </a:r>
            <a:endParaRPr lang="en-US" altLang="en-US" sz="3600" baseline="30000">
              <a:solidFill>
                <a:srgbClr val="FF0000"/>
              </a:solidFill>
              <a:latin typeface="Arial" panose="020B0604020202020204" pitchFamily="34" charset="0"/>
            </a:endParaRPr>
          </a:p>
          <a:p>
            <a:pPr eaLnBrk="1" hangingPunct="1">
              <a:spcBef>
                <a:spcPct val="0"/>
              </a:spcBef>
              <a:buFontTx/>
              <a:buNone/>
            </a:pPr>
            <a:r>
              <a:rPr lang="bg-BG" altLang="en-US" sz="3600">
                <a:solidFill>
                  <a:srgbClr val="000000"/>
                </a:solidFill>
                <a:latin typeface="Arial" panose="020B0604020202020204" pitchFamily="34" charset="0"/>
              </a:rPr>
              <a:t>0 – </a:t>
            </a:r>
            <a:r>
              <a:rPr lang="en-US" altLang="en-US" sz="3600">
                <a:solidFill>
                  <a:srgbClr val="000000"/>
                </a:solidFill>
                <a:latin typeface="Arial" panose="020B0604020202020204" pitchFamily="34" charset="0"/>
              </a:rPr>
              <a:t>180</a:t>
            </a:r>
            <a:r>
              <a:rPr lang="bg-BG" altLang="en-US" sz="3600" baseline="30000">
                <a:solidFill>
                  <a:srgbClr val="000000"/>
                </a:solidFill>
                <a:latin typeface="Arial" panose="020B0604020202020204" pitchFamily="34" charset="0"/>
              </a:rPr>
              <a:t>о</a:t>
            </a:r>
            <a:r>
              <a:rPr lang="en-US" altLang="en-US" sz="3600">
                <a:solidFill>
                  <a:srgbClr val="000000"/>
                </a:solidFill>
                <a:latin typeface="Arial" panose="020B0604020202020204" pitchFamily="34" charset="0"/>
              </a:rPr>
              <a:t>E</a:t>
            </a:r>
            <a:r>
              <a:rPr lang="bg-BG" altLang="en-US" sz="3600">
                <a:solidFill>
                  <a:srgbClr val="FF0000"/>
                </a:solidFill>
                <a:latin typeface="Arial" panose="020B0604020202020204" pitchFamily="34" charset="0"/>
              </a:rPr>
              <a:t> </a:t>
            </a:r>
            <a:r>
              <a:rPr lang="bg-BG" altLang="en-US" sz="3600">
                <a:latin typeface="Arial" panose="020B0604020202020204" pitchFamily="34" charset="0"/>
              </a:rPr>
              <a:t>;</a:t>
            </a:r>
            <a:r>
              <a:rPr lang="en-US" altLang="en-US" sz="3600">
                <a:latin typeface="Arial" panose="020B0604020202020204" pitchFamily="34" charset="0"/>
              </a:rPr>
              <a:t> </a:t>
            </a:r>
            <a:r>
              <a:rPr lang="bg-BG" altLang="en-US" sz="3600">
                <a:latin typeface="Arial" panose="020B0604020202020204" pitchFamily="34" charset="0"/>
              </a:rPr>
              <a:t>0 - </a:t>
            </a:r>
            <a:r>
              <a:rPr lang="en-US" altLang="en-US" sz="3600">
                <a:latin typeface="Arial" panose="020B0604020202020204" pitchFamily="34" charset="0"/>
              </a:rPr>
              <a:t>180</a:t>
            </a:r>
            <a:r>
              <a:rPr lang="bg-BG" altLang="en-US" sz="3600" baseline="30000">
                <a:latin typeface="Arial" panose="020B0604020202020204" pitchFamily="34" charset="0"/>
              </a:rPr>
              <a:t>о</a:t>
            </a:r>
            <a:r>
              <a:rPr lang="en-US" altLang="en-US" sz="3600">
                <a:latin typeface="Arial" panose="020B0604020202020204" pitchFamily="34" charset="0"/>
              </a:rPr>
              <a:t>W</a:t>
            </a:r>
            <a:endParaRPr lang="en-US" altLang="en-US" sz="3600" baseline="30000">
              <a:latin typeface="Arial" panose="020B0604020202020204" pitchFamily="34" charset="0"/>
            </a:endParaRPr>
          </a:p>
        </p:txBody>
      </p:sp>
      <p:sp>
        <p:nvSpPr>
          <p:cNvPr id="49158" name="Rectangle 7"/>
          <p:cNvSpPr>
            <a:spLocks noChangeArrowheads="1"/>
          </p:cNvSpPr>
          <p:nvPr/>
        </p:nvSpPr>
        <p:spPr bwMode="auto">
          <a:xfrm>
            <a:off x="1992314" y="4292601"/>
            <a:ext cx="835183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bg-BG" altLang="en-US" b="1">
                <a:solidFill>
                  <a:srgbClr val="7030A0"/>
                </a:solidFill>
                <a:latin typeface="Arial" panose="020B0604020202020204" pitchFamily="34" charset="0"/>
              </a:rPr>
              <a:t>Задача: </a:t>
            </a:r>
            <a:r>
              <a:rPr lang="bg-BG" altLang="en-US" b="1">
                <a:solidFill>
                  <a:srgbClr val="FF0000"/>
                </a:solidFill>
                <a:latin typeface="Arial" panose="020B0604020202020204" pitchFamily="34" charset="0"/>
              </a:rPr>
              <a:t>да се определи средната дължина на един ъглов градус по екватора в километри ако радиусът </a:t>
            </a:r>
            <a:r>
              <a:rPr lang="en-US" altLang="en-US" b="1">
                <a:solidFill>
                  <a:srgbClr val="FF0000"/>
                </a:solidFill>
                <a:latin typeface="Arial" panose="020B0604020202020204" pitchFamily="34" charset="0"/>
              </a:rPr>
              <a:t>R</a:t>
            </a:r>
            <a:r>
              <a:rPr lang="bg-BG" altLang="en-US" b="1">
                <a:solidFill>
                  <a:srgbClr val="FF0000"/>
                </a:solidFill>
                <a:latin typeface="Arial" panose="020B0604020202020204" pitchFamily="34" charset="0"/>
              </a:rPr>
              <a:t>=6371 км</a:t>
            </a:r>
            <a:endParaRPr lang="en-US" altLang="en-US" b="1">
              <a:solidFill>
                <a:srgbClr val="FF0000"/>
              </a:solidFill>
              <a:latin typeface="Arial" panose="020B0604020202020204" pitchFamily="34" charset="0"/>
            </a:endParaRPr>
          </a:p>
        </p:txBody>
      </p:sp>
    </p:spTree>
    <p:extLst>
      <p:ext uri="{BB962C8B-B14F-4D97-AF65-F5344CB8AC3E}">
        <p14:creationId xmlns:p14="http://schemas.microsoft.com/office/powerpoint/2010/main" val="30890645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accel="40000" decel="6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accel="40000" decel="6000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000" fill="hold"/>
                                        <p:tgtEl>
                                          <p:spTgt spid="6"/>
                                        </p:tgtEl>
                                        <p:attrNameLst>
                                          <p:attrName>ppt_x</p:attrName>
                                        </p:attrNameLst>
                                      </p:cBhvr>
                                      <p:tavLst>
                                        <p:tav tm="0">
                                          <p:val>
                                            <p:strVal val="1+#ppt_w/2"/>
                                          </p:val>
                                        </p:tav>
                                        <p:tav tm="100000">
                                          <p:val>
                                            <p:strVal val="#ppt_x"/>
                                          </p:val>
                                        </p:tav>
                                      </p:tavLst>
                                    </p:anim>
                                    <p:anim calcmode="lin" valueType="num">
                                      <p:cBhvr additive="base">
                                        <p:cTn id="14"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6477" y="314199"/>
            <a:ext cx="4527755" cy="5262979"/>
          </a:xfrm>
          <a:prstGeom prst="rect">
            <a:avLst/>
          </a:prstGeom>
        </p:spPr>
        <p:txBody>
          <a:bodyPr wrap="square">
            <a:spAutoFit/>
          </a:bodyPr>
          <a:lstStyle/>
          <a:p>
            <a:pPr algn="just"/>
            <a:r>
              <a:rPr lang="ru-RU" sz="2400" dirty="0">
                <a:solidFill>
                  <a:schemeClr val="accent6">
                    <a:lumMod val="75000"/>
                  </a:schemeClr>
                </a:solidFill>
                <a:latin typeface="Arial" panose="020B0604020202020204" pitchFamily="34" charset="0"/>
              </a:rPr>
              <a:t>Трябва да се зададе още един параметър, който да уточни позицията </a:t>
            </a:r>
            <a:r>
              <a:rPr lang="ru-RU" sz="2400" dirty="0" smtClean="0">
                <a:solidFill>
                  <a:schemeClr val="accent6">
                    <a:lumMod val="75000"/>
                  </a:schemeClr>
                </a:solidFill>
                <a:latin typeface="Arial" panose="020B0604020202020204" pitchFamily="34" charset="0"/>
              </a:rPr>
              <a:t>на Земята </a:t>
            </a:r>
            <a:r>
              <a:rPr lang="ru-RU" sz="2400" dirty="0">
                <a:solidFill>
                  <a:schemeClr val="accent6">
                    <a:lumMod val="75000"/>
                  </a:schemeClr>
                </a:solidFill>
                <a:latin typeface="Arial" panose="020B0604020202020204" pitchFamily="34" charset="0"/>
              </a:rPr>
              <a:t>при нейния денонощен цикъл (зададен час в денонощието). </a:t>
            </a:r>
            <a:r>
              <a:rPr lang="ru-RU" sz="2400" dirty="0" smtClean="0">
                <a:solidFill>
                  <a:schemeClr val="accent6">
                    <a:lumMod val="75000"/>
                  </a:schemeClr>
                </a:solidFill>
                <a:latin typeface="Arial" panose="020B0604020202020204" pitchFamily="34" charset="0"/>
              </a:rPr>
              <a:t>Такъв параметър </a:t>
            </a:r>
            <a:r>
              <a:rPr lang="ru-RU" sz="2400" dirty="0">
                <a:solidFill>
                  <a:schemeClr val="accent6">
                    <a:lumMod val="75000"/>
                  </a:schemeClr>
                </a:solidFill>
                <a:latin typeface="Arial" panose="020B0604020202020204" pitchFamily="34" charset="0"/>
              </a:rPr>
              <a:t>се явява </a:t>
            </a:r>
            <a:r>
              <a:rPr lang="ru-RU" sz="2400" dirty="0">
                <a:solidFill>
                  <a:srgbClr val="FF0000"/>
                </a:solidFill>
                <a:latin typeface="Arial" panose="020B0604020202020204" pitchFamily="34" charset="0"/>
              </a:rPr>
              <a:t>'часовият ъгъл' - </a:t>
            </a:r>
            <a:r>
              <a:rPr lang="ru-RU" sz="2400" i="1" dirty="0">
                <a:solidFill>
                  <a:srgbClr val="FF0000"/>
                </a:solidFill>
                <a:latin typeface="Arial,Italic"/>
              </a:rPr>
              <a:t>ω</a:t>
            </a:r>
            <a:r>
              <a:rPr lang="ru-RU" sz="2400" dirty="0">
                <a:solidFill>
                  <a:srgbClr val="FF0000"/>
                </a:solidFill>
                <a:latin typeface="Arial" panose="020B0604020202020204" pitchFamily="34" charset="0"/>
              </a:rPr>
              <a:t>. </a:t>
            </a:r>
            <a:r>
              <a:rPr lang="ru-RU" sz="2400" dirty="0">
                <a:solidFill>
                  <a:schemeClr val="accent6">
                    <a:lumMod val="75000"/>
                  </a:schemeClr>
                </a:solidFill>
                <a:latin typeface="Arial" panose="020B0604020202020204" pitchFamily="34" charset="0"/>
              </a:rPr>
              <a:t>Това е двустенният ъгъл </a:t>
            </a:r>
            <a:r>
              <a:rPr lang="ru-RU" sz="2400" dirty="0" smtClean="0">
                <a:solidFill>
                  <a:schemeClr val="accent6">
                    <a:lumMod val="75000"/>
                  </a:schemeClr>
                </a:solidFill>
                <a:latin typeface="Arial" panose="020B0604020202020204" pitchFamily="34" charset="0"/>
              </a:rPr>
              <a:t>между равнината </a:t>
            </a:r>
            <a:r>
              <a:rPr lang="ru-RU" sz="2400" dirty="0">
                <a:solidFill>
                  <a:schemeClr val="accent6">
                    <a:lumMod val="75000"/>
                  </a:schemeClr>
                </a:solidFill>
                <a:latin typeface="Arial" panose="020B0604020202020204" pitchFamily="34" charset="0"/>
              </a:rPr>
              <a:t>на меридиана за разглеждането място на Земята и меридиана </a:t>
            </a:r>
            <a:r>
              <a:rPr lang="ru-RU" sz="2400" dirty="0" smtClean="0">
                <a:solidFill>
                  <a:schemeClr val="accent6">
                    <a:lumMod val="75000"/>
                  </a:schemeClr>
                </a:solidFill>
                <a:latin typeface="Arial" panose="020B0604020202020204" pitchFamily="34" charset="0"/>
              </a:rPr>
              <a:t>на мястото </a:t>
            </a:r>
            <a:r>
              <a:rPr lang="ru-RU" sz="2400" dirty="0">
                <a:solidFill>
                  <a:schemeClr val="accent6">
                    <a:lumMod val="75000"/>
                  </a:schemeClr>
                </a:solidFill>
                <a:latin typeface="Arial" panose="020B0604020202020204" pitchFamily="34" charset="0"/>
              </a:rPr>
              <a:t>срещу Слънцето в определен час от денонощието</a:t>
            </a:r>
            <a:endParaRPr lang="en-US" sz="2400" dirty="0">
              <a:solidFill>
                <a:schemeClr val="accent6">
                  <a:lumMod val="75000"/>
                </a:schemeClr>
              </a:solidFill>
            </a:endParaRPr>
          </a:p>
        </p:txBody>
      </p:sp>
      <p:pic>
        <p:nvPicPr>
          <p:cNvPr id="4" name="Picture 3"/>
          <p:cNvPicPr>
            <a:picLocks noChangeAspect="1"/>
          </p:cNvPicPr>
          <p:nvPr/>
        </p:nvPicPr>
        <p:blipFill>
          <a:blip r:embed="rId2"/>
          <a:stretch>
            <a:fillRect/>
          </a:stretch>
        </p:blipFill>
        <p:spPr>
          <a:xfrm>
            <a:off x="4925961" y="326967"/>
            <a:ext cx="6961239" cy="6191820"/>
          </a:xfrm>
          <a:prstGeom prst="rect">
            <a:avLst/>
          </a:prstGeom>
        </p:spPr>
      </p:pic>
    </p:spTree>
    <p:extLst>
      <p:ext uri="{BB962C8B-B14F-4D97-AF65-F5344CB8AC3E}">
        <p14:creationId xmlns:p14="http://schemas.microsoft.com/office/powerpoint/2010/main" val="2390856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34773" y="5790874"/>
            <a:ext cx="8271408" cy="1015663"/>
          </a:xfrm>
          <a:prstGeom prst="rect">
            <a:avLst/>
          </a:prstGeom>
        </p:spPr>
        <p:txBody>
          <a:bodyPr wrap="square">
            <a:spAutoFit/>
          </a:bodyPr>
          <a:lstStyle/>
          <a:p>
            <a:pPr algn="ctr"/>
            <a:r>
              <a:rPr lang="ru-RU" sz="2000" dirty="0">
                <a:solidFill>
                  <a:srgbClr val="0070C0"/>
                </a:solidFill>
              </a:rPr>
              <a:t>Слънчевата радиация е лъчева енергия, излъчвана от слънцето, по-специално електромагнитна енергия.</a:t>
            </a:r>
          </a:p>
          <a:p>
            <a:pPr algn="ctr"/>
            <a:endParaRPr lang="ru-RU" sz="2000" dirty="0">
              <a:solidFill>
                <a:srgbClr val="0070C0"/>
              </a:solidFill>
            </a:endParaRPr>
          </a:p>
        </p:txBody>
      </p:sp>
      <p:pic>
        <p:nvPicPr>
          <p:cNvPr id="1028" name="Picture 4" descr="https://greensarawak.com/wp-content/uploads/2017/11/solar_radiation_spectrum-1024x54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92527"/>
            <a:ext cx="9088581" cy="5342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8314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87572"/>
            <a:ext cx="11455400" cy="1969770"/>
          </a:xfrm>
          <a:prstGeom prst="rect">
            <a:avLst/>
          </a:prstGeom>
        </p:spPr>
        <p:txBody>
          <a:bodyPr wrap="square">
            <a:spAutoFit/>
          </a:bodyPr>
          <a:lstStyle/>
          <a:p>
            <a:pPr algn="just"/>
            <a:r>
              <a:rPr lang="bg-BG" sz="2200" dirty="0" smtClean="0">
                <a:solidFill>
                  <a:srgbClr val="C00000"/>
                </a:solidFill>
              </a:rPr>
              <a:t>За </a:t>
            </a:r>
            <a:r>
              <a:rPr lang="ru-RU" sz="2200" dirty="0" smtClean="0">
                <a:solidFill>
                  <a:srgbClr val="C00000"/>
                </a:solidFill>
              </a:rPr>
              <a:t>определяне </a:t>
            </a:r>
            <a:r>
              <a:rPr lang="ru-RU" sz="2200" dirty="0">
                <a:solidFill>
                  <a:srgbClr val="C00000"/>
                </a:solidFill>
              </a:rPr>
              <a:t>на часовия ъгъл е необходимо да се определи </a:t>
            </a:r>
            <a:r>
              <a:rPr lang="ru-RU" sz="2200" dirty="0">
                <a:solidFill>
                  <a:srgbClr val="00B0F0"/>
                </a:solidFill>
              </a:rPr>
              <a:t>истинското </a:t>
            </a:r>
            <a:r>
              <a:rPr lang="ru-RU" sz="2200" dirty="0" smtClean="0">
                <a:solidFill>
                  <a:srgbClr val="00B0F0"/>
                </a:solidFill>
              </a:rPr>
              <a:t>слънчево време </a:t>
            </a:r>
            <a:r>
              <a:rPr lang="ru-RU" sz="2800" b="1" i="1" dirty="0" smtClean="0">
                <a:solidFill>
                  <a:srgbClr val="00B0F0"/>
                </a:solidFill>
              </a:rPr>
              <a:t>T</a:t>
            </a:r>
            <a:r>
              <a:rPr lang="ru-RU" sz="2800" b="1" i="1" baseline="-25000" dirty="0" smtClean="0">
                <a:solidFill>
                  <a:srgbClr val="00B0F0"/>
                </a:solidFill>
              </a:rPr>
              <a:t>sol </a:t>
            </a:r>
            <a:r>
              <a:rPr lang="ru-RU" sz="2200" dirty="0" smtClean="0">
                <a:solidFill>
                  <a:srgbClr val="C00000"/>
                </a:solidFill>
              </a:rPr>
              <a:t>То </a:t>
            </a:r>
            <a:r>
              <a:rPr lang="ru-RU" sz="2200" dirty="0">
                <a:solidFill>
                  <a:srgbClr val="C00000"/>
                </a:solidFill>
              </a:rPr>
              <a:t>се получава от стандартното време (час) </a:t>
            </a:r>
            <a:r>
              <a:rPr lang="ru-RU" sz="2800" b="1" i="1" dirty="0">
                <a:solidFill>
                  <a:srgbClr val="C00000"/>
                </a:solidFill>
              </a:rPr>
              <a:t>t</a:t>
            </a:r>
            <a:r>
              <a:rPr lang="ru-RU" sz="2800" b="1" i="1" baseline="-25000" dirty="0">
                <a:solidFill>
                  <a:srgbClr val="C00000"/>
                </a:solidFill>
              </a:rPr>
              <a:t>st</a:t>
            </a:r>
            <a:r>
              <a:rPr lang="ru-RU" sz="2200" b="1" i="1" dirty="0">
                <a:solidFill>
                  <a:srgbClr val="C00000"/>
                </a:solidFill>
              </a:rPr>
              <a:t>, </a:t>
            </a:r>
            <a:r>
              <a:rPr lang="ru-RU" sz="2200" dirty="0">
                <a:solidFill>
                  <a:srgbClr val="C00000"/>
                </a:solidFill>
              </a:rPr>
              <a:t>което се отчита </a:t>
            </a:r>
            <a:r>
              <a:rPr lang="ru-RU" sz="2200" dirty="0" smtClean="0">
                <a:solidFill>
                  <a:srgbClr val="C00000"/>
                </a:solidFill>
              </a:rPr>
              <a:t>по часовия </a:t>
            </a:r>
            <a:r>
              <a:rPr lang="ru-RU" sz="2200" dirty="0">
                <a:solidFill>
                  <a:srgbClr val="C00000"/>
                </a:solidFill>
              </a:rPr>
              <a:t>меридиан за дадената часова зона, коригирано с ъгловата </a:t>
            </a:r>
            <a:r>
              <a:rPr lang="ru-RU" sz="2200" dirty="0" smtClean="0">
                <a:solidFill>
                  <a:srgbClr val="C00000"/>
                </a:solidFill>
              </a:rPr>
              <a:t>разлика между </a:t>
            </a:r>
            <a:r>
              <a:rPr lang="ru-RU" sz="2200" dirty="0">
                <a:solidFill>
                  <a:srgbClr val="C00000"/>
                </a:solidFill>
              </a:rPr>
              <a:t>локалния меридиан и стандартния меридиан на часовата зона и </a:t>
            </a:r>
            <a:r>
              <a:rPr lang="ru-RU" sz="2200" dirty="0" smtClean="0">
                <a:solidFill>
                  <a:srgbClr val="C00000"/>
                </a:solidFill>
              </a:rPr>
              <a:t>поправка за </a:t>
            </a:r>
            <a:r>
              <a:rPr lang="ru-RU" sz="2200" dirty="0">
                <a:solidFill>
                  <a:srgbClr val="C00000"/>
                </a:solidFill>
              </a:rPr>
              <a:t>нестационарната ъглова скорост на въртене </a:t>
            </a:r>
            <a:r>
              <a:rPr lang="ru-RU" sz="2200" dirty="0" smtClean="0">
                <a:solidFill>
                  <a:srgbClr val="C00000"/>
                </a:solidFill>
              </a:rPr>
              <a:t>на</a:t>
            </a:r>
            <a:r>
              <a:rPr lang="en-US" sz="2200" dirty="0" smtClean="0">
                <a:solidFill>
                  <a:srgbClr val="C00000"/>
                </a:solidFill>
              </a:rPr>
              <a:t> </a:t>
            </a:r>
            <a:r>
              <a:rPr lang="ru-RU" sz="2200" dirty="0" smtClean="0">
                <a:solidFill>
                  <a:srgbClr val="C00000"/>
                </a:solidFill>
              </a:rPr>
              <a:t>Земята</a:t>
            </a:r>
            <a:r>
              <a:rPr lang="ru-RU" sz="2200" dirty="0">
                <a:solidFill>
                  <a:srgbClr val="C00000"/>
                </a:solidFill>
              </a:rPr>
              <a:t>:</a:t>
            </a:r>
            <a:r>
              <a:rPr lang="en-US" sz="2200" dirty="0">
                <a:solidFill>
                  <a:srgbClr val="C00000"/>
                </a:solidFill>
              </a:rPr>
              <a:t> </a:t>
            </a:r>
            <a:r>
              <a:rPr lang="ru-RU" sz="2200" dirty="0" smtClean="0">
                <a:solidFill>
                  <a:srgbClr val="C00000"/>
                </a:solidFill>
              </a:rPr>
              <a:t>истинското</a:t>
            </a:r>
            <a:r>
              <a:rPr lang="bg-BG" sz="2200" dirty="0" smtClean="0">
                <a:solidFill>
                  <a:srgbClr val="C00000"/>
                </a:solidFill>
              </a:rPr>
              <a:t>то</a:t>
            </a:r>
            <a:r>
              <a:rPr lang="ru-RU" sz="2200" dirty="0" smtClean="0">
                <a:solidFill>
                  <a:srgbClr val="C00000"/>
                </a:solidFill>
              </a:rPr>
              <a:t> </a:t>
            </a:r>
            <a:r>
              <a:rPr lang="ru-RU" sz="2200" dirty="0">
                <a:solidFill>
                  <a:srgbClr val="C00000"/>
                </a:solidFill>
              </a:rPr>
              <a:t>слънчево време </a:t>
            </a:r>
            <a:r>
              <a:rPr lang="ru-RU" sz="2200" dirty="0" smtClean="0">
                <a:solidFill>
                  <a:srgbClr val="C00000"/>
                </a:solidFill>
              </a:rPr>
              <a:t>се </a:t>
            </a:r>
            <a:r>
              <a:rPr lang="ru-RU" sz="2200" dirty="0">
                <a:solidFill>
                  <a:srgbClr val="C00000"/>
                </a:solidFill>
              </a:rPr>
              <a:t>определя от израза:</a:t>
            </a:r>
            <a:endParaRPr lang="bg-BG" sz="2200" dirty="0">
              <a:solidFill>
                <a:srgbClr val="C00000"/>
              </a:solidFill>
            </a:endParaRPr>
          </a:p>
        </p:txBody>
      </p:sp>
      <mc:AlternateContent xmlns:mc="http://schemas.openxmlformats.org/markup-compatibility/2006" xmlns:a14="http://schemas.microsoft.com/office/drawing/2010/main">
        <mc:Choice Requires="a14">
          <p:sp>
            <p:nvSpPr>
              <p:cNvPr id="3" name="TextBox 2"/>
              <p:cNvSpPr txBox="1"/>
              <p:nvPr/>
            </p:nvSpPr>
            <p:spPr>
              <a:xfrm>
                <a:off x="3625302" y="2415030"/>
                <a:ext cx="418519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a:rPr>
                            <m:t>𝑇</m:t>
                          </m:r>
                        </m:e>
                        <m:sub>
                          <m:r>
                            <a:rPr lang="en-US" sz="2400" b="0" i="1" smtClean="0">
                              <a:latin typeface="Cambria Math"/>
                            </a:rPr>
                            <m:t>𝑠𝑜𝑙</m:t>
                          </m:r>
                        </m:sub>
                      </m:sSub>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𝑡</m:t>
                          </m:r>
                        </m:e>
                        <m:sub>
                          <m:r>
                            <a:rPr lang="en-US" sz="2400" b="0" i="1" smtClean="0">
                              <a:latin typeface="Cambria Math"/>
                            </a:rPr>
                            <m:t>𝑠𝑡</m:t>
                          </m:r>
                        </m:sub>
                      </m:sSub>
                      <m:r>
                        <a:rPr lang="en-US" sz="2400" b="0" i="1" smtClean="0">
                          <a:latin typeface="Cambria Math"/>
                        </a:rPr>
                        <m:t>−4</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a:rPr>
                                <m:t>𝑙</m:t>
                              </m:r>
                            </m:e>
                            <m:sub>
                              <m:r>
                                <a:rPr lang="en-US" sz="2400" b="0" i="1" smtClean="0">
                                  <a:latin typeface="Cambria Math"/>
                                </a:rPr>
                                <m:t>𝑙𝑜𝑐</m:t>
                              </m:r>
                            </m:sub>
                          </m:sSub>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𝑙</m:t>
                              </m:r>
                            </m:e>
                            <m:sub>
                              <m:r>
                                <a:rPr lang="en-US" sz="2400" b="0" i="1" smtClean="0">
                                  <a:latin typeface="Cambria Math"/>
                                </a:rPr>
                                <m:t>𝑠𝑡</m:t>
                              </m:r>
                            </m:sub>
                          </m:sSub>
                        </m:e>
                      </m:d>
                      <m:r>
                        <a:rPr lang="en-US" sz="2400" b="0" i="1" smtClean="0">
                          <a:latin typeface="Cambria Math"/>
                        </a:rPr>
                        <m:t>+</m:t>
                      </m:r>
                      <m:r>
                        <a:rPr lang="en-US" sz="2400" b="0" i="1" smtClean="0">
                          <a:latin typeface="Cambria Math"/>
                        </a:rPr>
                        <m:t>𝐸</m:t>
                      </m:r>
                    </m:oMath>
                  </m:oMathPara>
                </a14:m>
                <a:endParaRPr lang="bg-BG"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3625302" y="2415030"/>
                <a:ext cx="4185195" cy="461665"/>
              </a:xfrm>
              <a:prstGeom prst="rect">
                <a:avLst/>
              </a:prstGeom>
              <a:blipFill rotWithShape="1">
                <a:blip r:embed="rId3"/>
                <a:stretch>
                  <a:fillRect b="-1316"/>
                </a:stretch>
              </a:blipFill>
            </p:spPr>
            <p:txBody>
              <a:bodyPr/>
              <a:lstStyle/>
              <a:p>
                <a:r>
                  <a:rPr lang="bg-BG">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379775" y="3920822"/>
                <a:ext cx="267624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a:ea typeface="Cambria Math"/>
                            </a:rPr>
                            <m:t>𝜔</m:t>
                          </m:r>
                          <m:r>
                            <a:rPr lang="en-US" sz="2400" b="0" i="1" smtClean="0">
                              <a:latin typeface="Cambria Math"/>
                              <a:ea typeface="Cambria Math"/>
                            </a:rPr>
                            <m:t>=15(</m:t>
                          </m:r>
                          <m:r>
                            <a:rPr lang="en-US" sz="2400" b="0" i="1" smtClean="0">
                              <a:latin typeface="Cambria Math"/>
                            </a:rPr>
                            <m:t>𝑇</m:t>
                          </m:r>
                        </m:e>
                        <m:sub>
                          <m:r>
                            <a:rPr lang="en-US" sz="2400" b="0" i="1" smtClean="0">
                              <a:latin typeface="Cambria Math"/>
                            </a:rPr>
                            <m:t>𝑠𝑜𝑙</m:t>
                          </m:r>
                        </m:sub>
                      </m:sSub>
                      <m:r>
                        <a:rPr lang="en-US" sz="2400" b="0" i="1" smtClean="0">
                          <a:latin typeface="Cambria Math"/>
                        </a:rPr>
                        <m:t>−12)</m:t>
                      </m:r>
                    </m:oMath>
                  </m:oMathPara>
                </a14:m>
                <a:endParaRPr lang="bg-BG"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4379775" y="3920822"/>
                <a:ext cx="2676245" cy="461665"/>
              </a:xfrm>
              <a:prstGeom prst="rect">
                <a:avLst/>
              </a:prstGeom>
              <a:blipFill>
                <a:blip r:embed="rId4"/>
                <a:stretch>
                  <a:fillRect r="-456" b="-17105"/>
                </a:stretch>
              </a:blipFill>
            </p:spPr>
            <p:txBody>
              <a:bodyPr/>
              <a:lstStyle/>
              <a:p>
                <a:r>
                  <a:rPr lang="bg-BG">
                    <a:noFill/>
                  </a:rPr>
                  <a:t> </a:t>
                </a:r>
              </a:p>
            </p:txBody>
          </p:sp>
        </mc:Fallback>
      </mc:AlternateContent>
      <p:sp>
        <p:nvSpPr>
          <p:cNvPr id="4" name="Rectangle 3"/>
          <p:cNvSpPr/>
          <p:nvPr/>
        </p:nvSpPr>
        <p:spPr>
          <a:xfrm>
            <a:off x="499533" y="2990258"/>
            <a:ext cx="11218333" cy="830997"/>
          </a:xfrm>
          <a:prstGeom prst="rect">
            <a:avLst/>
          </a:prstGeom>
        </p:spPr>
        <p:txBody>
          <a:bodyPr wrap="square">
            <a:spAutoFit/>
          </a:bodyPr>
          <a:lstStyle/>
          <a:p>
            <a:pPr algn="just"/>
            <a:r>
              <a:rPr lang="ru-RU" sz="2400" dirty="0" smtClean="0">
                <a:solidFill>
                  <a:srgbClr val="C00000"/>
                </a:solidFill>
              </a:rPr>
              <a:t>където </a:t>
            </a:r>
            <a:r>
              <a:rPr lang="ru-RU" sz="2400" b="1" i="1" dirty="0">
                <a:solidFill>
                  <a:srgbClr val="C00000"/>
                </a:solidFill>
              </a:rPr>
              <a:t>l</a:t>
            </a:r>
            <a:r>
              <a:rPr lang="ru-RU" sz="2400" b="1" i="1" baseline="-25000" dirty="0">
                <a:solidFill>
                  <a:srgbClr val="C00000"/>
                </a:solidFill>
              </a:rPr>
              <a:t>loc</a:t>
            </a:r>
            <a:r>
              <a:rPr lang="ru-RU" sz="2400" dirty="0">
                <a:solidFill>
                  <a:srgbClr val="C00000"/>
                </a:solidFill>
              </a:rPr>
              <a:t> и </a:t>
            </a:r>
            <a:r>
              <a:rPr lang="ru-RU" sz="2400" b="1" i="1" dirty="0">
                <a:solidFill>
                  <a:srgbClr val="C00000"/>
                </a:solidFill>
              </a:rPr>
              <a:t>l</a:t>
            </a:r>
            <a:r>
              <a:rPr lang="ru-RU" sz="2400" b="1" i="1" baseline="-25000" dirty="0">
                <a:solidFill>
                  <a:srgbClr val="C00000"/>
                </a:solidFill>
              </a:rPr>
              <a:t>st</a:t>
            </a:r>
            <a:r>
              <a:rPr lang="ru-RU" sz="2400" dirty="0">
                <a:solidFill>
                  <a:srgbClr val="C00000"/>
                </a:solidFill>
              </a:rPr>
              <a:t> са географската дължина на локалния меридиан и </a:t>
            </a:r>
            <a:r>
              <a:rPr lang="ru-RU" sz="2400" dirty="0" smtClean="0">
                <a:solidFill>
                  <a:srgbClr val="C00000"/>
                </a:solidFill>
              </a:rPr>
              <a:t>стандартния</a:t>
            </a:r>
            <a:r>
              <a:rPr lang="en-US" sz="2400" dirty="0" smtClean="0">
                <a:solidFill>
                  <a:srgbClr val="C00000"/>
                </a:solidFill>
              </a:rPr>
              <a:t> </a:t>
            </a:r>
            <a:r>
              <a:rPr lang="bg-BG" sz="2400" dirty="0" smtClean="0">
                <a:solidFill>
                  <a:srgbClr val="C00000"/>
                </a:solidFill>
              </a:rPr>
              <a:t>м</a:t>
            </a:r>
            <a:r>
              <a:rPr lang="ru-RU" sz="2400" dirty="0" smtClean="0">
                <a:solidFill>
                  <a:srgbClr val="C00000"/>
                </a:solidFill>
              </a:rPr>
              <a:t>еридиан </a:t>
            </a:r>
            <a:r>
              <a:rPr lang="ru-RU" sz="2400" dirty="0">
                <a:solidFill>
                  <a:srgbClr val="C00000"/>
                </a:solidFill>
              </a:rPr>
              <a:t>за часовата зона; E - поправка за нестационарното въртене на </a:t>
            </a:r>
            <a:r>
              <a:rPr lang="ru-RU" sz="2400" dirty="0" smtClean="0">
                <a:solidFill>
                  <a:srgbClr val="C00000"/>
                </a:solidFill>
              </a:rPr>
              <a:t>Земята</a:t>
            </a:r>
            <a:r>
              <a:rPr lang="ru-RU" sz="2400" dirty="0">
                <a:solidFill>
                  <a:srgbClr val="C00000"/>
                </a:solidFill>
              </a:rPr>
              <a:t>.</a:t>
            </a:r>
          </a:p>
        </p:txBody>
      </p:sp>
      <p:pic>
        <p:nvPicPr>
          <p:cNvPr id="3074" name="Picture 2" descr="Equation of time: Why times vary for your high no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9885" y="4554171"/>
            <a:ext cx="3950612" cy="2191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1042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7933" y="117608"/>
            <a:ext cx="11319934" cy="2677656"/>
          </a:xfrm>
          <a:prstGeom prst="rect">
            <a:avLst/>
          </a:prstGeom>
        </p:spPr>
        <p:txBody>
          <a:bodyPr wrap="square">
            <a:spAutoFit/>
          </a:bodyPr>
          <a:lstStyle/>
          <a:p>
            <a:pPr algn="just"/>
            <a:r>
              <a:rPr lang="ru-RU" sz="2400" dirty="0">
                <a:solidFill>
                  <a:schemeClr val="accent6">
                    <a:lumMod val="50000"/>
                  </a:schemeClr>
                </a:solidFill>
              </a:rPr>
              <a:t>Освен </a:t>
            </a:r>
            <a:r>
              <a:rPr lang="ru-RU" sz="2400" dirty="0">
                <a:solidFill>
                  <a:srgbClr val="00B0F0"/>
                </a:solidFill>
              </a:rPr>
              <a:t>деклинацията и часовият ъгъл </a:t>
            </a:r>
            <a:r>
              <a:rPr lang="ru-RU" sz="2400" dirty="0">
                <a:solidFill>
                  <a:schemeClr val="accent6">
                    <a:lumMod val="50000"/>
                  </a:schemeClr>
                </a:solidFill>
              </a:rPr>
              <a:t>за определяне на </a:t>
            </a:r>
            <a:r>
              <a:rPr lang="ru-RU" sz="2400" dirty="0" smtClean="0">
                <a:solidFill>
                  <a:schemeClr val="accent6">
                    <a:lumMod val="50000"/>
                  </a:schemeClr>
                </a:solidFill>
              </a:rPr>
              <a:t>геометричните параметри </a:t>
            </a:r>
            <a:r>
              <a:rPr lang="ru-RU" sz="2400" dirty="0">
                <a:solidFill>
                  <a:schemeClr val="accent6">
                    <a:lumMod val="50000"/>
                  </a:schemeClr>
                </a:solidFill>
              </a:rPr>
              <a:t>на слънчевите лъчи е необходимо да се зададе </a:t>
            </a:r>
            <a:r>
              <a:rPr lang="ru-RU" sz="2400" dirty="0">
                <a:solidFill>
                  <a:srgbClr val="00B0F0"/>
                </a:solidFill>
              </a:rPr>
              <a:t>географската </a:t>
            </a:r>
            <a:r>
              <a:rPr lang="ru-RU" sz="2400" dirty="0" smtClean="0">
                <a:solidFill>
                  <a:srgbClr val="00B0F0"/>
                </a:solidFill>
              </a:rPr>
              <a:t>ширина </a:t>
            </a:r>
            <a:r>
              <a:rPr lang="bg-BG" sz="2400" dirty="0" smtClean="0">
                <a:solidFill>
                  <a:schemeClr val="accent6">
                    <a:lumMod val="50000"/>
                  </a:schemeClr>
                </a:solidFill>
              </a:rPr>
              <a:t>на </a:t>
            </a:r>
            <a:r>
              <a:rPr lang="bg-BG" sz="2400" dirty="0">
                <a:solidFill>
                  <a:schemeClr val="accent6">
                    <a:lumMod val="50000"/>
                  </a:schemeClr>
                </a:solidFill>
              </a:rPr>
              <a:t>разглежданото място </a:t>
            </a:r>
            <a:r>
              <a:rPr lang="bg-BG" sz="2400" b="1" dirty="0">
                <a:solidFill>
                  <a:schemeClr val="accent6">
                    <a:lumMod val="50000"/>
                  </a:schemeClr>
                </a:solidFill>
              </a:rPr>
              <a:t>- </a:t>
            </a:r>
            <a:r>
              <a:rPr lang="el-GR" sz="2400" i="1" dirty="0">
                <a:solidFill>
                  <a:schemeClr val="accent6">
                    <a:lumMod val="50000"/>
                  </a:schemeClr>
                </a:solidFill>
              </a:rPr>
              <a:t>φ</a:t>
            </a:r>
            <a:r>
              <a:rPr lang="el-GR" sz="2400" dirty="0">
                <a:solidFill>
                  <a:schemeClr val="accent6">
                    <a:lumMod val="50000"/>
                  </a:schemeClr>
                </a:solidFill>
              </a:rPr>
              <a:t>.</a:t>
            </a:r>
          </a:p>
          <a:p>
            <a:pPr algn="just"/>
            <a:r>
              <a:rPr lang="ru-RU" sz="2400" dirty="0">
                <a:solidFill>
                  <a:srgbClr val="C00000"/>
                </a:solidFill>
              </a:rPr>
              <a:t>За определяне на положението на Слънцето спрямо неподвижен </a:t>
            </a:r>
            <a:r>
              <a:rPr lang="ru-RU" sz="2400" dirty="0" smtClean="0">
                <a:solidFill>
                  <a:srgbClr val="C00000"/>
                </a:solidFill>
              </a:rPr>
              <a:t>земен наблюдател </a:t>
            </a:r>
            <a:r>
              <a:rPr lang="ru-RU" sz="2400" dirty="0">
                <a:solidFill>
                  <a:srgbClr val="C00000"/>
                </a:solidFill>
              </a:rPr>
              <a:t>се използват </a:t>
            </a:r>
            <a:r>
              <a:rPr lang="ru-RU" sz="2400" dirty="0" smtClean="0">
                <a:solidFill>
                  <a:srgbClr val="C00000"/>
                </a:solidFill>
              </a:rPr>
              <a:t>координатите </a:t>
            </a:r>
            <a:r>
              <a:rPr lang="ru-RU" sz="2400" dirty="0">
                <a:solidFill>
                  <a:srgbClr val="C00000"/>
                </a:solidFill>
              </a:rPr>
              <a:t>азимут на Слънцето спрямо </a:t>
            </a:r>
            <a:r>
              <a:rPr lang="ru-RU" sz="2400" dirty="0" smtClean="0">
                <a:solidFill>
                  <a:srgbClr val="C00000"/>
                </a:solidFill>
              </a:rPr>
              <a:t>южната посока </a:t>
            </a:r>
            <a:r>
              <a:rPr lang="ru-RU" sz="2400" b="1" i="1" dirty="0">
                <a:solidFill>
                  <a:srgbClr val="C00000"/>
                </a:solidFill>
              </a:rPr>
              <a:t>Az </a:t>
            </a:r>
            <a:r>
              <a:rPr lang="ru-RU" sz="2400" dirty="0">
                <a:solidFill>
                  <a:srgbClr val="C00000"/>
                </a:solidFill>
              </a:rPr>
              <a:t>и височинен ъгъл на Слънцето </a:t>
            </a:r>
            <a:r>
              <a:rPr lang="ru-RU" sz="2400" b="1" i="1" dirty="0">
                <a:solidFill>
                  <a:srgbClr val="C00000"/>
                </a:solidFill>
              </a:rPr>
              <a:t>h</a:t>
            </a:r>
            <a:r>
              <a:rPr lang="ru-RU" sz="2400" b="1" dirty="0">
                <a:solidFill>
                  <a:srgbClr val="C00000"/>
                </a:solidFill>
              </a:rPr>
              <a:t>, </a:t>
            </a:r>
            <a:r>
              <a:rPr lang="ru-RU" sz="2400" dirty="0">
                <a:solidFill>
                  <a:srgbClr val="C00000"/>
                </a:solidFill>
              </a:rPr>
              <a:t>който се определя като ъгъл </a:t>
            </a:r>
            <a:r>
              <a:rPr lang="ru-RU" sz="2400" dirty="0" smtClean="0">
                <a:solidFill>
                  <a:srgbClr val="C00000"/>
                </a:solidFill>
              </a:rPr>
              <a:t>между посоката </a:t>
            </a:r>
            <a:r>
              <a:rPr lang="ru-RU" sz="2400" dirty="0">
                <a:solidFill>
                  <a:srgbClr val="C00000"/>
                </a:solidFill>
              </a:rPr>
              <a:t>на слънчевите лъчи и равнината на </a:t>
            </a:r>
            <a:r>
              <a:rPr lang="ru-RU" sz="2400" dirty="0" smtClean="0">
                <a:solidFill>
                  <a:srgbClr val="C00000"/>
                </a:solidFill>
              </a:rPr>
              <a:t>хоризонта.</a:t>
            </a:r>
            <a:endParaRPr lang="bg-BG" sz="2400" dirty="0">
              <a:solidFill>
                <a:srgbClr val="C0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600" y="2875366"/>
            <a:ext cx="4976813" cy="3615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9020" y="5215466"/>
            <a:ext cx="500062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324598" y="3157266"/>
            <a:ext cx="5676901" cy="1938992"/>
          </a:xfrm>
          <a:prstGeom prst="rect">
            <a:avLst/>
          </a:prstGeom>
        </p:spPr>
        <p:txBody>
          <a:bodyPr wrap="square">
            <a:spAutoFit/>
          </a:bodyPr>
          <a:lstStyle/>
          <a:p>
            <a:pPr algn="just"/>
            <a:r>
              <a:rPr lang="ru-RU" sz="2400" dirty="0">
                <a:solidFill>
                  <a:srgbClr val="0070C0"/>
                </a:solidFill>
              </a:rPr>
              <a:t>Височинният ъгъл и </a:t>
            </a:r>
            <a:r>
              <a:rPr lang="ru-RU" sz="2400" dirty="0" smtClean="0">
                <a:solidFill>
                  <a:srgbClr val="0070C0"/>
                </a:solidFill>
              </a:rPr>
              <a:t>азимут</a:t>
            </a:r>
            <a:r>
              <a:rPr lang="bg-BG" sz="2400" dirty="0" err="1" smtClean="0">
                <a:solidFill>
                  <a:srgbClr val="0070C0"/>
                </a:solidFill>
              </a:rPr>
              <a:t>ът</a:t>
            </a:r>
            <a:r>
              <a:rPr lang="ru-RU" sz="2400" dirty="0" smtClean="0">
                <a:solidFill>
                  <a:srgbClr val="0070C0"/>
                </a:solidFill>
              </a:rPr>
              <a:t> </a:t>
            </a:r>
            <a:r>
              <a:rPr lang="ru-RU" sz="2400" dirty="0">
                <a:solidFill>
                  <a:srgbClr val="0070C0"/>
                </a:solidFill>
              </a:rPr>
              <a:t>на слънцето се изменят постоянно и се </a:t>
            </a:r>
            <a:r>
              <a:rPr lang="ru-RU" sz="2400" dirty="0" smtClean="0">
                <a:solidFill>
                  <a:srgbClr val="0070C0"/>
                </a:solidFill>
              </a:rPr>
              <a:t>определят от </a:t>
            </a:r>
            <a:r>
              <a:rPr lang="ru-RU" sz="2400" dirty="0">
                <a:solidFill>
                  <a:srgbClr val="0070C0"/>
                </a:solidFill>
              </a:rPr>
              <a:t>деклинацията (деня в годината), часовият ъгъл (час в денонощието) </a:t>
            </a:r>
            <a:r>
              <a:rPr lang="ru-RU" sz="2400" dirty="0" smtClean="0">
                <a:solidFill>
                  <a:srgbClr val="0070C0"/>
                </a:solidFill>
              </a:rPr>
              <a:t>и географската </a:t>
            </a:r>
            <a:r>
              <a:rPr lang="ru-RU" sz="2400" dirty="0">
                <a:solidFill>
                  <a:srgbClr val="0070C0"/>
                </a:solidFill>
              </a:rPr>
              <a:t>ширина на разглежданото място:</a:t>
            </a:r>
            <a:endParaRPr lang="bg-BG" sz="2400" dirty="0">
              <a:solidFill>
                <a:srgbClr val="0070C0"/>
              </a:solidFill>
            </a:endParaRPr>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9020" y="5853113"/>
            <a:ext cx="266700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74976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0133" y="637739"/>
            <a:ext cx="9694334" cy="3046988"/>
          </a:xfrm>
          <a:prstGeom prst="rect">
            <a:avLst/>
          </a:prstGeom>
        </p:spPr>
        <p:txBody>
          <a:bodyPr wrap="square">
            <a:spAutoFit/>
          </a:bodyPr>
          <a:lstStyle/>
          <a:p>
            <a:pPr algn="just"/>
            <a:r>
              <a:rPr lang="ru-RU" sz="2400" dirty="0">
                <a:solidFill>
                  <a:srgbClr val="0070C0"/>
                </a:solidFill>
              </a:rPr>
              <a:t>За да попада максимално количество слънчева енергия върху дадена </a:t>
            </a:r>
            <a:r>
              <a:rPr lang="ru-RU" sz="2400" dirty="0" smtClean="0">
                <a:solidFill>
                  <a:srgbClr val="0070C0"/>
                </a:solidFill>
              </a:rPr>
              <a:t>приемна повърхнина</a:t>
            </a:r>
            <a:r>
              <a:rPr lang="ru-RU" sz="2400" dirty="0">
                <a:solidFill>
                  <a:srgbClr val="0070C0"/>
                </a:solidFill>
              </a:rPr>
              <a:t>, тя трябва да е ориентирана перпендикулярно на слънчевите лъчи, т. е</a:t>
            </a:r>
            <a:r>
              <a:rPr lang="ru-RU" sz="2400" dirty="0" smtClean="0">
                <a:solidFill>
                  <a:srgbClr val="0070C0"/>
                </a:solidFill>
              </a:rPr>
              <a:t>. </a:t>
            </a:r>
            <a:r>
              <a:rPr lang="ru-RU" sz="2400" b="1" i="1" dirty="0" smtClean="0">
                <a:solidFill>
                  <a:srgbClr val="FF0000"/>
                </a:solidFill>
              </a:rPr>
              <a:t>S </a:t>
            </a:r>
            <a:r>
              <a:rPr lang="ru-RU" sz="2400" b="1" i="1" dirty="0">
                <a:solidFill>
                  <a:srgbClr val="FF0000"/>
                </a:solidFill>
              </a:rPr>
              <a:t>= 0° (</a:t>
            </a:r>
            <a:r>
              <a:rPr lang="ru-RU" sz="2400" b="1" i="1" dirty="0" smtClean="0">
                <a:solidFill>
                  <a:srgbClr val="FF0000"/>
                </a:solidFill>
              </a:rPr>
              <a:t>S е ъгълът </a:t>
            </a:r>
            <a:r>
              <a:rPr lang="ru-RU" sz="2400" b="1" i="1" dirty="0">
                <a:solidFill>
                  <a:srgbClr val="FF0000"/>
                </a:solidFill>
              </a:rPr>
              <a:t>между </a:t>
            </a:r>
            <a:r>
              <a:rPr lang="ru-RU" sz="2400" b="1" i="1" dirty="0" smtClean="0">
                <a:solidFill>
                  <a:srgbClr val="FF0000"/>
                </a:solidFill>
              </a:rPr>
              <a:t>хоризонтална повърхност за дадена точка и такава, която е перпендикулярна на слънчевите лъчи). </a:t>
            </a:r>
            <a:r>
              <a:rPr lang="ru-RU" sz="2400" dirty="0">
                <a:solidFill>
                  <a:srgbClr val="0070C0"/>
                </a:solidFill>
              </a:rPr>
              <a:t>Следователно за </a:t>
            </a:r>
            <a:r>
              <a:rPr lang="ru-RU" sz="2400" dirty="0" smtClean="0">
                <a:solidFill>
                  <a:srgbClr val="C00000"/>
                </a:solidFill>
              </a:rPr>
              <a:t>южно</a:t>
            </a:r>
            <a:r>
              <a:rPr lang="ru-RU" sz="2400" dirty="0" smtClean="0">
                <a:solidFill>
                  <a:srgbClr val="0070C0"/>
                </a:solidFill>
              </a:rPr>
              <a:t> </a:t>
            </a:r>
            <a:r>
              <a:rPr lang="ru-RU" sz="2400" dirty="0">
                <a:solidFill>
                  <a:srgbClr val="0070C0"/>
                </a:solidFill>
              </a:rPr>
              <a:t>ориентирана приемна повърхнина </a:t>
            </a:r>
            <a:r>
              <a:rPr lang="ru-RU" sz="2400" b="1" i="1" dirty="0" smtClean="0">
                <a:solidFill>
                  <a:srgbClr val="FF0000"/>
                </a:solidFill>
              </a:rPr>
              <a:t>(</a:t>
            </a:r>
            <a:r>
              <a:rPr lang="ru-RU" sz="2400" b="1" i="1" dirty="0">
                <a:solidFill>
                  <a:srgbClr val="FF0000"/>
                </a:solidFill>
              </a:rPr>
              <a:t>ɣ</a:t>
            </a:r>
            <a:r>
              <a:rPr lang="ru-RU" sz="2400" b="1" dirty="0" smtClean="0">
                <a:solidFill>
                  <a:srgbClr val="FF0000"/>
                </a:solidFill>
              </a:rPr>
              <a:t> </a:t>
            </a:r>
            <a:r>
              <a:rPr lang="ru-RU" sz="2400" b="1" dirty="0">
                <a:solidFill>
                  <a:srgbClr val="FF0000"/>
                </a:solidFill>
              </a:rPr>
              <a:t>= </a:t>
            </a:r>
            <a:r>
              <a:rPr lang="ru-RU" sz="2400" b="1" i="1" dirty="0">
                <a:solidFill>
                  <a:srgbClr val="FF0000"/>
                </a:solidFill>
              </a:rPr>
              <a:t>0°) </a:t>
            </a:r>
            <a:r>
              <a:rPr lang="ru-RU" sz="2400" dirty="0" smtClean="0">
                <a:solidFill>
                  <a:srgbClr val="0070C0"/>
                </a:solidFill>
              </a:rPr>
              <a:t>когато Слънцето </a:t>
            </a:r>
            <a:r>
              <a:rPr lang="ru-RU" sz="2400" dirty="0">
                <a:solidFill>
                  <a:srgbClr val="0070C0"/>
                </a:solidFill>
              </a:rPr>
              <a:t>се намира в зенита си </a:t>
            </a:r>
            <a:r>
              <a:rPr lang="ru-RU" sz="2400" b="1" i="1" dirty="0" smtClean="0">
                <a:solidFill>
                  <a:srgbClr val="FF0000"/>
                </a:solidFill>
              </a:rPr>
              <a:t>(</a:t>
            </a:r>
            <a:r>
              <a:rPr lang="ru-RU" sz="2400" b="1" i="1" dirty="0">
                <a:solidFill>
                  <a:srgbClr val="FF0000"/>
                </a:solidFill>
              </a:rPr>
              <a:t>Θ</a:t>
            </a:r>
            <a:r>
              <a:rPr lang="ru-RU" sz="2400" b="1" i="1" dirty="0" smtClean="0">
                <a:solidFill>
                  <a:srgbClr val="FF0000"/>
                </a:solidFill>
              </a:rPr>
              <a:t> </a:t>
            </a:r>
            <a:r>
              <a:rPr lang="ru-RU" sz="2400" b="1" i="1" dirty="0">
                <a:solidFill>
                  <a:srgbClr val="FF0000"/>
                </a:solidFill>
              </a:rPr>
              <a:t>= 0°) </a:t>
            </a:r>
            <a:r>
              <a:rPr lang="ru-RU" sz="2400" dirty="0">
                <a:solidFill>
                  <a:srgbClr val="0070C0"/>
                </a:solidFill>
              </a:rPr>
              <a:t>за определянето на </a:t>
            </a:r>
            <a:r>
              <a:rPr lang="ru-RU" sz="2400" dirty="0">
                <a:solidFill>
                  <a:srgbClr val="00B050"/>
                </a:solidFill>
              </a:rPr>
              <a:t>оптималната </a:t>
            </a:r>
            <a:r>
              <a:rPr lang="ru-RU" sz="2400" dirty="0" smtClean="0">
                <a:solidFill>
                  <a:srgbClr val="00B050"/>
                </a:solidFill>
              </a:rPr>
              <a:t>стойност </a:t>
            </a:r>
            <a:r>
              <a:rPr lang="ru-RU" sz="2400" dirty="0" smtClean="0">
                <a:solidFill>
                  <a:srgbClr val="0070C0"/>
                </a:solidFill>
              </a:rPr>
              <a:t>на </a:t>
            </a:r>
            <a:r>
              <a:rPr lang="ru-RU" sz="2400" dirty="0">
                <a:solidFill>
                  <a:srgbClr val="0070C0"/>
                </a:solidFill>
              </a:rPr>
              <a:t>ъгъла на наклон </a:t>
            </a:r>
            <a:r>
              <a:rPr lang="ru-RU" sz="2400" b="1" i="1" dirty="0">
                <a:solidFill>
                  <a:srgbClr val="FF0000"/>
                </a:solidFill>
              </a:rPr>
              <a:t>S</a:t>
            </a:r>
            <a:r>
              <a:rPr lang="ru-RU" sz="2400" b="1" i="1" dirty="0">
                <a:solidFill>
                  <a:srgbClr val="0070C0"/>
                </a:solidFill>
              </a:rPr>
              <a:t> </a:t>
            </a:r>
            <a:r>
              <a:rPr lang="ru-RU" sz="2400" dirty="0">
                <a:solidFill>
                  <a:srgbClr val="0070C0"/>
                </a:solidFill>
              </a:rPr>
              <a:t>се използва формулата:</a:t>
            </a:r>
            <a:endParaRPr lang="bg-BG" sz="2400" dirty="0">
              <a:solidFill>
                <a:srgbClr val="0070C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590" y="4244264"/>
            <a:ext cx="2655275" cy="719137"/>
          </a:xfrm>
          <a:prstGeom prst="rect">
            <a:avLst/>
          </a:prstGeom>
          <a:solidFill>
            <a:srgbClr val="FFFF00"/>
          </a:solidFill>
          <a:ln>
            <a:noFill/>
          </a:ln>
          <a:extLst/>
        </p:spPr>
      </p:pic>
    </p:spTree>
    <p:extLst>
      <p:ext uri="{BB962C8B-B14F-4D97-AF65-F5344CB8AC3E}">
        <p14:creationId xmlns:p14="http://schemas.microsoft.com/office/powerpoint/2010/main" val="32086721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5533" y="318876"/>
            <a:ext cx="2655275" cy="719137"/>
          </a:xfrm>
          <a:prstGeom prst="rect">
            <a:avLst/>
          </a:prstGeom>
          <a:solidFill>
            <a:srgbClr val="FFFF00"/>
          </a:solidFill>
          <a:ln>
            <a:noFill/>
          </a:ln>
          <a:extLst/>
        </p:spPr>
      </p:pic>
      <p:pic>
        <p:nvPicPr>
          <p:cNvPr id="2" name="Picture 1"/>
          <p:cNvPicPr>
            <a:picLocks noChangeAspect="1"/>
          </p:cNvPicPr>
          <p:nvPr/>
        </p:nvPicPr>
        <p:blipFill>
          <a:blip r:embed="rId3"/>
          <a:stretch>
            <a:fillRect/>
          </a:stretch>
        </p:blipFill>
        <p:spPr>
          <a:xfrm>
            <a:off x="2700337" y="1090612"/>
            <a:ext cx="8375046" cy="5767388"/>
          </a:xfrm>
          <a:prstGeom prst="rect">
            <a:avLst/>
          </a:prstGeom>
        </p:spPr>
      </p:pic>
    </p:spTree>
    <p:extLst>
      <p:ext uri="{BB962C8B-B14F-4D97-AF65-F5344CB8AC3E}">
        <p14:creationId xmlns:p14="http://schemas.microsoft.com/office/powerpoint/2010/main" val="24932283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2733" y="206445"/>
            <a:ext cx="10955867" cy="430887"/>
          </a:xfrm>
          <a:prstGeom prst="rect">
            <a:avLst/>
          </a:prstGeom>
        </p:spPr>
        <p:txBody>
          <a:bodyPr wrap="square">
            <a:spAutoFit/>
          </a:bodyPr>
          <a:lstStyle/>
          <a:p>
            <a:pPr algn="ctr"/>
            <a:r>
              <a:rPr lang="bg-BG" sz="2200" b="1" dirty="0">
                <a:solidFill>
                  <a:srgbClr val="C00000"/>
                </a:solidFill>
              </a:rPr>
              <a:t>Директна слънчева </a:t>
            </a:r>
            <a:r>
              <a:rPr lang="bg-BG" sz="2200" b="1" dirty="0" smtClean="0">
                <a:solidFill>
                  <a:srgbClr val="C00000"/>
                </a:solidFill>
              </a:rPr>
              <a:t>радиация</a:t>
            </a:r>
            <a:endParaRPr lang="bg-BG" sz="2200" b="1" dirty="0">
              <a:solidFill>
                <a:srgbClr val="C00000"/>
              </a:solidFill>
            </a:endParaRPr>
          </a:p>
        </p:txBody>
      </p:sp>
      <p:sp>
        <p:nvSpPr>
          <p:cNvPr id="3" name="AutoShape 2" descr="Резултат с изображение за „direct and diffused sunligh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bg-BG"/>
          </a:p>
        </p:txBody>
      </p:sp>
      <p:sp>
        <p:nvSpPr>
          <p:cNvPr id="4" name="AutoShape 4" descr="Резултат с изображение за „direct and diffused sunligh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bg-BG"/>
          </a:p>
        </p:txBody>
      </p:sp>
      <p:sp>
        <p:nvSpPr>
          <p:cNvPr id="5" name="AutoShape 6" descr="Резултат с изображение за „direct and diffused sunligh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bg-BG"/>
          </a:p>
        </p:txBody>
      </p:sp>
      <p:pic>
        <p:nvPicPr>
          <p:cNvPr id="51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824038"/>
            <a:ext cx="5677958" cy="3294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1197" y="1824038"/>
            <a:ext cx="5031845" cy="2924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05611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733" y="241068"/>
            <a:ext cx="11277600" cy="707886"/>
          </a:xfrm>
          <a:prstGeom prst="rect">
            <a:avLst/>
          </a:prstGeom>
        </p:spPr>
        <p:txBody>
          <a:bodyPr wrap="square">
            <a:spAutoFit/>
          </a:bodyPr>
          <a:lstStyle/>
          <a:p>
            <a:pPr algn="just"/>
            <a:r>
              <a:rPr lang="ru-RU" sz="2000" dirty="0">
                <a:solidFill>
                  <a:srgbClr val="7030A0"/>
                </a:solidFill>
              </a:rPr>
              <a:t>За определянето на </a:t>
            </a:r>
            <a:r>
              <a:rPr lang="ru-RU" sz="2000" dirty="0">
                <a:solidFill>
                  <a:srgbClr val="FF0000"/>
                </a:solidFill>
              </a:rPr>
              <a:t>плътността на директния слънчев поток </a:t>
            </a:r>
            <a:r>
              <a:rPr lang="ru-RU" sz="2000" b="1" i="1" dirty="0">
                <a:solidFill>
                  <a:srgbClr val="FF0000"/>
                </a:solidFill>
              </a:rPr>
              <a:t>I </a:t>
            </a:r>
            <a:r>
              <a:rPr lang="ru-RU" sz="2000" dirty="0">
                <a:solidFill>
                  <a:srgbClr val="7030A0"/>
                </a:solidFill>
              </a:rPr>
              <a:t>върху повърхнина, перпендикулярна на падащите слънчевите лъчи, се използва формулата:</a:t>
            </a:r>
            <a:endParaRPr lang="bg-BG" sz="2000" dirty="0">
              <a:solidFill>
                <a:srgbClr val="7030A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3254" y="1010708"/>
            <a:ext cx="370522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48733" y="2017806"/>
            <a:ext cx="11277600" cy="1785104"/>
          </a:xfrm>
          <a:prstGeom prst="rect">
            <a:avLst/>
          </a:prstGeom>
        </p:spPr>
        <p:txBody>
          <a:bodyPr wrap="square">
            <a:spAutoFit/>
          </a:bodyPr>
          <a:lstStyle/>
          <a:p>
            <a:pPr algn="just"/>
            <a:r>
              <a:rPr lang="ru-RU" sz="2200" dirty="0">
                <a:solidFill>
                  <a:schemeClr val="accent6">
                    <a:lumMod val="50000"/>
                  </a:schemeClr>
                </a:solidFill>
              </a:rPr>
              <a:t>където </a:t>
            </a:r>
            <a:r>
              <a:rPr lang="ru-RU" sz="2200" b="1" i="1" dirty="0">
                <a:solidFill>
                  <a:srgbClr val="FF0000"/>
                </a:solidFill>
              </a:rPr>
              <a:t>I</a:t>
            </a:r>
            <a:r>
              <a:rPr lang="ru-RU" sz="2200" b="1" i="1" baseline="-25000" dirty="0">
                <a:solidFill>
                  <a:srgbClr val="FF0000"/>
                </a:solidFill>
              </a:rPr>
              <a:t>SC</a:t>
            </a:r>
            <a:r>
              <a:rPr lang="ru-RU" sz="2200" b="1" i="1" dirty="0">
                <a:solidFill>
                  <a:schemeClr val="accent6">
                    <a:lumMod val="50000"/>
                  </a:schemeClr>
                </a:solidFill>
              </a:rPr>
              <a:t> </a:t>
            </a:r>
            <a:r>
              <a:rPr lang="ru-RU" sz="2200" dirty="0">
                <a:solidFill>
                  <a:schemeClr val="accent6">
                    <a:lumMod val="50000"/>
                  </a:schemeClr>
                </a:solidFill>
              </a:rPr>
              <a:t>е слънчева константа (ISC = 1352 W/m2), </a:t>
            </a:r>
            <a:r>
              <a:rPr lang="ru-RU" sz="2200" b="1" i="1" dirty="0">
                <a:solidFill>
                  <a:srgbClr val="FF0000"/>
                </a:solidFill>
              </a:rPr>
              <a:t>C</a:t>
            </a:r>
            <a:r>
              <a:rPr lang="ru-RU" sz="2200" b="1" i="1" dirty="0">
                <a:solidFill>
                  <a:schemeClr val="accent6">
                    <a:lumMod val="50000"/>
                  </a:schemeClr>
                </a:solidFill>
              </a:rPr>
              <a:t> </a:t>
            </a:r>
            <a:r>
              <a:rPr lang="ru-RU" sz="2200" dirty="0">
                <a:solidFill>
                  <a:schemeClr val="accent6">
                    <a:lumMod val="50000"/>
                  </a:schemeClr>
                </a:solidFill>
              </a:rPr>
              <a:t>- корекционен коефициент </a:t>
            </a:r>
            <a:r>
              <a:rPr lang="ru-RU" sz="2200" dirty="0" smtClean="0">
                <a:solidFill>
                  <a:schemeClr val="accent6">
                    <a:lumMod val="50000"/>
                  </a:schemeClr>
                </a:solidFill>
              </a:rPr>
              <a:t>на</a:t>
            </a:r>
            <a:r>
              <a:rPr lang="en-US" sz="2200" dirty="0" smtClean="0">
                <a:solidFill>
                  <a:schemeClr val="accent6">
                    <a:lumMod val="50000"/>
                  </a:schemeClr>
                </a:solidFill>
              </a:rPr>
              <a:t> </a:t>
            </a:r>
            <a:r>
              <a:rPr lang="ru-RU" sz="2200" dirty="0" smtClean="0">
                <a:solidFill>
                  <a:schemeClr val="accent6">
                    <a:lumMod val="50000"/>
                  </a:schemeClr>
                </a:solidFill>
              </a:rPr>
              <a:t>разстоянието </a:t>
            </a:r>
            <a:r>
              <a:rPr lang="ru-RU" sz="2200" dirty="0">
                <a:solidFill>
                  <a:schemeClr val="accent6">
                    <a:lumMod val="50000"/>
                  </a:schemeClr>
                </a:solidFill>
              </a:rPr>
              <a:t>между Земята и Слънцето, </a:t>
            </a:r>
            <a:r>
              <a:rPr lang="ru-RU" sz="2200" b="1" i="1" dirty="0">
                <a:solidFill>
                  <a:srgbClr val="FF0000"/>
                </a:solidFill>
              </a:rPr>
              <a:t>T</a:t>
            </a:r>
            <a:r>
              <a:rPr lang="ru-RU" sz="2200" b="1" i="1" baseline="-25000" dirty="0">
                <a:solidFill>
                  <a:srgbClr val="FF0000"/>
                </a:solidFill>
              </a:rPr>
              <a:t>D</a:t>
            </a:r>
            <a:r>
              <a:rPr lang="ru-RU" sz="2200" b="1" i="1" dirty="0">
                <a:solidFill>
                  <a:schemeClr val="accent6">
                    <a:lumMod val="50000"/>
                  </a:schemeClr>
                </a:solidFill>
              </a:rPr>
              <a:t> </a:t>
            </a:r>
            <a:r>
              <a:rPr lang="ru-RU" sz="2200" dirty="0">
                <a:solidFill>
                  <a:schemeClr val="accent6">
                    <a:lumMod val="50000"/>
                  </a:schemeClr>
                </a:solidFill>
              </a:rPr>
              <a:t>- коефициент на преминаване </a:t>
            </a:r>
            <a:r>
              <a:rPr lang="ru-RU" sz="2200" dirty="0" smtClean="0">
                <a:solidFill>
                  <a:schemeClr val="accent6">
                    <a:lumMod val="50000"/>
                  </a:schemeClr>
                </a:solidFill>
              </a:rPr>
              <a:t>на</a:t>
            </a:r>
            <a:r>
              <a:rPr lang="en-US" sz="2200" dirty="0" smtClean="0">
                <a:solidFill>
                  <a:schemeClr val="accent6">
                    <a:lumMod val="50000"/>
                  </a:schemeClr>
                </a:solidFill>
              </a:rPr>
              <a:t> </a:t>
            </a:r>
            <a:r>
              <a:rPr lang="ru-RU" sz="2200" dirty="0" smtClean="0">
                <a:solidFill>
                  <a:schemeClr val="accent6">
                    <a:lumMod val="50000"/>
                  </a:schemeClr>
                </a:solidFill>
              </a:rPr>
              <a:t>пряката </a:t>
            </a:r>
            <a:r>
              <a:rPr lang="ru-RU" sz="2200" dirty="0">
                <a:solidFill>
                  <a:schemeClr val="accent6">
                    <a:lumMod val="50000"/>
                  </a:schemeClr>
                </a:solidFill>
              </a:rPr>
              <a:t>слънчева радиация, </a:t>
            </a:r>
            <a:r>
              <a:rPr lang="ru-RU" sz="2200" b="1" i="1" dirty="0">
                <a:solidFill>
                  <a:srgbClr val="FF0000"/>
                </a:solidFill>
              </a:rPr>
              <a:t>A</a:t>
            </a:r>
            <a:r>
              <a:rPr lang="ru-RU" sz="2200" b="1" i="1" dirty="0">
                <a:solidFill>
                  <a:schemeClr val="accent6">
                    <a:lumMod val="50000"/>
                  </a:schemeClr>
                </a:solidFill>
              </a:rPr>
              <a:t> </a:t>
            </a:r>
            <a:r>
              <a:rPr lang="ru-RU" sz="2200" dirty="0">
                <a:solidFill>
                  <a:schemeClr val="accent6">
                    <a:lumMod val="50000"/>
                  </a:schemeClr>
                </a:solidFill>
              </a:rPr>
              <a:t>и </a:t>
            </a:r>
            <a:r>
              <a:rPr lang="ru-RU" sz="2200" b="1" i="1" dirty="0">
                <a:solidFill>
                  <a:srgbClr val="FF0000"/>
                </a:solidFill>
              </a:rPr>
              <a:t>B</a:t>
            </a:r>
            <a:r>
              <a:rPr lang="ru-RU" sz="2200" b="1" i="1" dirty="0">
                <a:solidFill>
                  <a:schemeClr val="accent6">
                    <a:lumMod val="50000"/>
                  </a:schemeClr>
                </a:solidFill>
              </a:rPr>
              <a:t> </a:t>
            </a:r>
            <a:r>
              <a:rPr lang="ru-RU" sz="2200" dirty="0">
                <a:solidFill>
                  <a:schemeClr val="accent6">
                    <a:lumMod val="50000"/>
                  </a:schemeClr>
                </a:solidFill>
              </a:rPr>
              <a:t>са коефициенти на смущение, </a:t>
            </a:r>
            <a:r>
              <a:rPr lang="ru-RU" sz="2200" dirty="0" smtClean="0">
                <a:solidFill>
                  <a:schemeClr val="accent6">
                    <a:lumMod val="50000"/>
                  </a:schemeClr>
                </a:solidFill>
              </a:rPr>
              <a:t>отчитащи</a:t>
            </a:r>
            <a:r>
              <a:rPr lang="en-US" sz="2200" dirty="0" smtClean="0">
                <a:solidFill>
                  <a:schemeClr val="accent6">
                    <a:lumMod val="50000"/>
                  </a:schemeClr>
                </a:solidFill>
              </a:rPr>
              <a:t> </a:t>
            </a:r>
            <a:r>
              <a:rPr lang="ru-RU" sz="2200" dirty="0" smtClean="0">
                <a:solidFill>
                  <a:schemeClr val="accent6">
                    <a:lumMod val="50000"/>
                  </a:schemeClr>
                </a:solidFill>
              </a:rPr>
              <a:t>влиянието </a:t>
            </a:r>
            <a:r>
              <a:rPr lang="ru-RU" sz="2200" dirty="0">
                <a:solidFill>
                  <a:schemeClr val="accent6">
                    <a:lumMod val="50000"/>
                  </a:schemeClr>
                </a:solidFill>
              </a:rPr>
              <a:t>на замърсяването на атмосферата върху преминаването на </a:t>
            </a:r>
            <a:r>
              <a:rPr lang="ru-RU" sz="2200" dirty="0" smtClean="0">
                <a:solidFill>
                  <a:schemeClr val="accent6">
                    <a:lumMod val="50000"/>
                  </a:schemeClr>
                </a:solidFill>
              </a:rPr>
              <a:t>слънчевите</a:t>
            </a:r>
            <a:r>
              <a:rPr lang="en-US" sz="2200" dirty="0" smtClean="0">
                <a:solidFill>
                  <a:schemeClr val="accent6">
                    <a:lumMod val="50000"/>
                  </a:schemeClr>
                </a:solidFill>
              </a:rPr>
              <a:t> </a:t>
            </a:r>
            <a:r>
              <a:rPr lang="ru-RU" sz="2200" dirty="0" smtClean="0">
                <a:solidFill>
                  <a:schemeClr val="accent6">
                    <a:lumMod val="50000"/>
                  </a:schemeClr>
                </a:solidFill>
              </a:rPr>
              <a:t>лъчи </a:t>
            </a:r>
            <a:r>
              <a:rPr lang="ru-RU" sz="2200" dirty="0">
                <a:solidFill>
                  <a:schemeClr val="accent6">
                    <a:lumMod val="50000"/>
                  </a:schemeClr>
                </a:solidFill>
              </a:rPr>
              <a:t>(определят се от </a:t>
            </a:r>
            <a:r>
              <a:rPr lang="ru-RU" sz="2200" b="1" dirty="0" smtClean="0">
                <a:solidFill>
                  <a:schemeClr val="accent6">
                    <a:lumMod val="50000"/>
                  </a:schemeClr>
                </a:solidFill>
              </a:rPr>
              <a:t>Tаблица</a:t>
            </a:r>
            <a:r>
              <a:rPr lang="bg-BG" sz="2200" b="1" dirty="0" smtClean="0">
                <a:solidFill>
                  <a:schemeClr val="accent6">
                    <a:lumMod val="50000"/>
                  </a:schemeClr>
                </a:solidFill>
              </a:rPr>
              <a:t>та)</a:t>
            </a:r>
            <a:endParaRPr lang="bg-BG" sz="2200" dirty="0">
              <a:solidFill>
                <a:schemeClr val="accent6">
                  <a:lumMod val="50000"/>
                </a:schemeClr>
              </a:solidFill>
            </a:endParaRP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715" y="4233334"/>
            <a:ext cx="9313829" cy="1660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64049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35933" y="297733"/>
            <a:ext cx="4286250" cy="428625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2181" y="297733"/>
            <a:ext cx="3288890" cy="4220310"/>
          </a:xfrm>
          <a:prstGeom prst="rect">
            <a:avLst/>
          </a:prstGeom>
        </p:spPr>
      </p:pic>
      <p:sp>
        <p:nvSpPr>
          <p:cNvPr id="5" name="Rectangle 4"/>
          <p:cNvSpPr/>
          <p:nvPr/>
        </p:nvSpPr>
        <p:spPr>
          <a:xfrm>
            <a:off x="2024827" y="4583983"/>
            <a:ext cx="8756244" cy="830997"/>
          </a:xfrm>
          <a:prstGeom prst="rect">
            <a:avLst/>
          </a:prstGeom>
        </p:spPr>
        <p:txBody>
          <a:bodyPr wrap="square">
            <a:spAutoFit/>
          </a:bodyPr>
          <a:lstStyle/>
          <a:p>
            <a:pPr lvl="0" algn="ctr"/>
            <a:r>
              <a:rPr lang="bg-BG" sz="2400" dirty="0">
                <a:solidFill>
                  <a:srgbClr val="C00000"/>
                </a:solidFill>
                <a:latin typeface="Times New Roman" panose="02020603050405020304" pitchFamily="18" charset="0"/>
                <a:cs typeface="Times New Roman" panose="02020603050405020304" pitchFamily="18" charset="0"/>
              </a:rPr>
              <a:t>Устройство за следене на </a:t>
            </a:r>
            <a:r>
              <a:rPr lang="bg-BG" sz="2400" dirty="0" smtClean="0">
                <a:solidFill>
                  <a:srgbClr val="C00000"/>
                </a:solidFill>
                <a:latin typeface="Times New Roman" panose="02020603050405020304" pitchFamily="18" charset="0"/>
                <a:cs typeface="Times New Roman" panose="02020603050405020304" pitchFamily="18" charset="0"/>
              </a:rPr>
              <a:t>Слънцето (</a:t>
            </a:r>
            <a:r>
              <a:rPr lang="en-US" sz="2400" dirty="0" smtClean="0">
                <a:solidFill>
                  <a:srgbClr val="C00000"/>
                </a:solidFill>
                <a:latin typeface="Times New Roman" panose="02020603050405020304" pitchFamily="18" charset="0"/>
                <a:cs typeface="Times New Roman" panose="02020603050405020304" pitchFamily="18" charset="0"/>
              </a:rPr>
              <a:t>Sun tracker)</a:t>
            </a:r>
            <a:r>
              <a:rPr lang="bg-BG" sz="2400" dirty="0" smtClean="0">
                <a:solidFill>
                  <a:srgbClr val="C00000"/>
                </a:solidFill>
                <a:latin typeface="Times New Roman" panose="02020603050405020304" pitchFamily="18" charset="0"/>
                <a:cs typeface="Times New Roman" panose="02020603050405020304" pitchFamily="18" charset="0"/>
              </a:rPr>
              <a:t> </a:t>
            </a:r>
            <a:r>
              <a:rPr lang="bg-BG" sz="2400" dirty="0">
                <a:solidFill>
                  <a:srgbClr val="C00000"/>
                </a:solidFill>
                <a:latin typeface="Times New Roman" panose="02020603050405020304" pitchFamily="18" charset="0"/>
                <a:cs typeface="Times New Roman" panose="02020603050405020304" pitchFamily="18" charset="0"/>
              </a:rPr>
              <a:t>с монтиран на него </a:t>
            </a:r>
            <a:r>
              <a:rPr lang="bg-BG" sz="2400" dirty="0" smtClean="0">
                <a:solidFill>
                  <a:srgbClr val="00B0F0"/>
                </a:solidFill>
                <a:latin typeface="Times New Roman" panose="02020603050405020304" pitchFamily="18" charset="0"/>
                <a:cs typeface="Times New Roman" panose="02020603050405020304" pitchFamily="18" charset="0"/>
              </a:rPr>
              <a:t>пирхелиометър</a:t>
            </a:r>
            <a:r>
              <a:rPr lang="bg-BG" sz="2400" dirty="0" smtClean="0">
                <a:solidFill>
                  <a:srgbClr val="C00000"/>
                </a:solidFill>
                <a:latin typeface="Times New Roman" panose="02020603050405020304" pitchFamily="18" charset="0"/>
                <a:cs typeface="Times New Roman" panose="02020603050405020304" pitchFamily="18" charset="0"/>
              </a:rPr>
              <a:t> за следене на директна слънчева светлинана</a:t>
            </a:r>
            <a:endParaRPr lang="bg-BG" sz="2400" dirty="0">
              <a:solidFill>
                <a:srgbClr val="C00000"/>
              </a:solidFill>
              <a:latin typeface="Trebuchet MS" panose="020B0603020202020204"/>
            </a:endParaRPr>
          </a:p>
        </p:txBody>
      </p:sp>
    </p:spTree>
    <p:extLst>
      <p:ext uri="{BB962C8B-B14F-4D97-AF65-F5344CB8AC3E}">
        <p14:creationId xmlns:p14="http://schemas.microsoft.com/office/powerpoint/2010/main" val="3822357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5342" y="100982"/>
            <a:ext cx="5943600" cy="461665"/>
          </a:xfrm>
          <a:prstGeom prst="rect">
            <a:avLst/>
          </a:prstGeom>
        </p:spPr>
        <p:txBody>
          <a:bodyPr wrap="square">
            <a:spAutoFit/>
          </a:bodyPr>
          <a:lstStyle/>
          <a:p>
            <a:pPr algn="just"/>
            <a:r>
              <a:rPr lang="bg-BG" sz="2400" b="1" dirty="0" smtClean="0">
                <a:solidFill>
                  <a:srgbClr val="C00000"/>
                </a:solidFill>
              </a:rPr>
              <a:t>Дифузна </a:t>
            </a:r>
            <a:r>
              <a:rPr lang="bg-BG" sz="2400" b="1" dirty="0">
                <a:solidFill>
                  <a:srgbClr val="C00000"/>
                </a:solidFill>
              </a:rPr>
              <a:t>слънчева </a:t>
            </a:r>
            <a:r>
              <a:rPr lang="bg-BG" sz="2400" b="1" dirty="0" smtClean="0">
                <a:solidFill>
                  <a:srgbClr val="C00000"/>
                </a:solidFill>
              </a:rPr>
              <a:t>радиация</a:t>
            </a:r>
          </a:p>
        </p:txBody>
      </p:sp>
      <p:pic>
        <p:nvPicPr>
          <p:cNvPr id="4" name="Picture 3"/>
          <p:cNvPicPr>
            <a:picLocks noChangeAspect="1"/>
          </p:cNvPicPr>
          <p:nvPr/>
        </p:nvPicPr>
        <p:blipFill>
          <a:blip r:embed="rId3"/>
          <a:stretch>
            <a:fillRect/>
          </a:stretch>
        </p:blipFill>
        <p:spPr>
          <a:xfrm>
            <a:off x="532712" y="1939934"/>
            <a:ext cx="5286197" cy="3287848"/>
          </a:xfrm>
          <a:prstGeom prst="rect">
            <a:avLst/>
          </a:prstGeom>
        </p:spPr>
      </p:pic>
      <p:pic>
        <p:nvPicPr>
          <p:cNvPr id="5" name="Picture 4"/>
          <p:cNvPicPr>
            <a:picLocks noChangeAspect="1"/>
          </p:cNvPicPr>
          <p:nvPr/>
        </p:nvPicPr>
        <p:blipFill>
          <a:blip r:embed="rId4"/>
          <a:stretch>
            <a:fillRect/>
          </a:stretch>
        </p:blipFill>
        <p:spPr>
          <a:xfrm>
            <a:off x="6076950" y="1579707"/>
            <a:ext cx="6115050" cy="3648075"/>
          </a:xfrm>
          <a:prstGeom prst="rect">
            <a:avLst/>
          </a:prstGeom>
        </p:spPr>
      </p:pic>
    </p:spTree>
    <p:extLst>
      <p:ext uri="{BB962C8B-B14F-4D97-AF65-F5344CB8AC3E}">
        <p14:creationId xmlns:p14="http://schemas.microsoft.com/office/powerpoint/2010/main" val="12058390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irect, diffuse and total radiation | Everything about solar en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9393" y="1098837"/>
            <a:ext cx="7126817" cy="45815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065342" y="100982"/>
            <a:ext cx="5943600" cy="461665"/>
          </a:xfrm>
          <a:prstGeom prst="rect">
            <a:avLst/>
          </a:prstGeom>
        </p:spPr>
        <p:txBody>
          <a:bodyPr wrap="square">
            <a:spAutoFit/>
          </a:bodyPr>
          <a:lstStyle/>
          <a:p>
            <a:pPr algn="just"/>
            <a:r>
              <a:rPr lang="bg-BG" sz="2400" b="1" dirty="0" smtClean="0">
                <a:solidFill>
                  <a:srgbClr val="C00000"/>
                </a:solidFill>
              </a:rPr>
              <a:t>Дифузна </a:t>
            </a:r>
            <a:r>
              <a:rPr lang="bg-BG" sz="2400" b="1" dirty="0">
                <a:solidFill>
                  <a:srgbClr val="C00000"/>
                </a:solidFill>
              </a:rPr>
              <a:t>слънчева </a:t>
            </a:r>
            <a:r>
              <a:rPr lang="bg-BG" sz="2400" b="1" dirty="0" smtClean="0">
                <a:solidFill>
                  <a:srgbClr val="C00000"/>
                </a:solidFill>
              </a:rPr>
              <a:t>радиация</a:t>
            </a:r>
          </a:p>
        </p:txBody>
      </p:sp>
    </p:spTree>
    <p:extLst>
      <p:ext uri="{BB962C8B-B14F-4D97-AF65-F5344CB8AC3E}">
        <p14:creationId xmlns:p14="http://schemas.microsoft.com/office/powerpoint/2010/main" val="34367913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8541" y="229899"/>
            <a:ext cx="11346426" cy="830997"/>
          </a:xfrm>
          <a:prstGeom prst="rect">
            <a:avLst/>
          </a:prstGeom>
        </p:spPr>
        <p:txBody>
          <a:bodyPr wrap="square">
            <a:spAutoFit/>
          </a:bodyPr>
          <a:lstStyle/>
          <a:p>
            <a:r>
              <a:rPr lang="ru-RU" sz="2400" b="1" dirty="0">
                <a:solidFill>
                  <a:schemeClr val="accent6">
                    <a:lumMod val="50000"/>
                  </a:schemeClr>
                </a:solidFill>
                <a:latin typeface="Arial,Bold"/>
              </a:rPr>
              <a:t>Оценка на потенциала на слънчева радиация за територията на България</a:t>
            </a:r>
            <a:endParaRPr lang="en-US" sz="2400" dirty="0">
              <a:solidFill>
                <a:schemeClr val="accent6">
                  <a:lumMod val="50000"/>
                </a:schemeClr>
              </a:solidFill>
            </a:endParaRPr>
          </a:p>
        </p:txBody>
      </p:sp>
      <p:pic>
        <p:nvPicPr>
          <p:cNvPr id="3" name="Picture 2"/>
          <p:cNvPicPr>
            <a:picLocks noChangeAspect="1"/>
          </p:cNvPicPr>
          <p:nvPr/>
        </p:nvPicPr>
        <p:blipFill>
          <a:blip r:embed="rId2"/>
          <a:stretch>
            <a:fillRect/>
          </a:stretch>
        </p:blipFill>
        <p:spPr>
          <a:xfrm>
            <a:off x="1447800" y="1060896"/>
            <a:ext cx="9630697" cy="4603426"/>
          </a:xfrm>
          <a:prstGeom prst="rect">
            <a:avLst/>
          </a:prstGeom>
        </p:spPr>
      </p:pic>
      <p:sp>
        <p:nvSpPr>
          <p:cNvPr id="4" name="Rectangle 3"/>
          <p:cNvSpPr/>
          <p:nvPr/>
        </p:nvSpPr>
        <p:spPr>
          <a:xfrm>
            <a:off x="378541" y="5984991"/>
            <a:ext cx="11611897" cy="769441"/>
          </a:xfrm>
          <a:prstGeom prst="rect">
            <a:avLst/>
          </a:prstGeom>
        </p:spPr>
        <p:txBody>
          <a:bodyPr wrap="square">
            <a:spAutoFit/>
          </a:bodyPr>
          <a:lstStyle/>
          <a:p>
            <a:pPr algn="ctr"/>
            <a:r>
              <a:rPr lang="ru-RU" sz="2200" dirty="0" smtClean="0">
                <a:latin typeface="Arial Unicode MS" panose="020B0604020202020204" pitchFamily="34" charset="-128"/>
              </a:rPr>
              <a:t>Средна годишна Слънчева ирадиация </a:t>
            </a:r>
            <a:r>
              <a:rPr lang="ru-RU" sz="2200" dirty="0">
                <a:latin typeface="Arial Unicode MS" panose="020B0604020202020204" pitchFamily="34" charset="-128"/>
              </a:rPr>
              <a:t>на квадратен метър </a:t>
            </a:r>
            <a:r>
              <a:rPr lang="ru-RU" sz="2200" dirty="0" smtClean="0">
                <a:latin typeface="Arial Unicode MS" panose="020B0604020202020204" pitchFamily="34" charset="-128"/>
              </a:rPr>
              <a:t>[</a:t>
            </a:r>
            <a:r>
              <a:rPr lang="en-US" sz="2200" dirty="0" smtClean="0">
                <a:latin typeface="Arial Unicode MS" panose="020B0604020202020204" pitchFamily="34" charset="-128"/>
              </a:rPr>
              <a:t>kWh</a:t>
            </a:r>
            <a:r>
              <a:rPr lang="ru-RU" sz="2200" dirty="0" smtClean="0">
                <a:latin typeface="Arial Unicode MS" panose="020B0604020202020204" pitchFamily="34" charset="-128"/>
              </a:rPr>
              <a:t>] спрямо</a:t>
            </a:r>
            <a:r>
              <a:rPr lang="en-US" sz="2200" dirty="0" smtClean="0">
                <a:latin typeface="Arial Unicode MS" panose="020B0604020202020204" pitchFamily="34" charset="-128"/>
              </a:rPr>
              <a:t> </a:t>
            </a:r>
            <a:r>
              <a:rPr lang="ru-RU" sz="2200" dirty="0" smtClean="0">
                <a:latin typeface="Arial Unicode MS" panose="020B0604020202020204" pitchFamily="34" charset="-128"/>
              </a:rPr>
              <a:t>перпендикулярна </a:t>
            </a:r>
            <a:r>
              <a:rPr lang="ru-RU" sz="2200" dirty="0">
                <a:latin typeface="Arial Unicode MS" panose="020B0604020202020204" pitchFamily="34" charset="-128"/>
              </a:rPr>
              <a:t>на слънчевите лъчи повърхност за територията </a:t>
            </a:r>
            <a:r>
              <a:rPr lang="ru-RU" sz="2200" dirty="0" smtClean="0">
                <a:latin typeface="Arial Unicode MS" panose="020B0604020202020204" pitchFamily="34" charset="-128"/>
              </a:rPr>
              <a:t>на</a:t>
            </a:r>
            <a:r>
              <a:rPr lang="en-US" sz="2200" dirty="0" smtClean="0">
                <a:latin typeface="Arial Unicode MS" panose="020B0604020202020204" pitchFamily="34" charset="-128"/>
              </a:rPr>
              <a:t> </a:t>
            </a:r>
            <a:r>
              <a:rPr lang="bg-BG" sz="2200" dirty="0" smtClean="0">
                <a:latin typeface="Arial Unicode MS" panose="020B0604020202020204" pitchFamily="34" charset="-128"/>
              </a:rPr>
              <a:t>България</a:t>
            </a:r>
            <a:endParaRPr lang="en-US" sz="2200" dirty="0"/>
          </a:p>
        </p:txBody>
      </p:sp>
    </p:spTree>
    <p:extLst>
      <p:ext uri="{BB962C8B-B14F-4D97-AF65-F5344CB8AC3E}">
        <p14:creationId xmlns:p14="http://schemas.microsoft.com/office/powerpoint/2010/main" val="264688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6980" y="1679028"/>
            <a:ext cx="7583822" cy="5068521"/>
          </a:xfrm>
          <a:prstGeom prst="rect">
            <a:avLst/>
          </a:prstGeom>
        </p:spPr>
      </p:pic>
      <p:sp>
        <p:nvSpPr>
          <p:cNvPr id="3" name="Rectangle 2"/>
          <p:cNvSpPr/>
          <p:nvPr/>
        </p:nvSpPr>
        <p:spPr>
          <a:xfrm>
            <a:off x="176980" y="109368"/>
            <a:ext cx="11503742" cy="1569660"/>
          </a:xfrm>
          <a:prstGeom prst="rect">
            <a:avLst/>
          </a:prstGeom>
        </p:spPr>
        <p:txBody>
          <a:bodyPr wrap="square">
            <a:spAutoFit/>
          </a:bodyPr>
          <a:lstStyle/>
          <a:p>
            <a:pPr algn="just"/>
            <a:r>
              <a:rPr lang="ru-RU" sz="2400" dirty="0" smtClean="0">
                <a:solidFill>
                  <a:schemeClr val="accent6">
                    <a:lumMod val="75000"/>
                  </a:schemeClr>
                </a:solidFill>
              </a:rPr>
              <a:t>Различните тела на Слънчевата система получават светлина с </a:t>
            </a:r>
            <a:r>
              <a:rPr lang="ru-RU" sz="2400" dirty="0" smtClean="0">
                <a:solidFill>
                  <a:srgbClr val="FF0000"/>
                </a:solidFill>
              </a:rPr>
              <a:t>интензивност, обратно пропорционал</a:t>
            </a:r>
            <a:r>
              <a:rPr lang="bg-BG" sz="2400" dirty="0" smtClean="0">
                <a:solidFill>
                  <a:srgbClr val="FF0000"/>
                </a:solidFill>
              </a:rPr>
              <a:t>на</a:t>
            </a:r>
            <a:r>
              <a:rPr lang="ru-RU" sz="2400" dirty="0" smtClean="0">
                <a:solidFill>
                  <a:srgbClr val="FF0000"/>
                </a:solidFill>
              </a:rPr>
              <a:t> на квадрата на тяхното разстояние от Слънцето</a:t>
            </a:r>
            <a:r>
              <a:rPr lang="ru-RU" sz="2400" dirty="0" smtClean="0">
                <a:solidFill>
                  <a:schemeClr val="accent6">
                    <a:lumMod val="75000"/>
                  </a:schemeClr>
                </a:solidFill>
              </a:rPr>
              <a:t>. Следва груба таблица, сравняваща количеството слънчева радиация, получена от всяка планета в Слънчевата система</a:t>
            </a:r>
            <a:endParaRPr lang="en-US" sz="2400" dirty="0">
              <a:solidFill>
                <a:schemeClr val="accent6">
                  <a:lumMod val="75000"/>
                </a:schemeClr>
              </a:solidFill>
            </a:endParaRPr>
          </a:p>
        </p:txBody>
      </p:sp>
      <p:sp>
        <p:nvSpPr>
          <p:cNvPr id="4" name="Текстово поле 3"/>
          <p:cNvSpPr txBox="1"/>
          <p:nvPr/>
        </p:nvSpPr>
        <p:spPr>
          <a:xfrm>
            <a:off x="8559800" y="1854200"/>
            <a:ext cx="3263900" cy="1569660"/>
          </a:xfrm>
          <a:prstGeom prst="rect">
            <a:avLst/>
          </a:prstGeom>
          <a:noFill/>
        </p:spPr>
        <p:txBody>
          <a:bodyPr wrap="square" rtlCol="0">
            <a:spAutoFit/>
          </a:bodyPr>
          <a:lstStyle/>
          <a:p>
            <a:pPr algn="just"/>
            <a:r>
              <a:rPr lang="bg-BG" sz="2400" dirty="0" smtClean="0">
                <a:solidFill>
                  <a:srgbClr val="0070C0"/>
                </a:solidFill>
              </a:rPr>
              <a:t>Търсят се планети на същото разстояние от тяхната звезда като Земята от слънцето </a:t>
            </a:r>
            <a:r>
              <a:rPr lang="bg-BG" sz="2400" dirty="0" smtClean="0">
                <a:solidFill>
                  <a:srgbClr val="FF0000"/>
                </a:solidFill>
                <a:sym typeface="Wingdings" panose="05000000000000000000" pitchFamily="2" charset="2"/>
              </a:rPr>
              <a:t></a:t>
            </a:r>
            <a:endParaRPr lang="bg-BG" sz="2400" dirty="0">
              <a:solidFill>
                <a:srgbClr val="FF0000"/>
              </a:solidFill>
            </a:endParaRPr>
          </a:p>
        </p:txBody>
      </p:sp>
    </p:spTree>
    <p:extLst>
      <p:ext uri="{BB962C8B-B14F-4D97-AF65-F5344CB8AC3E}">
        <p14:creationId xmlns:p14="http://schemas.microsoft.com/office/powerpoint/2010/main" val="20311602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69875"/>
            <a:ext cx="9144000" cy="631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68686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eat Transfer Graph">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76" y="3357563"/>
            <a:ext cx="4214813"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4" descr="Heat Transfer Setup">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7439" y="3338514"/>
            <a:ext cx="4262437" cy="311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214313"/>
            <a:ext cx="9144000"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26860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onve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313" y="3000376"/>
            <a:ext cx="257175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4" descr="convectio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2938" y="3000376"/>
            <a:ext cx="2786062"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6" descr="Mantle cross section showing convection currents USG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0438" y="3000376"/>
            <a:ext cx="3357562"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
            <a:ext cx="914400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16718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mikecurtis.org.uk/images/radi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1" y="3221038"/>
            <a:ext cx="3000375"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4" descr="Global Outgoing Longwave Heat Radi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0164" y="3214688"/>
            <a:ext cx="5343525"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5914" y="1"/>
            <a:ext cx="9082087"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5364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knaufinsulation.com.ua/files/ki_ua/upload/principles_of_thermal_conductiv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014" y="428625"/>
            <a:ext cx="8486775" cy="615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25766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mikecurtis.org.uk/images/cup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75" y="2000250"/>
            <a:ext cx="34480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4" descr="http://www.mikecurtis.org.uk/images/cup2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76" y="1928814"/>
            <a:ext cx="30718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86373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9717" y="178701"/>
            <a:ext cx="10838574" cy="769441"/>
          </a:xfrm>
          <a:prstGeom prst="rect">
            <a:avLst/>
          </a:prstGeom>
        </p:spPr>
        <p:txBody>
          <a:bodyPr wrap="square">
            <a:spAutoFit/>
          </a:bodyPr>
          <a:lstStyle/>
          <a:p>
            <a:pPr algn="ctr"/>
            <a:r>
              <a:rPr lang="ru-RU" sz="2200" b="1" dirty="0">
                <a:solidFill>
                  <a:srgbClr val="C00000"/>
                </a:solidFill>
                <a:latin typeface="Arial,Bold"/>
              </a:rPr>
              <a:t>Елементи от теорията на лъчистия и конвективен топлообмен</a:t>
            </a:r>
          </a:p>
          <a:p>
            <a:pPr algn="ctr"/>
            <a:r>
              <a:rPr lang="bg-BG" sz="2200" b="1" dirty="0" smtClean="0">
                <a:solidFill>
                  <a:srgbClr val="C00000"/>
                </a:solidFill>
                <a:latin typeface="Arial,Bold"/>
              </a:rPr>
              <a:t>Лъчист топлообмен</a:t>
            </a:r>
            <a:endParaRPr lang="bg-BG" sz="2200" b="1" dirty="0">
              <a:solidFill>
                <a:srgbClr val="C00000"/>
              </a:solidFill>
              <a:latin typeface="Arial,Bold"/>
            </a:endParaRPr>
          </a:p>
        </p:txBody>
      </p:sp>
      <p:pic>
        <p:nvPicPr>
          <p:cNvPr id="4" name="Picture 3"/>
          <p:cNvPicPr>
            <a:picLocks noChangeAspect="1"/>
          </p:cNvPicPr>
          <p:nvPr/>
        </p:nvPicPr>
        <p:blipFill>
          <a:blip r:embed="rId3"/>
          <a:stretch>
            <a:fillRect/>
          </a:stretch>
        </p:blipFill>
        <p:spPr>
          <a:xfrm>
            <a:off x="785091" y="1112534"/>
            <a:ext cx="10815781" cy="5281643"/>
          </a:xfrm>
          <a:prstGeom prst="rect">
            <a:avLst/>
          </a:prstGeom>
        </p:spPr>
      </p:pic>
    </p:spTree>
    <p:extLst>
      <p:ext uri="{BB962C8B-B14F-4D97-AF65-F5344CB8AC3E}">
        <p14:creationId xmlns:p14="http://schemas.microsoft.com/office/powerpoint/2010/main" val="34478958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39157"/>
            <a:ext cx="11105536" cy="4278094"/>
          </a:xfrm>
          <a:prstGeom prst="rect">
            <a:avLst/>
          </a:prstGeom>
        </p:spPr>
        <p:txBody>
          <a:bodyPr wrap="square">
            <a:spAutoFit/>
          </a:bodyPr>
          <a:lstStyle/>
          <a:p>
            <a:pPr algn="just"/>
            <a:r>
              <a:rPr lang="ru-RU" sz="2400" b="1" i="1" dirty="0">
                <a:solidFill>
                  <a:srgbClr val="00B0F0"/>
                </a:solidFill>
                <a:latin typeface="Arial,BoldItalic"/>
              </a:rPr>
              <a:t>Абсолютно черно тяло. </a:t>
            </a:r>
            <a:r>
              <a:rPr lang="ru-RU" sz="2400" dirty="0">
                <a:solidFill>
                  <a:srgbClr val="00B0F0"/>
                </a:solidFill>
                <a:latin typeface="Arial" panose="020B0604020202020204" pitchFamily="34" charset="0"/>
              </a:rPr>
              <a:t>Абсолютно черно тяло е </a:t>
            </a:r>
            <a:r>
              <a:rPr lang="ru-RU" sz="2400" dirty="0" smtClean="0">
                <a:solidFill>
                  <a:srgbClr val="00B0F0"/>
                </a:solidFill>
                <a:latin typeface="Arial" panose="020B0604020202020204" pitchFamily="34" charset="0"/>
              </a:rPr>
              <a:t>иде</a:t>
            </a:r>
            <a:r>
              <a:rPr lang="bg-BG" sz="2400" dirty="0" smtClean="0">
                <a:solidFill>
                  <a:srgbClr val="00B0F0"/>
                </a:solidFill>
                <a:latin typeface="Arial" panose="020B0604020202020204" pitchFamily="34" charset="0"/>
              </a:rPr>
              <a:t>а</a:t>
            </a:r>
            <a:r>
              <a:rPr lang="ru-RU" sz="2400" dirty="0" smtClean="0">
                <a:solidFill>
                  <a:srgbClr val="00B0F0"/>
                </a:solidFill>
                <a:latin typeface="Arial" panose="020B0604020202020204" pitchFamily="34" charset="0"/>
              </a:rPr>
              <a:t>лизирано </a:t>
            </a:r>
            <a:r>
              <a:rPr lang="ru-RU" sz="2400" dirty="0">
                <a:solidFill>
                  <a:srgbClr val="00B0F0"/>
                </a:solidFill>
                <a:latin typeface="Arial" panose="020B0604020202020204" pitchFamily="34" charset="0"/>
              </a:rPr>
              <a:t>тяло, </a:t>
            </a:r>
            <a:r>
              <a:rPr lang="ru-RU" sz="2400" dirty="0" smtClean="0">
                <a:solidFill>
                  <a:srgbClr val="00B0F0"/>
                </a:solidFill>
                <a:latin typeface="Arial" panose="020B0604020202020204" pitchFamily="34" charset="0"/>
              </a:rPr>
              <a:t>което</a:t>
            </a:r>
            <a:r>
              <a:rPr lang="en-US" sz="2400" dirty="0" smtClean="0">
                <a:solidFill>
                  <a:srgbClr val="00B0F0"/>
                </a:solidFill>
                <a:latin typeface="Arial" panose="020B0604020202020204" pitchFamily="34" charset="0"/>
              </a:rPr>
              <a:t> </a:t>
            </a:r>
            <a:r>
              <a:rPr lang="ru-RU" sz="2400" dirty="0" smtClean="0">
                <a:solidFill>
                  <a:srgbClr val="00B0F0"/>
                </a:solidFill>
                <a:latin typeface="Arial" panose="020B0604020202020204" pitchFamily="34" charset="0"/>
              </a:rPr>
              <a:t>поглъща </a:t>
            </a:r>
            <a:r>
              <a:rPr lang="ru-RU" sz="2400" dirty="0">
                <a:solidFill>
                  <a:srgbClr val="00B0F0"/>
                </a:solidFill>
                <a:latin typeface="Arial" panose="020B0604020202020204" pitchFamily="34" charset="0"/>
              </a:rPr>
              <a:t>цялостно (</a:t>
            </a:r>
            <a:r>
              <a:rPr lang="ru-RU" sz="2400" dirty="0">
                <a:solidFill>
                  <a:srgbClr val="FF0000"/>
                </a:solidFill>
                <a:latin typeface="Arial" panose="020B0604020202020204" pitchFamily="34" charset="0"/>
              </a:rPr>
              <a:t>без отражение</a:t>
            </a:r>
            <a:r>
              <a:rPr lang="ru-RU" sz="2400" dirty="0">
                <a:solidFill>
                  <a:srgbClr val="00B0F0"/>
                </a:solidFill>
                <a:latin typeface="Arial" panose="020B0604020202020204" pitchFamily="34" charset="0"/>
              </a:rPr>
              <a:t>) попадналата върху него лъчиста енергия </a:t>
            </a:r>
            <a:r>
              <a:rPr lang="ru-RU" sz="2400" dirty="0" smtClean="0">
                <a:solidFill>
                  <a:srgbClr val="00B0F0"/>
                </a:solidFill>
                <a:latin typeface="Arial" panose="020B0604020202020204" pitchFamily="34" charset="0"/>
              </a:rPr>
              <a:t>при</a:t>
            </a:r>
            <a:r>
              <a:rPr lang="en-US" sz="2400" dirty="0" smtClean="0">
                <a:solidFill>
                  <a:srgbClr val="00B0F0"/>
                </a:solidFill>
                <a:latin typeface="Arial" panose="020B0604020202020204" pitchFamily="34" charset="0"/>
              </a:rPr>
              <a:t> </a:t>
            </a:r>
            <a:r>
              <a:rPr lang="ru-RU" sz="2400" dirty="0" smtClean="0">
                <a:solidFill>
                  <a:srgbClr val="00B0F0"/>
                </a:solidFill>
                <a:latin typeface="Arial" panose="020B0604020202020204" pitchFamily="34" charset="0"/>
              </a:rPr>
              <a:t>всички </a:t>
            </a:r>
            <a:r>
              <a:rPr lang="ru-RU" sz="2400" dirty="0">
                <a:solidFill>
                  <a:srgbClr val="00B0F0"/>
                </a:solidFill>
                <a:latin typeface="Arial" panose="020B0604020202020204" pitchFamily="34" charset="0"/>
              </a:rPr>
              <a:t>дължини на вълната и ъгли на падане. </a:t>
            </a:r>
            <a:r>
              <a:rPr lang="ru-RU" sz="2400" dirty="0">
                <a:solidFill>
                  <a:srgbClr val="00B050"/>
                </a:solidFill>
                <a:latin typeface="Arial" panose="020B0604020202020204" pitchFamily="34" charset="0"/>
              </a:rPr>
              <a:t>Абсолютно черното тяло </a:t>
            </a:r>
            <a:r>
              <a:rPr lang="ru-RU" sz="2400" dirty="0" smtClean="0">
                <a:solidFill>
                  <a:srgbClr val="00B050"/>
                </a:solidFill>
                <a:latin typeface="Arial" panose="020B0604020202020204" pitchFamily="34" charset="0"/>
              </a:rPr>
              <a:t>има</a:t>
            </a:r>
            <a:r>
              <a:rPr lang="en-US" sz="2400" dirty="0" smtClean="0">
                <a:solidFill>
                  <a:srgbClr val="00B050"/>
                </a:solidFill>
                <a:latin typeface="Arial" panose="020B0604020202020204" pitchFamily="34" charset="0"/>
              </a:rPr>
              <a:t> </a:t>
            </a:r>
            <a:r>
              <a:rPr lang="ru-RU" sz="2400" dirty="0" smtClean="0">
                <a:solidFill>
                  <a:srgbClr val="00B050"/>
                </a:solidFill>
                <a:latin typeface="Arial" panose="020B0604020202020204" pitchFamily="34" charset="0"/>
              </a:rPr>
              <a:t>максимална </a:t>
            </a:r>
            <a:r>
              <a:rPr lang="ru-RU" sz="2400" dirty="0">
                <a:solidFill>
                  <a:srgbClr val="00B050"/>
                </a:solidFill>
                <a:latin typeface="Arial" panose="020B0604020202020204" pitchFamily="34" charset="0"/>
              </a:rPr>
              <a:t>излъчвателна способност в сравнение с реалните тела </a:t>
            </a:r>
            <a:r>
              <a:rPr lang="ru-RU" sz="2400" dirty="0" smtClean="0">
                <a:solidFill>
                  <a:srgbClr val="00B050"/>
                </a:solidFill>
                <a:latin typeface="Arial" panose="020B0604020202020204" pitchFamily="34" charset="0"/>
              </a:rPr>
              <a:t>и</a:t>
            </a:r>
            <a:r>
              <a:rPr lang="en-US" sz="2400" dirty="0" smtClean="0">
                <a:solidFill>
                  <a:srgbClr val="00B050"/>
                </a:solidFill>
                <a:latin typeface="Arial" panose="020B0604020202020204" pitchFamily="34" charset="0"/>
              </a:rPr>
              <a:t> </a:t>
            </a:r>
            <a:r>
              <a:rPr lang="bg-BG" sz="2400" dirty="0" smtClean="0">
                <a:solidFill>
                  <a:srgbClr val="00B050"/>
                </a:solidFill>
                <a:latin typeface="Arial" panose="020B0604020202020204" pitchFamily="34" charset="0"/>
              </a:rPr>
              <a:t>повърхнини</a:t>
            </a:r>
            <a:r>
              <a:rPr lang="bg-BG" sz="2400" dirty="0">
                <a:solidFill>
                  <a:srgbClr val="00B050"/>
                </a:solidFill>
                <a:latin typeface="Arial" panose="020B0604020202020204" pitchFamily="34" charset="0"/>
              </a:rPr>
              <a:t>.</a:t>
            </a:r>
          </a:p>
          <a:p>
            <a:pPr algn="just"/>
            <a:r>
              <a:rPr lang="ru-RU" sz="2400" dirty="0">
                <a:solidFill>
                  <a:srgbClr val="00B0F0"/>
                </a:solidFill>
                <a:latin typeface="Arial" panose="020B0604020202020204" pitchFamily="34" charset="0"/>
              </a:rPr>
              <a:t>Енергията на излъчване от абсолютно черно тяло се представя със закона </a:t>
            </a:r>
            <a:r>
              <a:rPr lang="ru-RU" sz="2400" dirty="0" smtClean="0">
                <a:solidFill>
                  <a:srgbClr val="00B0F0"/>
                </a:solidFill>
                <a:latin typeface="Arial" panose="020B0604020202020204" pitchFamily="34" charset="0"/>
              </a:rPr>
              <a:t>на</a:t>
            </a:r>
            <a:r>
              <a:rPr lang="en-US" sz="2400" dirty="0" smtClean="0">
                <a:solidFill>
                  <a:srgbClr val="00B0F0"/>
                </a:solidFill>
                <a:latin typeface="Arial" panose="020B0604020202020204" pitchFamily="34" charset="0"/>
              </a:rPr>
              <a:t> </a:t>
            </a:r>
            <a:r>
              <a:rPr lang="bg-BG" sz="2400" dirty="0" smtClean="0">
                <a:solidFill>
                  <a:srgbClr val="FF0000"/>
                </a:solidFill>
                <a:latin typeface="Arial" panose="020B0604020202020204" pitchFamily="34" charset="0"/>
              </a:rPr>
              <a:t>Болцман</a:t>
            </a:r>
            <a:r>
              <a:rPr lang="bg-BG" sz="2400" dirty="0" smtClean="0">
                <a:solidFill>
                  <a:srgbClr val="00B0F0"/>
                </a:solidFill>
                <a:latin typeface="Arial" panose="020B0604020202020204" pitchFamily="34" charset="0"/>
              </a:rPr>
              <a:t>:</a:t>
            </a:r>
            <a:endParaRPr lang="en-US" sz="2400" dirty="0" smtClean="0">
              <a:solidFill>
                <a:srgbClr val="00B0F0"/>
              </a:solidFill>
              <a:latin typeface="Arial" panose="020B0604020202020204" pitchFamily="34" charset="0"/>
            </a:endParaRPr>
          </a:p>
          <a:p>
            <a:pPr algn="just"/>
            <a:endParaRPr lang="bg-BG" sz="2400" dirty="0">
              <a:solidFill>
                <a:srgbClr val="00B0F0"/>
              </a:solidFill>
              <a:latin typeface="Arial" panose="020B0604020202020204" pitchFamily="34" charset="0"/>
            </a:endParaRPr>
          </a:p>
          <a:p>
            <a:pPr algn="just"/>
            <a:r>
              <a:rPr lang="de-DE" sz="3200" b="1" i="1" dirty="0">
                <a:solidFill>
                  <a:srgbClr val="00B0F0"/>
                </a:solidFill>
                <a:latin typeface="Arial" panose="020B0604020202020204" pitchFamily="34" charset="0"/>
              </a:rPr>
              <a:t>E</a:t>
            </a:r>
            <a:r>
              <a:rPr lang="de-DE" sz="3200" b="1" i="1" baseline="-25000" dirty="0">
                <a:solidFill>
                  <a:srgbClr val="00B0F0"/>
                </a:solidFill>
                <a:latin typeface="Arial" panose="020B0604020202020204" pitchFamily="34" charset="0"/>
              </a:rPr>
              <a:t>b</a:t>
            </a:r>
            <a:r>
              <a:rPr lang="de-DE" sz="3200" b="1" i="1" dirty="0">
                <a:solidFill>
                  <a:srgbClr val="00B0F0"/>
                </a:solidFill>
                <a:latin typeface="Arial" panose="020B0604020202020204" pitchFamily="34" charset="0"/>
              </a:rPr>
              <a:t> (T ) = </a:t>
            </a:r>
            <a:r>
              <a:rPr lang="de-DE" sz="3200" b="1" i="1" dirty="0">
                <a:solidFill>
                  <a:srgbClr val="00B0F0"/>
                </a:solidFill>
                <a:latin typeface="Arial,Italic"/>
              </a:rPr>
              <a:t>σ</a:t>
            </a:r>
            <a:r>
              <a:rPr lang="de-DE" sz="3200" b="1" i="1" dirty="0">
                <a:solidFill>
                  <a:srgbClr val="00B0F0"/>
                </a:solidFill>
                <a:latin typeface="Arial" panose="020B0604020202020204" pitchFamily="34" charset="0"/>
              </a:rPr>
              <a:t>T </a:t>
            </a:r>
            <a:r>
              <a:rPr lang="de-DE" sz="3200" b="1" i="1" baseline="30000" dirty="0">
                <a:solidFill>
                  <a:srgbClr val="00B0F0"/>
                </a:solidFill>
                <a:latin typeface="Arial" panose="020B0604020202020204" pitchFamily="34" charset="0"/>
              </a:rPr>
              <a:t>4</a:t>
            </a:r>
            <a:r>
              <a:rPr lang="de-DE" sz="3200" b="1" i="1" dirty="0">
                <a:solidFill>
                  <a:srgbClr val="00B0F0"/>
                </a:solidFill>
                <a:latin typeface="Arial" panose="020B0604020202020204" pitchFamily="34" charset="0"/>
              </a:rPr>
              <a:t> </a:t>
            </a:r>
            <a:endParaRPr lang="de-DE" sz="3200" b="1" dirty="0" smtClean="0">
              <a:solidFill>
                <a:srgbClr val="00B0F0"/>
              </a:solidFill>
              <a:latin typeface="Arial" panose="020B0604020202020204" pitchFamily="34" charset="0"/>
            </a:endParaRPr>
          </a:p>
          <a:p>
            <a:pPr algn="just"/>
            <a:endParaRPr lang="de-DE" sz="2400" dirty="0">
              <a:solidFill>
                <a:srgbClr val="00B0F0"/>
              </a:solidFill>
              <a:latin typeface="Arial" panose="020B0604020202020204" pitchFamily="34" charset="0"/>
            </a:endParaRPr>
          </a:p>
          <a:p>
            <a:pPr algn="just"/>
            <a:r>
              <a:rPr lang="ru-RU" sz="2400" dirty="0">
                <a:solidFill>
                  <a:srgbClr val="00B0F0"/>
                </a:solidFill>
                <a:latin typeface="Arial" panose="020B0604020202020204" pitchFamily="34" charset="0"/>
              </a:rPr>
              <a:t>където а = 5.67 10</a:t>
            </a:r>
            <a:r>
              <a:rPr lang="ru-RU" sz="2400" baseline="30000" dirty="0">
                <a:solidFill>
                  <a:srgbClr val="00B0F0"/>
                </a:solidFill>
                <a:latin typeface="Arial" panose="020B0604020202020204" pitchFamily="34" charset="0"/>
              </a:rPr>
              <a:t>-8</a:t>
            </a:r>
            <a:r>
              <a:rPr lang="ru-RU" sz="2400" dirty="0">
                <a:solidFill>
                  <a:srgbClr val="00B0F0"/>
                </a:solidFill>
                <a:latin typeface="Arial" panose="020B0604020202020204" pitchFamily="34" charset="0"/>
              </a:rPr>
              <a:t> е константа на Болцман</a:t>
            </a:r>
            <a:endParaRPr lang="en-US" sz="2400" dirty="0">
              <a:solidFill>
                <a:srgbClr val="00B0F0"/>
              </a:solidFill>
            </a:endParaRPr>
          </a:p>
        </p:txBody>
      </p:sp>
    </p:spTree>
    <p:extLst>
      <p:ext uri="{BB962C8B-B14F-4D97-AF65-F5344CB8AC3E}">
        <p14:creationId xmlns:p14="http://schemas.microsoft.com/office/powerpoint/2010/main" val="42679875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9635" y="1035612"/>
            <a:ext cx="5996305" cy="4126323"/>
          </a:xfrm>
          <a:prstGeom prst="rect">
            <a:avLst/>
          </a:prstGeom>
        </p:spPr>
      </p:pic>
      <p:sp>
        <p:nvSpPr>
          <p:cNvPr id="3" name="Rectangle 2"/>
          <p:cNvSpPr/>
          <p:nvPr/>
        </p:nvSpPr>
        <p:spPr>
          <a:xfrm>
            <a:off x="605298" y="176669"/>
            <a:ext cx="3961597" cy="461665"/>
          </a:xfrm>
          <a:prstGeom prst="rect">
            <a:avLst/>
          </a:prstGeom>
        </p:spPr>
        <p:txBody>
          <a:bodyPr wrap="none">
            <a:spAutoFit/>
          </a:bodyPr>
          <a:lstStyle/>
          <a:p>
            <a:r>
              <a:rPr lang="ru-RU" sz="2400" b="1" i="1" dirty="0">
                <a:latin typeface="Arial,BoldItalic"/>
              </a:rPr>
              <a:t>Абсолютно черно тяло</a:t>
            </a:r>
            <a:endParaRPr lang="en-US" sz="2400" dirty="0"/>
          </a:p>
        </p:txBody>
      </p:sp>
      <p:pic>
        <p:nvPicPr>
          <p:cNvPr id="4" name="Picture 3"/>
          <p:cNvPicPr>
            <a:picLocks noChangeAspect="1"/>
          </p:cNvPicPr>
          <p:nvPr/>
        </p:nvPicPr>
        <p:blipFill>
          <a:blip r:embed="rId3"/>
          <a:stretch>
            <a:fillRect/>
          </a:stretch>
        </p:blipFill>
        <p:spPr>
          <a:xfrm>
            <a:off x="6671765" y="1035612"/>
            <a:ext cx="5316831" cy="4126323"/>
          </a:xfrm>
          <a:prstGeom prst="rect">
            <a:avLst/>
          </a:prstGeom>
        </p:spPr>
      </p:pic>
    </p:spTree>
    <p:extLst>
      <p:ext uri="{BB962C8B-B14F-4D97-AF65-F5344CB8AC3E}">
        <p14:creationId xmlns:p14="http://schemas.microsoft.com/office/powerpoint/2010/main" val="24749822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6697" y="751344"/>
            <a:ext cx="10766322" cy="4493538"/>
          </a:xfrm>
          <a:prstGeom prst="rect">
            <a:avLst/>
          </a:prstGeom>
        </p:spPr>
        <p:txBody>
          <a:bodyPr wrap="square">
            <a:spAutoFit/>
          </a:bodyPr>
          <a:lstStyle/>
          <a:p>
            <a:pPr algn="just"/>
            <a:r>
              <a:rPr lang="ru-RU" sz="2200" b="1" dirty="0">
                <a:solidFill>
                  <a:srgbClr val="0070C0"/>
                </a:solidFill>
                <a:latin typeface="Arial,Bold"/>
              </a:rPr>
              <a:t>Радиационни свойства на реални </a:t>
            </a:r>
            <a:r>
              <a:rPr lang="ru-RU" sz="2200" b="1" dirty="0" smtClean="0">
                <a:solidFill>
                  <a:srgbClr val="0070C0"/>
                </a:solidFill>
                <a:latin typeface="Arial,Bold"/>
              </a:rPr>
              <a:t>повърхнини</a:t>
            </a:r>
            <a:endParaRPr lang="ru-RU" sz="2200" b="1" dirty="0">
              <a:solidFill>
                <a:srgbClr val="0070C0"/>
              </a:solidFill>
              <a:latin typeface="Arial,Bold"/>
            </a:endParaRPr>
          </a:p>
          <a:p>
            <a:pPr algn="just"/>
            <a:r>
              <a:rPr lang="ru-RU" sz="2200" dirty="0">
                <a:solidFill>
                  <a:srgbClr val="C00000"/>
                </a:solidFill>
                <a:latin typeface="Arial" panose="020B0604020202020204" pitchFamily="34" charset="0"/>
              </a:rPr>
              <a:t>Радиационните свойства на реални повърхнини </a:t>
            </a:r>
            <a:r>
              <a:rPr lang="ru-RU" sz="2200" dirty="0" smtClean="0">
                <a:solidFill>
                  <a:srgbClr val="C00000"/>
                </a:solidFill>
                <a:latin typeface="Arial" panose="020B0604020202020204" pitchFamily="34" charset="0"/>
              </a:rPr>
              <a:t>определят</a:t>
            </a:r>
            <a:r>
              <a:rPr lang="en-US" sz="2200" dirty="0" smtClean="0">
                <a:solidFill>
                  <a:srgbClr val="C00000"/>
                </a:solidFill>
                <a:latin typeface="Arial" panose="020B0604020202020204" pitchFamily="34" charset="0"/>
              </a:rPr>
              <a:t> </a:t>
            </a:r>
            <a:r>
              <a:rPr lang="ru-RU" sz="2200" dirty="0" smtClean="0">
                <a:solidFill>
                  <a:srgbClr val="C00000"/>
                </a:solidFill>
                <a:latin typeface="Arial" panose="020B0604020202020204" pitchFamily="34" charset="0"/>
              </a:rPr>
              <a:t>взаимодействието </a:t>
            </a:r>
            <a:r>
              <a:rPr lang="ru-RU" sz="2200" dirty="0">
                <a:solidFill>
                  <a:srgbClr val="C00000"/>
                </a:solidFill>
                <a:latin typeface="Arial" panose="020B0604020202020204" pitchFamily="34" charset="0"/>
              </a:rPr>
              <a:t>на електромагнитната енергия с телата и повърхностите </a:t>
            </a:r>
            <a:r>
              <a:rPr lang="ru-RU" sz="2200" dirty="0" smtClean="0">
                <a:solidFill>
                  <a:srgbClr val="C00000"/>
                </a:solidFill>
                <a:latin typeface="Arial" panose="020B0604020202020204" pitchFamily="34" charset="0"/>
              </a:rPr>
              <a:t>на телата</a:t>
            </a:r>
            <a:r>
              <a:rPr lang="ru-RU" sz="2200" dirty="0">
                <a:solidFill>
                  <a:srgbClr val="C00000"/>
                </a:solidFill>
                <a:latin typeface="Arial" panose="020B0604020202020204" pitchFamily="34" charset="0"/>
              </a:rPr>
              <a:t>. </a:t>
            </a:r>
            <a:r>
              <a:rPr lang="ru-RU" sz="2200" dirty="0">
                <a:solidFill>
                  <a:srgbClr val="0070C0"/>
                </a:solidFill>
                <a:latin typeface="Arial" panose="020B0604020202020204" pitchFamily="34" charset="0"/>
              </a:rPr>
              <a:t>В общия случай радиационните свойства зависят от дължината </a:t>
            </a:r>
            <a:r>
              <a:rPr lang="ru-RU" sz="2200" dirty="0" smtClean="0">
                <a:solidFill>
                  <a:srgbClr val="0070C0"/>
                </a:solidFill>
                <a:latin typeface="Arial" panose="020B0604020202020204" pitchFamily="34" charset="0"/>
              </a:rPr>
              <a:t>на вълната</a:t>
            </a:r>
            <a:r>
              <a:rPr lang="ru-RU" sz="2200" dirty="0">
                <a:solidFill>
                  <a:srgbClr val="0070C0"/>
                </a:solidFill>
                <a:latin typeface="Arial" panose="020B0604020202020204" pitchFamily="34" charset="0"/>
              </a:rPr>
              <a:t>. Например в определен диапазон от дължината на вълната </a:t>
            </a:r>
            <a:r>
              <a:rPr lang="ru-RU" sz="2200" dirty="0" smtClean="0">
                <a:solidFill>
                  <a:srgbClr val="0070C0"/>
                </a:solidFill>
                <a:latin typeface="Arial" panose="020B0604020202020204" pitchFamily="34" charset="0"/>
              </a:rPr>
              <a:t>една</a:t>
            </a:r>
            <a:r>
              <a:rPr lang="en-US" sz="2200" dirty="0" smtClean="0">
                <a:solidFill>
                  <a:srgbClr val="0070C0"/>
                </a:solidFill>
                <a:latin typeface="Arial" panose="020B0604020202020204" pitchFamily="34" charset="0"/>
              </a:rPr>
              <a:t> </a:t>
            </a:r>
            <a:r>
              <a:rPr lang="ru-RU" sz="2200" dirty="0" smtClean="0">
                <a:solidFill>
                  <a:srgbClr val="0070C0"/>
                </a:solidFill>
                <a:latin typeface="Arial" panose="020B0604020202020204" pitchFamily="34" charset="0"/>
              </a:rPr>
              <a:t>повърхност </a:t>
            </a:r>
            <a:r>
              <a:rPr lang="ru-RU" sz="2200" dirty="0">
                <a:solidFill>
                  <a:srgbClr val="0070C0"/>
                </a:solidFill>
                <a:latin typeface="Arial" panose="020B0604020202020204" pitchFamily="34" charset="0"/>
              </a:rPr>
              <a:t>може да взаимодейства (поглъща) електромагнитни вълни, а в </a:t>
            </a:r>
            <a:r>
              <a:rPr lang="ru-RU" sz="2200" dirty="0" smtClean="0">
                <a:solidFill>
                  <a:srgbClr val="0070C0"/>
                </a:solidFill>
                <a:latin typeface="Arial" panose="020B0604020202020204" pitchFamily="34" charset="0"/>
              </a:rPr>
              <a:t>друга</a:t>
            </a:r>
            <a:r>
              <a:rPr lang="en-US" sz="2200" dirty="0" smtClean="0">
                <a:solidFill>
                  <a:srgbClr val="0070C0"/>
                </a:solidFill>
                <a:latin typeface="Arial" panose="020B0604020202020204" pitchFamily="34" charset="0"/>
              </a:rPr>
              <a:t> </a:t>
            </a:r>
            <a:r>
              <a:rPr lang="ru-RU" sz="2200" dirty="0" smtClean="0">
                <a:solidFill>
                  <a:srgbClr val="0070C0"/>
                </a:solidFill>
                <a:latin typeface="Arial" panose="020B0604020202020204" pitchFamily="34" charset="0"/>
              </a:rPr>
              <a:t>да </a:t>
            </a:r>
            <a:r>
              <a:rPr lang="ru-RU" sz="2200" dirty="0">
                <a:solidFill>
                  <a:srgbClr val="0070C0"/>
                </a:solidFill>
                <a:latin typeface="Arial" panose="020B0604020202020204" pitchFamily="34" charset="0"/>
              </a:rPr>
              <a:t>не поглъща. Такава повърхнина се нарича </a:t>
            </a:r>
            <a:r>
              <a:rPr lang="ru-RU" sz="2200" b="1" i="1" dirty="0">
                <a:solidFill>
                  <a:srgbClr val="FF0000"/>
                </a:solidFill>
                <a:latin typeface="Arial,BoldItalic"/>
              </a:rPr>
              <a:t>селективна</a:t>
            </a:r>
            <a:r>
              <a:rPr lang="ru-RU" sz="2200" b="1" i="1" dirty="0">
                <a:solidFill>
                  <a:srgbClr val="0070C0"/>
                </a:solidFill>
                <a:latin typeface="Arial,BoldItalic"/>
              </a:rPr>
              <a:t>. </a:t>
            </a:r>
            <a:endParaRPr lang="en-US" sz="2200" b="1" i="1" dirty="0" smtClean="0">
              <a:solidFill>
                <a:srgbClr val="0070C0"/>
              </a:solidFill>
              <a:latin typeface="Arial,BoldItalic"/>
            </a:endParaRPr>
          </a:p>
          <a:p>
            <a:pPr algn="just"/>
            <a:endParaRPr lang="en-US" sz="2200" b="1" i="1" dirty="0">
              <a:solidFill>
                <a:srgbClr val="0070C0"/>
              </a:solidFill>
              <a:latin typeface="Arial,BoldItalic"/>
            </a:endParaRPr>
          </a:p>
          <a:p>
            <a:pPr algn="just"/>
            <a:r>
              <a:rPr lang="ru-RU" sz="2200" dirty="0" smtClean="0">
                <a:solidFill>
                  <a:srgbClr val="0070C0"/>
                </a:solidFill>
                <a:latin typeface="Arial" panose="020B0604020202020204" pitchFamily="34" charset="0"/>
              </a:rPr>
              <a:t>Свойствата</a:t>
            </a:r>
            <a:r>
              <a:rPr lang="ru-RU" sz="2200" dirty="0">
                <a:solidFill>
                  <a:srgbClr val="0070C0"/>
                </a:solidFill>
                <a:latin typeface="Arial" panose="020B0604020202020204" pitchFamily="34" charset="0"/>
              </a:rPr>
              <a:t>, </a:t>
            </a:r>
            <a:r>
              <a:rPr lang="ru-RU" sz="2200" dirty="0" smtClean="0">
                <a:solidFill>
                  <a:srgbClr val="0070C0"/>
                </a:solidFill>
                <a:latin typeface="Arial" panose="020B0604020202020204" pitchFamily="34" charset="0"/>
              </a:rPr>
              <a:t>които</a:t>
            </a:r>
            <a:r>
              <a:rPr lang="en-US" sz="2200" dirty="0" smtClean="0">
                <a:solidFill>
                  <a:srgbClr val="0070C0"/>
                </a:solidFill>
                <a:latin typeface="Arial" panose="020B0604020202020204" pitchFamily="34" charset="0"/>
              </a:rPr>
              <a:t> </a:t>
            </a:r>
            <a:r>
              <a:rPr lang="ru-RU" sz="2200" dirty="0" smtClean="0">
                <a:solidFill>
                  <a:srgbClr val="0070C0"/>
                </a:solidFill>
                <a:latin typeface="Arial" panose="020B0604020202020204" pitchFamily="34" charset="0"/>
              </a:rPr>
              <a:t>зависят </a:t>
            </a:r>
            <a:r>
              <a:rPr lang="ru-RU" sz="2200" dirty="0">
                <a:solidFill>
                  <a:srgbClr val="0070C0"/>
                </a:solidFill>
                <a:latin typeface="Arial" panose="020B0604020202020204" pitchFamily="34" charset="0"/>
              </a:rPr>
              <a:t>от дължината на вълната се наричат </a:t>
            </a:r>
            <a:r>
              <a:rPr lang="ru-RU" sz="2200" dirty="0">
                <a:solidFill>
                  <a:srgbClr val="FF0000"/>
                </a:solidFill>
                <a:latin typeface="Arial" panose="020B0604020202020204" pitchFamily="34" charset="0"/>
              </a:rPr>
              <a:t>монохроматични</a:t>
            </a:r>
            <a:r>
              <a:rPr lang="ru-RU" sz="2200" dirty="0">
                <a:solidFill>
                  <a:srgbClr val="0070C0"/>
                </a:solidFill>
                <a:latin typeface="Arial" panose="020B0604020202020204" pitchFamily="34" charset="0"/>
              </a:rPr>
              <a:t> или </a:t>
            </a:r>
            <a:r>
              <a:rPr lang="ru-RU" sz="2200" b="1" i="1" dirty="0">
                <a:solidFill>
                  <a:srgbClr val="FF0000"/>
                </a:solidFill>
                <a:latin typeface="Arial,BoldItalic"/>
              </a:rPr>
              <a:t>спектрални</a:t>
            </a:r>
            <a:r>
              <a:rPr lang="ru-RU" sz="2200" b="1" i="1" dirty="0" smtClean="0">
                <a:solidFill>
                  <a:srgbClr val="0070C0"/>
                </a:solidFill>
                <a:latin typeface="Arial,BoldItalic"/>
              </a:rPr>
              <a:t>.</a:t>
            </a:r>
            <a:r>
              <a:rPr lang="en-US" sz="2200" b="1" i="1" dirty="0" smtClean="0">
                <a:solidFill>
                  <a:srgbClr val="0070C0"/>
                </a:solidFill>
                <a:latin typeface="Arial,BoldItalic"/>
              </a:rPr>
              <a:t> </a:t>
            </a:r>
          </a:p>
          <a:p>
            <a:pPr algn="just"/>
            <a:endParaRPr lang="ru-RU" sz="2200" b="1" i="1" dirty="0">
              <a:solidFill>
                <a:srgbClr val="0070C0"/>
              </a:solidFill>
              <a:latin typeface="Arial,BoldItalic"/>
            </a:endParaRPr>
          </a:p>
          <a:p>
            <a:pPr algn="just"/>
            <a:r>
              <a:rPr lang="ru-RU" sz="2200" dirty="0">
                <a:solidFill>
                  <a:srgbClr val="0070C0"/>
                </a:solidFill>
                <a:latin typeface="Arial" panose="020B0604020202020204" pitchFamily="34" charset="0"/>
              </a:rPr>
              <a:t>Свойствата на повърхнините могат да зависят от посоката на попадане </a:t>
            </a:r>
            <a:r>
              <a:rPr lang="ru-RU" sz="2200" dirty="0" smtClean="0">
                <a:solidFill>
                  <a:srgbClr val="0070C0"/>
                </a:solidFill>
                <a:latin typeface="Arial" panose="020B0604020202020204" pitchFamily="34" charset="0"/>
              </a:rPr>
              <a:t>на</a:t>
            </a:r>
            <a:r>
              <a:rPr lang="en-US" sz="2200" dirty="0" smtClean="0">
                <a:solidFill>
                  <a:srgbClr val="0070C0"/>
                </a:solidFill>
                <a:latin typeface="Arial" panose="020B0604020202020204" pitchFamily="34" charset="0"/>
              </a:rPr>
              <a:t> </a:t>
            </a:r>
            <a:r>
              <a:rPr lang="ru-RU" sz="2200" dirty="0" smtClean="0">
                <a:solidFill>
                  <a:srgbClr val="0070C0"/>
                </a:solidFill>
                <a:latin typeface="Arial" panose="020B0604020202020204" pitchFamily="34" charset="0"/>
              </a:rPr>
              <a:t>електромагнитното </a:t>
            </a:r>
            <a:r>
              <a:rPr lang="ru-RU" sz="2200" dirty="0">
                <a:solidFill>
                  <a:srgbClr val="0070C0"/>
                </a:solidFill>
                <a:latin typeface="Arial" panose="020B0604020202020204" pitchFamily="34" charset="0"/>
              </a:rPr>
              <a:t>лъчение. Такива свойства се наричат </a:t>
            </a:r>
            <a:r>
              <a:rPr lang="ru-RU" sz="2200" b="1" i="1" dirty="0">
                <a:solidFill>
                  <a:srgbClr val="FF0000"/>
                </a:solidFill>
                <a:latin typeface="Arial,BoldItalic"/>
              </a:rPr>
              <a:t>насочени</a:t>
            </a:r>
            <a:r>
              <a:rPr lang="ru-RU" sz="2200" b="1" i="1" dirty="0">
                <a:solidFill>
                  <a:srgbClr val="0070C0"/>
                </a:solidFill>
                <a:latin typeface="Arial,BoldItalic"/>
              </a:rPr>
              <a:t>.</a:t>
            </a:r>
            <a:endParaRPr lang="en-US" sz="2200" dirty="0">
              <a:solidFill>
                <a:srgbClr val="0070C0"/>
              </a:solidFill>
            </a:endParaRPr>
          </a:p>
        </p:txBody>
      </p:sp>
    </p:spTree>
    <p:extLst>
      <p:ext uri="{BB962C8B-B14F-4D97-AF65-F5344CB8AC3E}">
        <p14:creationId xmlns:p14="http://schemas.microsoft.com/office/powerpoint/2010/main" val="3714123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7895" y="252990"/>
            <a:ext cx="11159066" cy="2077492"/>
          </a:xfrm>
          <a:prstGeom prst="rect">
            <a:avLst/>
          </a:prstGeom>
        </p:spPr>
        <p:txBody>
          <a:bodyPr wrap="square">
            <a:spAutoFit/>
          </a:bodyPr>
          <a:lstStyle/>
          <a:p>
            <a:pPr algn="ctr">
              <a:lnSpc>
                <a:spcPct val="150000"/>
              </a:lnSpc>
            </a:pPr>
            <a:r>
              <a:rPr lang="ru-RU" sz="2200" dirty="0">
                <a:solidFill>
                  <a:srgbClr val="0070C0"/>
                </a:solidFill>
              </a:rPr>
              <a:t>Земята получава </a:t>
            </a:r>
            <a:r>
              <a:rPr lang="ru-RU" sz="2200" dirty="0" smtClean="0">
                <a:solidFill>
                  <a:srgbClr val="0070C0"/>
                </a:solidFill>
              </a:rPr>
              <a:t> от Слънцето за </a:t>
            </a:r>
            <a:r>
              <a:rPr lang="ru-RU" sz="2200" dirty="0">
                <a:solidFill>
                  <a:srgbClr val="0070C0"/>
                </a:solidFill>
              </a:rPr>
              <a:t>20 дни повече енергия, отколкото енергията </a:t>
            </a:r>
            <a:r>
              <a:rPr lang="ru-RU" sz="2200" dirty="0" smtClean="0">
                <a:solidFill>
                  <a:srgbClr val="0070C0"/>
                </a:solidFill>
              </a:rPr>
              <a:t>съдържаща се </a:t>
            </a:r>
            <a:r>
              <a:rPr lang="ru-RU" sz="2200" dirty="0">
                <a:solidFill>
                  <a:srgbClr val="0070C0"/>
                </a:solidFill>
              </a:rPr>
              <a:t>в цялото количество </a:t>
            </a:r>
            <a:r>
              <a:rPr lang="ru-RU" sz="2200" b="1" dirty="0">
                <a:solidFill>
                  <a:srgbClr val="0070C0"/>
                </a:solidFill>
              </a:rPr>
              <a:t>органични горива </a:t>
            </a:r>
            <a:r>
              <a:rPr lang="ru-RU" sz="2200" dirty="0">
                <a:solidFill>
                  <a:srgbClr val="0070C0"/>
                </a:solidFill>
              </a:rPr>
              <a:t>(въглища, нефт и газ) в недрата й</a:t>
            </a:r>
            <a:r>
              <a:rPr lang="ru-RU" sz="2200" dirty="0" smtClean="0">
                <a:solidFill>
                  <a:srgbClr val="0070C0"/>
                </a:solidFill>
              </a:rPr>
              <a:t>. </a:t>
            </a:r>
          </a:p>
          <a:p>
            <a:pPr algn="ctr">
              <a:lnSpc>
                <a:spcPct val="150000"/>
              </a:lnSpc>
            </a:pPr>
            <a:endParaRPr lang="ru-RU" sz="2000" dirty="0" smtClean="0">
              <a:solidFill>
                <a:srgbClr val="0070C0"/>
              </a:solidFill>
            </a:endParaRPr>
          </a:p>
          <a:p>
            <a:pPr algn="ctr">
              <a:lnSpc>
                <a:spcPct val="150000"/>
              </a:lnSpc>
            </a:pPr>
            <a:endParaRPr lang="bg-BG" sz="2200" dirty="0">
              <a:solidFill>
                <a:srgbClr val="0070C0"/>
              </a:solidFill>
            </a:endParaRPr>
          </a:p>
        </p:txBody>
      </p:sp>
      <p:pic>
        <p:nvPicPr>
          <p:cNvPr id="1026" name="Picture 2" descr="Atmospheric transmittance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5417" y="1827226"/>
            <a:ext cx="6169891" cy="4380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9268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7701" y="112590"/>
            <a:ext cx="11606981" cy="830997"/>
          </a:xfrm>
          <a:prstGeom prst="rect">
            <a:avLst/>
          </a:prstGeom>
        </p:spPr>
        <p:txBody>
          <a:bodyPr wrap="square">
            <a:spAutoFit/>
          </a:bodyPr>
          <a:lstStyle/>
          <a:p>
            <a:pPr algn="ctr"/>
            <a:r>
              <a:rPr lang="bg-BG" sz="2400" dirty="0">
                <a:solidFill>
                  <a:schemeClr val="accent6">
                    <a:lumMod val="50000"/>
                  </a:schemeClr>
                </a:solidFill>
                <a:latin typeface="Arial" panose="020B0604020202020204" pitchFamily="34" charset="0"/>
              </a:rPr>
              <a:t>В практиката </a:t>
            </a:r>
            <a:r>
              <a:rPr lang="bg-BG" sz="2400" dirty="0" smtClean="0">
                <a:solidFill>
                  <a:schemeClr val="accent6">
                    <a:lumMod val="50000"/>
                  </a:schemeClr>
                </a:solidFill>
                <a:latin typeface="Arial" panose="020B0604020202020204" pitchFamily="34" charset="0"/>
              </a:rPr>
              <a:t>освен</a:t>
            </a:r>
            <a:r>
              <a:rPr lang="en-US" sz="2400" dirty="0" smtClean="0">
                <a:solidFill>
                  <a:schemeClr val="accent6">
                    <a:lumMod val="50000"/>
                  </a:schemeClr>
                </a:solidFill>
                <a:latin typeface="Arial" panose="020B0604020202020204" pitchFamily="34" charset="0"/>
              </a:rPr>
              <a:t> </a:t>
            </a:r>
            <a:r>
              <a:rPr lang="ru-RU" sz="2400" dirty="0" smtClean="0">
                <a:solidFill>
                  <a:schemeClr val="accent6">
                    <a:lumMod val="50000"/>
                  </a:schemeClr>
                </a:solidFill>
                <a:latin typeface="Arial" panose="020B0604020202020204" pitchFamily="34" charset="0"/>
              </a:rPr>
              <a:t>спектрални </a:t>
            </a:r>
            <a:r>
              <a:rPr lang="ru-RU" sz="2400" dirty="0">
                <a:solidFill>
                  <a:schemeClr val="accent6">
                    <a:lumMod val="50000"/>
                  </a:schemeClr>
                </a:solidFill>
                <a:latin typeface="Arial" panose="020B0604020202020204" pitchFamily="34" charset="0"/>
              </a:rPr>
              <a:t>и насочени свойства се разглеждат и </a:t>
            </a:r>
            <a:r>
              <a:rPr lang="ru-RU" sz="2400" dirty="0">
                <a:solidFill>
                  <a:srgbClr val="FF0000"/>
                </a:solidFill>
                <a:latin typeface="Arial" panose="020B0604020202020204" pitchFamily="34" charset="0"/>
              </a:rPr>
              <a:t>интегрални свойства</a:t>
            </a:r>
            <a:r>
              <a:rPr lang="ru-RU" sz="2400" dirty="0">
                <a:solidFill>
                  <a:schemeClr val="accent6">
                    <a:lumMod val="50000"/>
                  </a:schemeClr>
                </a:solidFill>
                <a:latin typeface="Arial" panose="020B0604020202020204" pitchFamily="34" charset="0"/>
              </a:rPr>
              <a:t>. </a:t>
            </a:r>
            <a:endParaRPr lang="en-US" sz="2400" dirty="0">
              <a:solidFill>
                <a:schemeClr val="accent6">
                  <a:lumMod val="50000"/>
                </a:schemeClr>
              </a:solidFill>
            </a:endParaRPr>
          </a:p>
        </p:txBody>
      </p:sp>
      <p:pic>
        <p:nvPicPr>
          <p:cNvPr id="3" name="Picture 2"/>
          <p:cNvPicPr>
            <a:picLocks noChangeAspect="1"/>
          </p:cNvPicPr>
          <p:nvPr/>
        </p:nvPicPr>
        <p:blipFill>
          <a:blip r:embed="rId3"/>
          <a:stretch>
            <a:fillRect/>
          </a:stretch>
        </p:blipFill>
        <p:spPr>
          <a:xfrm>
            <a:off x="3595016" y="1682250"/>
            <a:ext cx="5272349" cy="4729062"/>
          </a:xfrm>
          <a:prstGeom prst="rect">
            <a:avLst/>
          </a:prstGeom>
        </p:spPr>
      </p:pic>
    </p:spTree>
    <p:extLst>
      <p:ext uri="{BB962C8B-B14F-4D97-AF65-F5344CB8AC3E}">
        <p14:creationId xmlns:p14="http://schemas.microsoft.com/office/powerpoint/2010/main" val="412592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3458" y="664720"/>
            <a:ext cx="11282516" cy="5386090"/>
          </a:xfrm>
          <a:prstGeom prst="rect">
            <a:avLst/>
          </a:prstGeom>
        </p:spPr>
        <p:txBody>
          <a:bodyPr wrap="square">
            <a:spAutoFit/>
          </a:bodyPr>
          <a:lstStyle/>
          <a:p>
            <a:pPr algn="just"/>
            <a:r>
              <a:rPr lang="ru-RU" sz="2400" b="1" i="1" dirty="0">
                <a:solidFill>
                  <a:srgbClr val="FF0000"/>
                </a:solidFill>
                <a:latin typeface="Arial" panose="020B0604020202020204" pitchFamily="34" charset="0"/>
                <a:cs typeface="Arial" panose="020B0604020202020204" pitchFamily="34" charset="0"/>
              </a:rPr>
              <a:t>α </a:t>
            </a:r>
            <a:r>
              <a:rPr lang="ru-RU" sz="2400" dirty="0">
                <a:solidFill>
                  <a:srgbClr val="FF0000"/>
                </a:solidFill>
                <a:latin typeface="Arial" panose="020B0604020202020204" pitchFamily="34" charset="0"/>
                <a:cs typeface="Arial" panose="020B0604020202020204" pitchFamily="34" charset="0"/>
              </a:rPr>
              <a:t>- </a:t>
            </a:r>
            <a:r>
              <a:rPr lang="ru-RU" sz="2400" b="1" i="1" dirty="0">
                <a:solidFill>
                  <a:srgbClr val="FF0000"/>
                </a:solidFill>
                <a:latin typeface="Arial" panose="020B0604020202020204" pitchFamily="34" charset="0"/>
                <a:cs typeface="Arial" panose="020B0604020202020204" pitchFamily="34" charset="0"/>
              </a:rPr>
              <a:t>поглъщателна способност </a:t>
            </a:r>
            <a:r>
              <a:rPr lang="ru-RU" sz="2400" dirty="0">
                <a:solidFill>
                  <a:srgbClr val="7030A0"/>
                </a:solidFill>
                <a:latin typeface="Arial" panose="020B0604020202020204" pitchFamily="34" charset="0"/>
                <a:cs typeface="Arial" panose="020B0604020202020204" pitchFamily="34" charset="0"/>
              </a:rPr>
              <a:t>- </a:t>
            </a:r>
            <a:r>
              <a:rPr lang="ru-RU" sz="2400" dirty="0" smtClean="0">
                <a:solidFill>
                  <a:srgbClr val="7030A0"/>
                </a:solidFill>
                <a:latin typeface="Arial" panose="020B0604020202020204" pitchFamily="34" charset="0"/>
                <a:cs typeface="Arial" panose="020B0604020202020204" pitchFamily="34" charset="0"/>
              </a:rPr>
              <a:t>определя </a:t>
            </a:r>
            <a:r>
              <a:rPr lang="ru-RU" sz="2400" dirty="0">
                <a:solidFill>
                  <a:srgbClr val="7030A0"/>
                </a:solidFill>
                <a:latin typeface="Arial" panose="020B0604020202020204" pitchFamily="34" charset="0"/>
                <a:cs typeface="Arial" panose="020B0604020202020204" pitchFamily="34" charset="0"/>
              </a:rPr>
              <a:t>частта на </a:t>
            </a:r>
            <a:r>
              <a:rPr lang="ru-RU" sz="2400" dirty="0" smtClean="0">
                <a:solidFill>
                  <a:srgbClr val="7030A0"/>
                </a:solidFill>
                <a:latin typeface="Arial" panose="020B0604020202020204" pitchFamily="34" charset="0"/>
                <a:cs typeface="Arial" panose="020B0604020202020204" pitchFamily="34" charset="0"/>
              </a:rPr>
              <a:t>попадащото</a:t>
            </a:r>
            <a:r>
              <a:rPr lang="en-US" sz="2400" dirty="0" smtClean="0">
                <a:solidFill>
                  <a:srgbClr val="7030A0"/>
                </a:solidFill>
                <a:latin typeface="Arial" panose="020B0604020202020204" pitchFamily="34" charset="0"/>
                <a:cs typeface="Arial" panose="020B0604020202020204" pitchFamily="34" charset="0"/>
              </a:rPr>
              <a:t> </a:t>
            </a:r>
            <a:r>
              <a:rPr lang="ru-RU" sz="2400" dirty="0" smtClean="0">
                <a:solidFill>
                  <a:srgbClr val="7030A0"/>
                </a:solidFill>
                <a:latin typeface="Arial" panose="020B0604020202020204" pitchFamily="34" charset="0"/>
                <a:cs typeface="Arial" panose="020B0604020202020204" pitchFamily="34" charset="0"/>
              </a:rPr>
              <a:t>електромагнитно </a:t>
            </a:r>
            <a:r>
              <a:rPr lang="ru-RU" sz="2400" dirty="0">
                <a:solidFill>
                  <a:srgbClr val="7030A0"/>
                </a:solidFill>
                <a:latin typeface="Arial" panose="020B0604020202020204" pitchFamily="34" charset="0"/>
                <a:cs typeface="Arial" panose="020B0604020202020204" pitchFamily="34" charset="0"/>
              </a:rPr>
              <a:t>лъчение, която се поглъща от тялото. Поглъщаната </a:t>
            </a:r>
            <a:r>
              <a:rPr lang="ru-RU" sz="2400" dirty="0" smtClean="0">
                <a:solidFill>
                  <a:srgbClr val="7030A0"/>
                </a:solidFill>
                <a:latin typeface="Arial" panose="020B0604020202020204" pitchFamily="34" charset="0"/>
                <a:cs typeface="Arial" panose="020B0604020202020204" pitchFamily="34" charset="0"/>
              </a:rPr>
              <a:t>енергия</a:t>
            </a:r>
            <a:r>
              <a:rPr lang="en-US" sz="2400" dirty="0" smtClean="0">
                <a:solidFill>
                  <a:srgbClr val="7030A0"/>
                </a:solidFill>
                <a:latin typeface="Arial" panose="020B0604020202020204" pitchFamily="34" charset="0"/>
                <a:cs typeface="Arial" panose="020B0604020202020204" pitchFamily="34" charset="0"/>
              </a:rPr>
              <a:t> </a:t>
            </a:r>
            <a:r>
              <a:rPr lang="ru-RU" sz="2400" dirty="0" smtClean="0">
                <a:solidFill>
                  <a:srgbClr val="7030A0"/>
                </a:solidFill>
                <a:latin typeface="Arial" panose="020B0604020202020204" pitchFamily="34" charset="0"/>
                <a:cs typeface="Arial" panose="020B0604020202020204" pitchFamily="34" charset="0"/>
              </a:rPr>
              <a:t>(</a:t>
            </a:r>
            <a:r>
              <a:rPr lang="ru-RU" sz="2400" dirty="0">
                <a:solidFill>
                  <a:srgbClr val="7030A0"/>
                </a:solidFill>
                <a:latin typeface="Arial" panose="020B0604020202020204" pitchFamily="34" charset="0"/>
                <a:cs typeface="Arial" panose="020B0604020202020204" pitchFamily="34" charset="0"/>
              </a:rPr>
              <a:t>излъчване) в случая е </a:t>
            </a:r>
            <a:r>
              <a:rPr lang="ru-RU" sz="2400" b="1" i="1" dirty="0">
                <a:solidFill>
                  <a:srgbClr val="FF0000"/>
                </a:solidFill>
                <a:latin typeface="Arial" panose="020B0604020202020204" pitchFamily="34" charset="0"/>
                <a:cs typeface="Arial" panose="020B0604020202020204" pitchFamily="34" charset="0"/>
              </a:rPr>
              <a:t>αG</a:t>
            </a:r>
            <a:r>
              <a:rPr lang="ru-RU" sz="2400" b="1" i="1" dirty="0">
                <a:solidFill>
                  <a:srgbClr val="7030A0"/>
                </a:solidFill>
                <a:latin typeface="Arial" panose="020B0604020202020204" pitchFamily="34" charset="0"/>
                <a:cs typeface="Arial" panose="020B0604020202020204" pitchFamily="34" charset="0"/>
              </a:rPr>
              <a:t>; </a:t>
            </a:r>
            <a:r>
              <a:rPr lang="ru-RU" sz="2400" b="1" i="1" dirty="0">
                <a:solidFill>
                  <a:srgbClr val="FF0000"/>
                </a:solidFill>
                <a:latin typeface="Arial" panose="020B0604020202020204" pitchFamily="34" charset="0"/>
                <a:cs typeface="Arial" panose="020B0604020202020204" pitchFamily="34" charset="0"/>
              </a:rPr>
              <a:t>ρ </a:t>
            </a:r>
            <a:r>
              <a:rPr lang="ru-RU" sz="2400" dirty="0">
                <a:solidFill>
                  <a:srgbClr val="FF0000"/>
                </a:solidFill>
                <a:latin typeface="Arial" panose="020B0604020202020204" pitchFamily="34" charset="0"/>
                <a:cs typeface="Arial" panose="020B0604020202020204" pitchFamily="34" charset="0"/>
              </a:rPr>
              <a:t>- </a:t>
            </a:r>
            <a:r>
              <a:rPr lang="ru-RU" sz="2400" b="1" i="1" dirty="0">
                <a:solidFill>
                  <a:srgbClr val="FF0000"/>
                </a:solidFill>
                <a:latin typeface="Arial" panose="020B0604020202020204" pitchFamily="34" charset="0"/>
                <a:cs typeface="Arial" panose="020B0604020202020204" pitchFamily="34" charset="0"/>
              </a:rPr>
              <a:t>отражателната способност </a:t>
            </a:r>
            <a:r>
              <a:rPr lang="ru-RU" sz="2400" dirty="0">
                <a:solidFill>
                  <a:srgbClr val="7030A0"/>
                </a:solidFill>
                <a:latin typeface="Arial" panose="020B0604020202020204" pitchFamily="34" charset="0"/>
                <a:cs typeface="Arial" panose="020B0604020202020204" pitchFamily="34" charset="0"/>
              </a:rPr>
              <a:t>- определя </a:t>
            </a:r>
            <a:r>
              <a:rPr lang="ru-RU" sz="2400" dirty="0" smtClean="0">
                <a:solidFill>
                  <a:srgbClr val="7030A0"/>
                </a:solidFill>
                <a:latin typeface="Arial" panose="020B0604020202020204" pitchFamily="34" charset="0"/>
                <a:cs typeface="Arial" panose="020B0604020202020204" pitchFamily="34" charset="0"/>
              </a:rPr>
              <a:t>частта</a:t>
            </a:r>
            <a:r>
              <a:rPr lang="en-US" sz="2400" dirty="0" smtClean="0">
                <a:solidFill>
                  <a:srgbClr val="7030A0"/>
                </a:solidFill>
                <a:latin typeface="Arial" panose="020B0604020202020204" pitchFamily="34" charset="0"/>
                <a:cs typeface="Arial" panose="020B0604020202020204" pitchFamily="34" charset="0"/>
              </a:rPr>
              <a:t> </a:t>
            </a:r>
            <a:r>
              <a:rPr lang="ru-RU" sz="2400" dirty="0" smtClean="0">
                <a:solidFill>
                  <a:srgbClr val="7030A0"/>
                </a:solidFill>
                <a:latin typeface="Arial" panose="020B0604020202020204" pitchFamily="34" charset="0"/>
                <a:cs typeface="Arial" panose="020B0604020202020204" pitchFamily="34" charset="0"/>
              </a:rPr>
              <a:t>от </a:t>
            </a:r>
            <a:r>
              <a:rPr lang="ru-RU" sz="2400" b="1" i="1" dirty="0">
                <a:solidFill>
                  <a:srgbClr val="FF0000"/>
                </a:solidFill>
                <a:latin typeface="Arial" panose="020B0604020202020204" pitchFamily="34" charset="0"/>
                <a:cs typeface="Arial" panose="020B0604020202020204" pitchFamily="34" charset="0"/>
              </a:rPr>
              <a:t>G</a:t>
            </a:r>
            <a:r>
              <a:rPr lang="ru-RU" sz="2400" b="1" dirty="0">
                <a:solidFill>
                  <a:srgbClr val="FF0000"/>
                </a:solidFill>
                <a:latin typeface="Arial" panose="020B0604020202020204" pitchFamily="34" charset="0"/>
                <a:cs typeface="Arial" panose="020B0604020202020204" pitchFamily="34" charset="0"/>
              </a:rPr>
              <a:t>,</a:t>
            </a:r>
            <a:r>
              <a:rPr lang="ru-RU" sz="2400" b="1" dirty="0">
                <a:solidFill>
                  <a:srgbClr val="7030A0"/>
                </a:solidFill>
                <a:latin typeface="Arial" panose="020B0604020202020204" pitchFamily="34" charset="0"/>
                <a:cs typeface="Arial" panose="020B0604020202020204" pitchFamily="34" charset="0"/>
              </a:rPr>
              <a:t> </a:t>
            </a:r>
            <a:r>
              <a:rPr lang="ru-RU" sz="2400" dirty="0">
                <a:solidFill>
                  <a:srgbClr val="7030A0"/>
                </a:solidFill>
                <a:latin typeface="Arial" panose="020B0604020202020204" pitchFamily="34" charset="0"/>
                <a:cs typeface="Arial" panose="020B0604020202020204" pitchFamily="34" charset="0"/>
              </a:rPr>
              <a:t>която се отразява от повърхността </a:t>
            </a:r>
            <a:r>
              <a:rPr lang="ru-RU" sz="2400" b="1" i="1" dirty="0">
                <a:solidFill>
                  <a:srgbClr val="FF0000"/>
                </a:solidFill>
                <a:latin typeface="Arial" panose="020B0604020202020204" pitchFamily="34" charset="0"/>
                <a:cs typeface="Arial" panose="020B0604020202020204" pitchFamily="34" charset="0"/>
              </a:rPr>
              <a:t>ρG</a:t>
            </a:r>
            <a:r>
              <a:rPr lang="ru-RU" sz="2400" b="1" i="1" dirty="0">
                <a:solidFill>
                  <a:srgbClr val="7030A0"/>
                </a:solidFill>
                <a:latin typeface="Arial" panose="020B0604020202020204" pitchFamily="34" charset="0"/>
                <a:cs typeface="Arial" panose="020B0604020202020204" pitchFamily="34" charset="0"/>
              </a:rPr>
              <a:t>; </a:t>
            </a:r>
            <a:r>
              <a:rPr lang="ru-RU" sz="2400" b="1" i="1" dirty="0">
                <a:solidFill>
                  <a:srgbClr val="FF0000"/>
                </a:solidFill>
                <a:latin typeface="Arial" panose="020B0604020202020204" pitchFamily="34" charset="0"/>
                <a:cs typeface="Arial" panose="020B0604020202020204" pitchFamily="34" charset="0"/>
              </a:rPr>
              <a:t>Ƭ</a:t>
            </a:r>
            <a:r>
              <a:rPr lang="ru-RU" sz="2400" b="1" i="1" dirty="0">
                <a:solidFill>
                  <a:srgbClr val="7030A0"/>
                </a:solidFill>
                <a:latin typeface="Arial" panose="020B0604020202020204" pitchFamily="34" charset="0"/>
                <a:cs typeface="Arial" panose="020B0604020202020204" pitchFamily="34" charset="0"/>
              </a:rPr>
              <a:t> </a:t>
            </a:r>
            <a:r>
              <a:rPr lang="ru-RU" sz="2400" dirty="0">
                <a:solidFill>
                  <a:srgbClr val="7030A0"/>
                </a:solidFill>
                <a:latin typeface="Arial" panose="020B0604020202020204" pitchFamily="34" charset="0"/>
                <a:cs typeface="Arial" panose="020B0604020202020204" pitchFamily="34" charset="0"/>
              </a:rPr>
              <a:t>- </a:t>
            </a:r>
            <a:r>
              <a:rPr lang="ru-RU" sz="2400" dirty="0">
                <a:solidFill>
                  <a:srgbClr val="C00000"/>
                </a:solidFill>
                <a:latin typeface="Arial" panose="020B0604020202020204" pitchFamily="34" charset="0"/>
                <a:cs typeface="Arial" panose="020B0604020202020204" pitchFamily="34" charset="0"/>
              </a:rPr>
              <a:t>пропускателната способност </a:t>
            </a:r>
            <a:r>
              <a:rPr lang="ru-RU" sz="2400" dirty="0" smtClean="0">
                <a:solidFill>
                  <a:srgbClr val="7030A0"/>
                </a:solidFill>
                <a:latin typeface="Arial" panose="020B0604020202020204" pitchFamily="34" charset="0"/>
                <a:cs typeface="Arial" panose="020B0604020202020204" pitchFamily="34" charset="0"/>
              </a:rPr>
              <a:t>-</a:t>
            </a:r>
            <a:r>
              <a:rPr lang="en-US" sz="2400" dirty="0" smtClean="0">
                <a:solidFill>
                  <a:srgbClr val="7030A0"/>
                </a:solidFill>
                <a:latin typeface="Arial" panose="020B0604020202020204" pitchFamily="34" charset="0"/>
                <a:cs typeface="Arial" panose="020B0604020202020204" pitchFamily="34" charset="0"/>
              </a:rPr>
              <a:t> </a:t>
            </a:r>
            <a:r>
              <a:rPr lang="ru-RU" sz="2400" dirty="0" smtClean="0">
                <a:solidFill>
                  <a:srgbClr val="7030A0"/>
                </a:solidFill>
                <a:latin typeface="Arial" panose="020B0604020202020204" pitchFamily="34" charset="0"/>
                <a:cs typeface="Arial" panose="020B0604020202020204" pitchFamily="34" charset="0"/>
              </a:rPr>
              <a:t>определя </a:t>
            </a:r>
            <a:r>
              <a:rPr lang="ru-RU" sz="2400" dirty="0">
                <a:solidFill>
                  <a:srgbClr val="7030A0"/>
                </a:solidFill>
                <a:latin typeface="Arial" panose="020B0604020202020204" pitchFamily="34" charset="0"/>
                <a:cs typeface="Arial" panose="020B0604020202020204" pitchFamily="34" charset="0"/>
              </a:rPr>
              <a:t>частта от </a:t>
            </a:r>
            <a:r>
              <a:rPr lang="ru-RU" sz="2400" b="1" i="1" dirty="0">
                <a:solidFill>
                  <a:srgbClr val="7030A0"/>
                </a:solidFill>
                <a:latin typeface="Arial" panose="020B0604020202020204" pitchFamily="34" charset="0"/>
                <a:cs typeface="Arial" panose="020B0604020202020204" pitchFamily="34" charset="0"/>
              </a:rPr>
              <a:t>G</a:t>
            </a:r>
            <a:r>
              <a:rPr lang="ru-RU" sz="2400" dirty="0">
                <a:solidFill>
                  <a:srgbClr val="7030A0"/>
                </a:solidFill>
                <a:latin typeface="Arial" panose="020B0604020202020204" pitchFamily="34" charset="0"/>
                <a:cs typeface="Arial" panose="020B0604020202020204" pitchFamily="34" charset="0"/>
              </a:rPr>
              <a:t>, която се </a:t>
            </a:r>
            <a:r>
              <a:rPr lang="ru-RU" sz="2400" dirty="0" smtClean="0">
                <a:solidFill>
                  <a:srgbClr val="7030A0"/>
                </a:solidFill>
                <a:latin typeface="Arial" panose="020B0604020202020204" pitchFamily="34" charset="0"/>
                <a:cs typeface="Arial" panose="020B0604020202020204" pitchFamily="34" charset="0"/>
              </a:rPr>
              <a:t>пречупва от </a:t>
            </a:r>
            <a:r>
              <a:rPr lang="ru-RU" sz="2400" dirty="0">
                <a:solidFill>
                  <a:srgbClr val="7030A0"/>
                </a:solidFill>
                <a:latin typeface="Arial" panose="020B0604020202020204" pitchFamily="34" charset="0"/>
                <a:cs typeface="Arial" panose="020B0604020202020204" pitchFamily="34" charset="0"/>
              </a:rPr>
              <a:t>повърхността </a:t>
            </a:r>
            <a:r>
              <a:rPr lang="ru-RU" sz="2400" b="1" i="1" dirty="0">
                <a:solidFill>
                  <a:srgbClr val="FF0000"/>
                </a:solidFill>
                <a:latin typeface="Arial" panose="020B0604020202020204" pitchFamily="34" charset="0"/>
                <a:cs typeface="Arial" panose="020B0604020202020204" pitchFamily="34" charset="0"/>
              </a:rPr>
              <a:t>ƬG</a:t>
            </a:r>
            <a:r>
              <a:rPr lang="ru-RU" sz="2400" b="1" i="1" dirty="0">
                <a:solidFill>
                  <a:srgbClr val="7030A0"/>
                </a:solidFill>
                <a:latin typeface="Arial" panose="020B0604020202020204" pitchFamily="34" charset="0"/>
                <a:cs typeface="Arial" panose="020B0604020202020204" pitchFamily="34" charset="0"/>
              </a:rPr>
              <a:t>. </a:t>
            </a:r>
            <a:endParaRPr lang="en-US" sz="2400" b="1" i="1" dirty="0" smtClean="0">
              <a:solidFill>
                <a:srgbClr val="7030A0"/>
              </a:solidFill>
              <a:latin typeface="Arial" panose="020B0604020202020204" pitchFamily="34" charset="0"/>
              <a:cs typeface="Arial" panose="020B0604020202020204" pitchFamily="34" charset="0"/>
            </a:endParaRPr>
          </a:p>
          <a:p>
            <a:pPr algn="just"/>
            <a:endParaRPr lang="en-US" sz="2400" b="1" i="1" dirty="0">
              <a:solidFill>
                <a:srgbClr val="7030A0"/>
              </a:solidFill>
              <a:latin typeface="Arial" panose="020B0604020202020204" pitchFamily="34" charset="0"/>
              <a:cs typeface="Arial" panose="020B0604020202020204" pitchFamily="34" charset="0"/>
            </a:endParaRPr>
          </a:p>
          <a:p>
            <a:pPr algn="just"/>
            <a:r>
              <a:rPr lang="ru-RU" sz="2400" dirty="0" smtClean="0">
                <a:solidFill>
                  <a:srgbClr val="7030A0"/>
                </a:solidFill>
                <a:latin typeface="Arial" panose="020B0604020202020204" pitchFamily="34" charset="0"/>
                <a:cs typeface="Arial" panose="020B0604020202020204" pitchFamily="34" charset="0"/>
              </a:rPr>
              <a:t>От енергийния</a:t>
            </a:r>
            <a:r>
              <a:rPr lang="en-US" sz="2400" dirty="0" smtClean="0">
                <a:solidFill>
                  <a:srgbClr val="7030A0"/>
                </a:solidFill>
                <a:latin typeface="Arial" panose="020B0604020202020204" pitchFamily="34" charset="0"/>
                <a:cs typeface="Arial" panose="020B0604020202020204" pitchFamily="34" charset="0"/>
              </a:rPr>
              <a:t> </a:t>
            </a:r>
            <a:r>
              <a:rPr lang="bg-BG" sz="2400" dirty="0" smtClean="0">
                <a:solidFill>
                  <a:srgbClr val="7030A0"/>
                </a:solidFill>
                <a:latin typeface="Arial" panose="020B0604020202020204" pitchFamily="34" charset="0"/>
                <a:cs typeface="Arial" panose="020B0604020202020204" pitchFamily="34" charset="0"/>
              </a:rPr>
              <a:t>баланс </a:t>
            </a:r>
            <a:r>
              <a:rPr lang="bg-BG" sz="2400" dirty="0">
                <a:solidFill>
                  <a:srgbClr val="7030A0"/>
                </a:solidFill>
                <a:latin typeface="Arial" panose="020B0604020202020204" pitchFamily="34" charset="0"/>
                <a:cs typeface="Arial" panose="020B0604020202020204" pitchFamily="34" charset="0"/>
              </a:rPr>
              <a:t>следва </a:t>
            </a:r>
            <a:r>
              <a:rPr lang="bg-BG" sz="2400" dirty="0" smtClean="0">
                <a:solidFill>
                  <a:srgbClr val="7030A0"/>
                </a:solidFill>
                <a:latin typeface="Arial" panose="020B0604020202020204" pitchFamily="34" charset="0"/>
                <a:cs typeface="Arial" panose="020B0604020202020204" pitchFamily="34" charset="0"/>
              </a:rPr>
              <a:t>че</a:t>
            </a:r>
            <a:r>
              <a:rPr lang="en-US" sz="2400" dirty="0" smtClean="0">
                <a:solidFill>
                  <a:srgbClr val="7030A0"/>
                </a:solidFill>
                <a:latin typeface="Arial" panose="020B0604020202020204" pitchFamily="34" charset="0"/>
                <a:cs typeface="Arial" panose="020B0604020202020204" pitchFamily="34" charset="0"/>
              </a:rPr>
              <a:t> </a:t>
            </a:r>
          </a:p>
          <a:p>
            <a:pPr algn="just"/>
            <a:endParaRPr lang="en-US" sz="2400" i="1" dirty="0">
              <a:solidFill>
                <a:srgbClr val="7030A0"/>
              </a:solidFill>
              <a:latin typeface="Arial" panose="020B0604020202020204" pitchFamily="34" charset="0"/>
              <a:cs typeface="Arial" panose="020B0604020202020204" pitchFamily="34" charset="0"/>
            </a:endParaRPr>
          </a:p>
          <a:p>
            <a:pPr algn="just"/>
            <a:r>
              <a:rPr lang="en-US" sz="2800" b="1" i="1" dirty="0" smtClean="0">
                <a:solidFill>
                  <a:srgbClr val="FF0000"/>
                </a:solidFill>
                <a:latin typeface="Arial" panose="020B0604020202020204" pitchFamily="34" charset="0"/>
                <a:cs typeface="Arial" panose="020B0604020202020204" pitchFamily="34" charset="0"/>
              </a:rPr>
              <a:t>G </a:t>
            </a:r>
            <a:r>
              <a:rPr lang="en-US" sz="2800" b="1" i="1" dirty="0">
                <a:solidFill>
                  <a:srgbClr val="FF0000"/>
                </a:solidFill>
                <a:latin typeface="Arial" panose="020B0604020202020204" pitchFamily="34" charset="0"/>
                <a:cs typeface="Arial" panose="020B0604020202020204" pitchFamily="34" charset="0"/>
              </a:rPr>
              <a:t>= </a:t>
            </a:r>
            <a:r>
              <a:rPr lang="el-GR" sz="2800" b="1" i="1" dirty="0">
                <a:solidFill>
                  <a:srgbClr val="FF0000"/>
                </a:solidFill>
                <a:latin typeface="Arial" panose="020B0604020202020204" pitchFamily="34" charset="0"/>
                <a:cs typeface="Arial" panose="020B0604020202020204" pitchFamily="34" charset="0"/>
              </a:rPr>
              <a:t>α</a:t>
            </a:r>
            <a:r>
              <a:rPr lang="en-US" sz="2800" b="1" i="1" dirty="0">
                <a:solidFill>
                  <a:srgbClr val="FF0000"/>
                </a:solidFill>
                <a:latin typeface="Arial" panose="020B0604020202020204" pitchFamily="34" charset="0"/>
                <a:cs typeface="Arial" panose="020B0604020202020204" pitchFamily="34" charset="0"/>
              </a:rPr>
              <a:t>G + </a:t>
            </a:r>
            <a:r>
              <a:rPr lang="el-GR" sz="2800" b="1" i="1" dirty="0">
                <a:solidFill>
                  <a:srgbClr val="FF0000"/>
                </a:solidFill>
                <a:latin typeface="Arial" panose="020B0604020202020204" pitchFamily="34" charset="0"/>
                <a:cs typeface="Arial" panose="020B0604020202020204" pitchFamily="34" charset="0"/>
              </a:rPr>
              <a:t>ρ</a:t>
            </a:r>
            <a:r>
              <a:rPr lang="en-US" sz="2800" b="1" i="1" dirty="0">
                <a:solidFill>
                  <a:srgbClr val="FF0000"/>
                </a:solidFill>
                <a:latin typeface="Arial" panose="020B0604020202020204" pitchFamily="34" charset="0"/>
                <a:cs typeface="Arial" panose="020B0604020202020204" pitchFamily="34" charset="0"/>
              </a:rPr>
              <a:t>G + ƬG </a:t>
            </a:r>
            <a:endParaRPr lang="en-US" sz="2800" b="1" dirty="0">
              <a:solidFill>
                <a:srgbClr val="FF0000"/>
              </a:solidFill>
              <a:latin typeface="Arial" panose="020B0604020202020204" pitchFamily="34" charset="0"/>
              <a:cs typeface="Arial" panose="020B0604020202020204" pitchFamily="34" charset="0"/>
            </a:endParaRPr>
          </a:p>
          <a:p>
            <a:pPr algn="just"/>
            <a:endParaRPr lang="en-US" sz="2400" dirty="0">
              <a:solidFill>
                <a:srgbClr val="7030A0"/>
              </a:solidFill>
              <a:latin typeface="Arial" panose="020B0604020202020204" pitchFamily="34" charset="0"/>
              <a:cs typeface="Arial" panose="020B0604020202020204" pitchFamily="34" charset="0"/>
            </a:endParaRPr>
          </a:p>
          <a:p>
            <a:pPr algn="just"/>
            <a:r>
              <a:rPr lang="ru-RU" sz="2400" dirty="0">
                <a:solidFill>
                  <a:srgbClr val="7030A0"/>
                </a:solidFill>
                <a:latin typeface="Arial" panose="020B0604020202020204" pitchFamily="34" charset="0"/>
                <a:cs typeface="Arial" panose="020B0604020202020204" pitchFamily="34" charset="0"/>
              </a:rPr>
              <a:t>или като се раздели на </a:t>
            </a:r>
            <a:r>
              <a:rPr lang="ru-RU" sz="2400" b="1" i="1" dirty="0">
                <a:solidFill>
                  <a:srgbClr val="FF0000"/>
                </a:solidFill>
                <a:latin typeface="Arial" panose="020B0604020202020204" pitchFamily="34" charset="0"/>
                <a:cs typeface="Arial" panose="020B0604020202020204" pitchFamily="34" charset="0"/>
              </a:rPr>
              <a:t>G</a:t>
            </a:r>
            <a:r>
              <a:rPr lang="ru-RU" sz="2400" b="1" i="1" dirty="0">
                <a:solidFill>
                  <a:srgbClr val="7030A0"/>
                </a:solidFill>
                <a:latin typeface="Arial" panose="020B0604020202020204" pitchFamily="34" charset="0"/>
                <a:cs typeface="Arial" panose="020B0604020202020204" pitchFamily="34" charset="0"/>
              </a:rPr>
              <a:t> </a:t>
            </a:r>
            <a:r>
              <a:rPr lang="ru-RU" sz="2400" dirty="0">
                <a:solidFill>
                  <a:srgbClr val="7030A0"/>
                </a:solidFill>
                <a:latin typeface="Arial" panose="020B0604020202020204" pitchFamily="34" charset="0"/>
                <a:cs typeface="Arial" panose="020B0604020202020204" pitchFamily="34" charset="0"/>
              </a:rPr>
              <a:t>се получава </a:t>
            </a:r>
            <a:r>
              <a:rPr lang="ru-RU" sz="2400" dirty="0" smtClean="0">
                <a:solidFill>
                  <a:srgbClr val="7030A0"/>
                </a:solidFill>
                <a:latin typeface="Arial" panose="020B0604020202020204" pitchFamily="34" charset="0"/>
                <a:cs typeface="Arial" panose="020B0604020202020204" pitchFamily="34" charset="0"/>
              </a:rPr>
              <a:t>:</a:t>
            </a:r>
            <a:endParaRPr lang="en-US" sz="2400" dirty="0" smtClean="0">
              <a:solidFill>
                <a:srgbClr val="7030A0"/>
              </a:solidFill>
              <a:latin typeface="Arial" panose="020B0604020202020204" pitchFamily="34" charset="0"/>
              <a:cs typeface="Arial" panose="020B0604020202020204" pitchFamily="34" charset="0"/>
            </a:endParaRPr>
          </a:p>
          <a:p>
            <a:pPr algn="just"/>
            <a:endParaRPr lang="ru-RU" sz="2400" dirty="0">
              <a:solidFill>
                <a:srgbClr val="7030A0"/>
              </a:solidFill>
              <a:latin typeface="Arial" panose="020B0604020202020204" pitchFamily="34" charset="0"/>
              <a:cs typeface="Arial" panose="020B0604020202020204" pitchFamily="34" charset="0"/>
            </a:endParaRPr>
          </a:p>
          <a:p>
            <a:pPr algn="just"/>
            <a:r>
              <a:rPr lang="el-GR" sz="2800" b="1" i="1" dirty="0">
                <a:solidFill>
                  <a:srgbClr val="FF0000"/>
                </a:solidFill>
                <a:latin typeface="Arial" panose="020B0604020202020204" pitchFamily="34" charset="0"/>
                <a:cs typeface="Arial" panose="020B0604020202020204" pitchFamily="34" charset="0"/>
              </a:rPr>
              <a:t>α + ρ + </a:t>
            </a:r>
            <a:r>
              <a:rPr lang="en-US" sz="2800" b="1" i="1" dirty="0">
                <a:solidFill>
                  <a:srgbClr val="FF0000"/>
                </a:solidFill>
                <a:latin typeface="Arial" panose="020B0604020202020204" pitchFamily="34" charset="0"/>
                <a:cs typeface="Arial" panose="020B0604020202020204" pitchFamily="34" charset="0"/>
              </a:rPr>
              <a:t>Ƭ </a:t>
            </a:r>
            <a:r>
              <a:rPr lang="en-US" sz="2800" b="1" dirty="0">
                <a:solidFill>
                  <a:srgbClr val="FF0000"/>
                </a:solidFill>
                <a:latin typeface="Arial" panose="020B0604020202020204" pitchFamily="34" charset="0"/>
                <a:cs typeface="Arial" panose="020B0604020202020204" pitchFamily="34" charset="0"/>
              </a:rPr>
              <a:t>= </a:t>
            </a:r>
            <a:r>
              <a:rPr lang="en-US" sz="2800" b="1" i="1" dirty="0">
                <a:solidFill>
                  <a:srgbClr val="FF0000"/>
                </a:solidFill>
                <a:latin typeface="Arial" panose="020B0604020202020204" pitchFamily="34" charset="0"/>
                <a:cs typeface="Arial" panose="020B0604020202020204" pitchFamily="34" charset="0"/>
              </a:rPr>
              <a:t>1</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79873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5690" y="0"/>
            <a:ext cx="11371007" cy="2923877"/>
          </a:xfrm>
          <a:prstGeom prst="rect">
            <a:avLst/>
          </a:prstGeom>
        </p:spPr>
        <p:txBody>
          <a:bodyPr wrap="square">
            <a:spAutoFit/>
          </a:bodyPr>
          <a:lstStyle/>
          <a:p>
            <a:r>
              <a:rPr lang="ru-RU" sz="2400" dirty="0">
                <a:solidFill>
                  <a:srgbClr val="0070C0"/>
                </a:solidFill>
                <a:latin typeface="Arial" panose="020B0604020202020204" pitchFamily="34" charset="0"/>
              </a:rPr>
              <a:t>Когато тялото не пропуска електромагнитно лъчение </a:t>
            </a:r>
            <a:r>
              <a:rPr lang="ru-RU" sz="2400" b="1" i="1" dirty="0">
                <a:solidFill>
                  <a:srgbClr val="FF0000"/>
                </a:solidFill>
                <a:latin typeface="Calibri,BoldItalic"/>
              </a:rPr>
              <a:t>Ƭ </a:t>
            </a:r>
            <a:r>
              <a:rPr lang="ru-RU" sz="2400" b="1" i="1" dirty="0">
                <a:solidFill>
                  <a:srgbClr val="FF0000"/>
                </a:solidFill>
                <a:latin typeface="Arial" panose="020B0604020202020204" pitchFamily="34" charset="0"/>
              </a:rPr>
              <a:t>= 0 </a:t>
            </a:r>
            <a:r>
              <a:rPr lang="ru-RU" sz="2400" dirty="0">
                <a:solidFill>
                  <a:srgbClr val="0070C0"/>
                </a:solidFill>
                <a:latin typeface="Arial" panose="020B0604020202020204" pitchFamily="34" charset="0"/>
              </a:rPr>
              <a:t>и то се нарича</a:t>
            </a:r>
          </a:p>
          <a:p>
            <a:r>
              <a:rPr lang="ru-RU" sz="2400" dirty="0">
                <a:solidFill>
                  <a:srgbClr val="FF0000"/>
                </a:solidFill>
                <a:latin typeface="Arial" panose="020B0604020202020204" pitchFamily="34" charset="0"/>
              </a:rPr>
              <a:t>непрозрачно</a:t>
            </a:r>
            <a:r>
              <a:rPr lang="ru-RU" sz="2400" dirty="0">
                <a:solidFill>
                  <a:srgbClr val="0070C0"/>
                </a:solidFill>
                <a:latin typeface="Arial" panose="020B0604020202020204" pitchFamily="34" charset="0"/>
              </a:rPr>
              <a:t>. Тогава </a:t>
            </a:r>
            <a:r>
              <a:rPr lang="ru-RU" sz="2400" b="1" i="1" dirty="0">
                <a:solidFill>
                  <a:srgbClr val="FF0000"/>
                </a:solidFill>
                <a:latin typeface="Arial,BoldItalic"/>
              </a:rPr>
              <a:t>α </a:t>
            </a:r>
            <a:r>
              <a:rPr lang="ru-RU" sz="2400" i="1" dirty="0">
                <a:solidFill>
                  <a:srgbClr val="FF0000"/>
                </a:solidFill>
                <a:latin typeface="Arial" panose="020B0604020202020204" pitchFamily="34" charset="0"/>
              </a:rPr>
              <a:t>+ </a:t>
            </a:r>
            <a:r>
              <a:rPr lang="ru-RU" sz="2400" b="1" i="1" dirty="0">
                <a:solidFill>
                  <a:srgbClr val="FF0000"/>
                </a:solidFill>
                <a:latin typeface="Arial,BoldItalic"/>
              </a:rPr>
              <a:t>ρ </a:t>
            </a:r>
            <a:r>
              <a:rPr lang="ru-RU" sz="2400" dirty="0">
                <a:solidFill>
                  <a:srgbClr val="FF0000"/>
                </a:solidFill>
                <a:latin typeface="Arial" panose="020B0604020202020204" pitchFamily="34" charset="0"/>
              </a:rPr>
              <a:t>= </a:t>
            </a:r>
            <a:r>
              <a:rPr lang="ru-RU" sz="2400" i="1" dirty="0">
                <a:solidFill>
                  <a:srgbClr val="FF0000"/>
                </a:solidFill>
                <a:latin typeface="Arial" panose="020B0604020202020204" pitchFamily="34" charset="0"/>
              </a:rPr>
              <a:t>1</a:t>
            </a:r>
            <a:r>
              <a:rPr lang="ru-RU" sz="2400" dirty="0">
                <a:solidFill>
                  <a:srgbClr val="FF0000"/>
                </a:solidFill>
                <a:latin typeface="Arial" panose="020B0604020202020204" pitchFamily="34" charset="0"/>
              </a:rPr>
              <a:t>. </a:t>
            </a:r>
            <a:endParaRPr lang="en-US" sz="2400" dirty="0" smtClean="0">
              <a:solidFill>
                <a:srgbClr val="FF0000"/>
              </a:solidFill>
              <a:latin typeface="Arial" panose="020B0604020202020204" pitchFamily="34" charset="0"/>
            </a:endParaRPr>
          </a:p>
          <a:p>
            <a:r>
              <a:rPr lang="en-US" sz="800" dirty="0" smtClean="0">
                <a:solidFill>
                  <a:srgbClr val="0070C0"/>
                </a:solidFill>
                <a:latin typeface="Arial" panose="020B0604020202020204" pitchFamily="34" charset="0"/>
              </a:rPr>
              <a:t> </a:t>
            </a:r>
          </a:p>
          <a:p>
            <a:r>
              <a:rPr lang="ru-RU" sz="2400" dirty="0" smtClean="0">
                <a:solidFill>
                  <a:srgbClr val="0070C0"/>
                </a:solidFill>
                <a:latin typeface="Arial" panose="020B0604020202020204" pitchFamily="34" charset="0"/>
              </a:rPr>
              <a:t>Ако </a:t>
            </a:r>
            <a:r>
              <a:rPr lang="ru-RU" sz="2400" dirty="0">
                <a:solidFill>
                  <a:srgbClr val="0070C0"/>
                </a:solidFill>
                <a:latin typeface="Arial" panose="020B0604020202020204" pitchFamily="34" charset="0"/>
              </a:rPr>
              <a:t>повърхността е идеален отражател то </a:t>
            </a:r>
            <a:r>
              <a:rPr lang="ru-RU" sz="2400" b="1" i="1" dirty="0">
                <a:solidFill>
                  <a:srgbClr val="FF0000"/>
                </a:solidFill>
                <a:latin typeface="Arial,BoldItalic"/>
              </a:rPr>
              <a:t>ρ </a:t>
            </a:r>
            <a:r>
              <a:rPr lang="ru-RU" sz="2400" b="1" i="1" dirty="0">
                <a:solidFill>
                  <a:srgbClr val="FF0000"/>
                </a:solidFill>
                <a:latin typeface="Arial" panose="020B0604020202020204" pitchFamily="34" charset="0"/>
              </a:rPr>
              <a:t>= </a:t>
            </a:r>
            <a:r>
              <a:rPr lang="ru-RU" sz="2400" b="1" i="1" dirty="0" smtClean="0">
                <a:solidFill>
                  <a:srgbClr val="FF0000"/>
                </a:solidFill>
                <a:latin typeface="Arial" panose="020B0604020202020204" pitchFamily="34" charset="0"/>
              </a:rPr>
              <a:t>1</a:t>
            </a:r>
            <a:r>
              <a:rPr lang="en-US" sz="2400" b="1" i="1" dirty="0" smtClean="0">
                <a:solidFill>
                  <a:srgbClr val="FF0000"/>
                </a:solidFill>
                <a:latin typeface="Arial" panose="020B0604020202020204" pitchFamily="34" charset="0"/>
              </a:rPr>
              <a:t>  </a:t>
            </a:r>
            <a:r>
              <a:rPr lang="ru-RU" sz="2400" dirty="0" smtClean="0">
                <a:solidFill>
                  <a:srgbClr val="0070C0"/>
                </a:solidFill>
                <a:latin typeface="Arial" panose="020B0604020202020204" pitchFamily="34" charset="0"/>
              </a:rPr>
              <a:t>и </a:t>
            </a:r>
            <a:r>
              <a:rPr lang="ru-RU" sz="2400" dirty="0">
                <a:solidFill>
                  <a:srgbClr val="0070C0"/>
                </a:solidFill>
                <a:latin typeface="Arial" panose="020B0604020202020204" pitchFamily="34" charset="0"/>
              </a:rPr>
              <a:t>от баланса на енергията се получава </a:t>
            </a:r>
            <a:r>
              <a:rPr lang="ru-RU" sz="2400" b="1" i="1" dirty="0">
                <a:solidFill>
                  <a:srgbClr val="FF0000"/>
                </a:solidFill>
                <a:latin typeface="Arial,BoldItalic"/>
              </a:rPr>
              <a:t>α </a:t>
            </a:r>
            <a:r>
              <a:rPr lang="ru-RU" sz="2400" i="1" dirty="0">
                <a:solidFill>
                  <a:srgbClr val="FF0000"/>
                </a:solidFill>
                <a:latin typeface="Arial" panose="020B0604020202020204" pitchFamily="34" charset="0"/>
              </a:rPr>
              <a:t>+ </a:t>
            </a:r>
            <a:r>
              <a:rPr lang="ru-RU" sz="2400" b="1" i="1" dirty="0">
                <a:solidFill>
                  <a:srgbClr val="FF0000"/>
                </a:solidFill>
                <a:latin typeface="Calibri,BoldItalic"/>
              </a:rPr>
              <a:t>Ƭ </a:t>
            </a:r>
            <a:r>
              <a:rPr lang="ru-RU" sz="2400" dirty="0">
                <a:solidFill>
                  <a:srgbClr val="FF0000"/>
                </a:solidFill>
                <a:latin typeface="Arial" panose="020B0604020202020204" pitchFamily="34" charset="0"/>
              </a:rPr>
              <a:t>= </a:t>
            </a:r>
            <a:r>
              <a:rPr lang="ru-RU" sz="2400" i="1" dirty="0">
                <a:solidFill>
                  <a:srgbClr val="FF0000"/>
                </a:solidFill>
                <a:latin typeface="Arial" panose="020B0604020202020204" pitchFamily="34" charset="0"/>
              </a:rPr>
              <a:t>0 </a:t>
            </a:r>
            <a:r>
              <a:rPr lang="ru-RU" sz="2400" dirty="0">
                <a:solidFill>
                  <a:srgbClr val="0070C0"/>
                </a:solidFill>
                <a:latin typeface="Arial" panose="020B0604020202020204" pitchFamily="34" charset="0"/>
              </a:rPr>
              <a:t>или </a:t>
            </a:r>
            <a:r>
              <a:rPr lang="ru-RU" sz="2400" b="1" i="1" dirty="0">
                <a:solidFill>
                  <a:srgbClr val="FF0000"/>
                </a:solidFill>
                <a:latin typeface="Arial,BoldItalic"/>
              </a:rPr>
              <a:t>α </a:t>
            </a:r>
            <a:r>
              <a:rPr lang="ru-RU" sz="2400" i="1" dirty="0">
                <a:solidFill>
                  <a:srgbClr val="FF0000"/>
                </a:solidFill>
                <a:latin typeface="Arial" panose="020B0604020202020204" pitchFamily="34" charset="0"/>
              </a:rPr>
              <a:t>= </a:t>
            </a:r>
            <a:r>
              <a:rPr lang="ru-RU" sz="2400" b="1" i="1" dirty="0">
                <a:solidFill>
                  <a:srgbClr val="FF0000"/>
                </a:solidFill>
                <a:latin typeface="Calibri,BoldItalic"/>
              </a:rPr>
              <a:t>Ƭ </a:t>
            </a:r>
            <a:r>
              <a:rPr lang="ru-RU" sz="2400" dirty="0">
                <a:solidFill>
                  <a:srgbClr val="FF0000"/>
                </a:solidFill>
                <a:latin typeface="Arial" panose="020B0604020202020204" pitchFamily="34" charset="0"/>
              </a:rPr>
              <a:t>= </a:t>
            </a:r>
            <a:r>
              <a:rPr lang="ru-RU" sz="2400" i="1" dirty="0">
                <a:solidFill>
                  <a:srgbClr val="FF0000"/>
                </a:solidFill>
                <a:latin typeface="Arial" panose="020B0604020202020204" pitchFamily="34" charset="0"/>
              </a:rPr>
              <a:t>0</a:t>
            </a:r>
            <a:r>
              <a:rPr lang="ru-RU" sz="2400" i="1" dirty="0" smtClean="0">
                <a:solidFill>
                  <a:srgbClr val="0070C0"/>
                </a:solidFill>
                <a:latin typeface="Arial" panose="020B0604020202020204" pitchFamily="34" charset="0"/>
              </a:rPr>
              <a:t>.</a:t>
            </a:r>
            <a:endParaRPr lang="en-US" sz="2400" i="1" dirty="0" smtClean="0">
              <a:solidFill>
                <a:srgbClr val="0070C0"/>
              </a:solidFill>
              <a:latin typeface="Arial" panose="020B0604020202020204" pitchFamily="34" charset="0"/>
            </a:endParaRPr>
          </a:p>
          <a:p>
            <a:r>
              <a:rPr lang="en-US" sz="800" i="1" dirty="0" smtClean="0">
                <a:solidFill>
                  <a:srgbClr val="0070C0"/>
                </a:solidFill>
                <a:latin typeface="Arial" panose="020B0604020202020204" pitchFamily="34" charset="0"/>
              </a:rPr>
              <a:t> </a:t>
            </a:r>
            <a:endParaRPr lang="ru-RU" sz="800" i="1" dirty="0">
              <a:solidFill>
                <a:srgbClr val="0070C0"/>
              </a:solidFill>
              <a:latin typeface="Arial" panose="020B0604020202020204" pitchFamily="34" charset="0"/>
            </a:endParaRPr>
          </a:p>
          <a:p>
            <a:r>
              <a:rPr lang="ru-RU" sz="2400" dirty="0">
                <a:solidFill>
                  <a:srgbClr val="0070C0"/>
                </a:solidFill>
                <a:latin typeface="Arial" panose="020B0604020202020204" pitchFamily="34" charset="0"/>
              </a:rPr>
              <a:t>Абсолютно черното тяло поглъща цялото лъчение, което попада върху него.</a:t>
            </a:r>
          </a:p>
          <a:p>
            <a:r>
              <a:rPr lang="ru-RU" sz="2400" dirty="0">
                <a:solidFill>
                  <a:srgbClr val="0070C0"/>
                </a:solidFill>
                <a:latin typeface="Arial" panose="020B0604020202020204" pitchFamily="34" charset="0"/>
              </a:rPr>
              <a:t>Следователно, за абсолютно черното тяло са в сила равенствата:</a:t>
            </a:r>
          </a:p>
          <a:p>
            <a:r>
              <a:rPr lang="ru-RU" sz="2400" b="1" i="1" dirty="0">
                <a:solidFill>
                  <a:srgbClr val="FF0000"/>
                </a:solidFill>
                <a:latin typeface="Arial,BoldItalic"/>
              </a:rPr>
              <a:t>α </a:t>
            </a:r>
            <a:r>
              <a:rPr lang="ru-RU" sz="2400" i="1" dirty="0">
                <a:solidFill>
                  <a:srgbClr val="FF0000"/>
                </a:solidFill>
                <a:latin typeface="Arial" panose="020B0604020202020204" pitchFamily="34" charset="0"/>
              </a:rPr>
              <a:t>= 1 </a:t>
            </a:r>
            <a:r>
              <a:rPr lang="ru-RU" sz="2400" dirty="0">
                <a:solidFill>
                  <a:srgbClr val="FF0000"/>
                </a:solidFill>
                <a:latin typeface="Arial" panose="020B0604020202020204" pitchFamily="34" charset="0"/>
              </a:rPr>
              <a:t>и </a:t>
            </a:r>
            <a:r>
              <a:rPr lang="ru-RU" sz="2400" b="1" i="1" dirty="0">
                <a:solidFill>
                  <a:srgbClr val="FF0000"/>
                </a:solidFill>
                <a:latin typeface="Calibri,BoldItalic"/>
              </a:rPr>
              <a:t>Ƭ </a:t>
            </a:r>
            <a:r>
              <a:rPr lang="ru-RU" sz="2400" i="1" dirty="0">
                <a:solidFill>
                  <a:srgbClr val="FF0000"/>
                </a:solidFill>
                <a:latin typeface="Arial" panose="020B0604020202020204" pitchFamily="34" charset="0"/>
              </a:rPr>
              <a:t>= </a:t>
            </a:r>
            <a:r>
              <a:rPr lang="ru-RU" sz="2400" b="1" i="1" dirty="0">
                <a:solidFill>
                  <a:srgbClr val="FF0000"/>
                </a:solidFill>
                <a:latin typeface="Arial,BoldItalic"/>
              </a:rPr>
              <a:t>ρ </a:t>
            </a:r>
            <a:r>
              <a:rPr lang="ru-RU" sz="2400" i="1" dirty="0">
                <a:solidFill>
                  <a:srgbClr val="FF0000"/>
                </a:solidFill>
                <a:latin typeface="Arial" panose="020B0604020202020204" pitchFamily="34" charset="0"/>
              </a:rPr>
              <a:t>= </a:t>
            </a:r>
            <a:r>
              <a:rPr lang="ru-RU" sz="2400" dirty="0">
                <a:solidFill>
                  <a:srgbClr val="FF0000"/>
                </a:solidFill>
                <a:latin typeface="Arial" panose="020B0604020202020204" pitchFamily="34" charset="0"/>
              </a:rPr>
              <a:t>0.</a:t>
            </a:r>
            <a:endParaRPr lang="en-US" sz="2400" dirty="0">
              <a:solidFill>
                <a:srgbClr val="FF0000"/>
              </a:solidFill>
            </a:endParaRPr>
          </a:p>
        </p:txBody>
      </p:sp>
      <p:sp>
        <p:nvSpPr>
          <p:cNvPr id="3" name="Rectangle 2"/>
          <p:cNvSpPr/>
          <p:nvPr/>
        </p:nvSpPr>
        <p:spPr>
          <a:xfrm>
            <a:off x="545690" y="3083228"/>
            <a:ext cx="11090787" cy="3785652"/>
          </a:xfrm>
          <a:prstGeom prst="rect">
            <a:avLst/>
          </a:prstGeom>
        </p:spPr>
        <p:txBody>
          <a:bodyPr wrap="square">
            <a:spAutoFit/>
          </a:bodyPr>
          <a:lstStyle/>
          <a:p>
            <a:pPr algn="just"/>
            <a:r>
              <a:rPr lang="ru-RU" sz="2400" b="1" dirty="0">
                <a:solidFill>
                  <a:srgbClr val="C00000"/>
                </a:solidFill>
                <a:latin typeface="Arial,Bold"/>
              </a:rPr>
              <a:t>Излъчвателна способност (степен на чернота)</a:t>
            </a:r>
          </a:p>
          <a:p>
            <a:pPr algn="just"/>
            <a:r>
              <a:rPr lang="ru-RU" sz="2400" dirty="0">
                <a:solidFill>
                  <a:srgbClr val="C00000"/>
                </a:solidFill>
                <a:latin typeface="Arial" panose="020B0604020202020204" pitchFamily="34" charset="0"/>
              </a:rPr>
              <a:t>Определя се като отношение на потока на собственото излъчване на </a:t>
            </a:r>
            <a:r>
              <a:rPr lang="ru-RU" sz="2400" dirty="0" smtClean="0">
                <a:solidFill>
                  <a:srgbClr val="C00000"/>
                </a:solidFill>
                <a:latin typeface="Arial" panose="020B0604020202020204" pitchFamily="34" charset="0"/>
              </a:rPr>
              <a:t>дадено</a:t>
            </a:r>
            <a:r>
              <a:rPr lang="en-US" sz="2400" dirty="0" smtClean="0">
                <a:solidFill>
                  <a:srgbClr val="C00000"/>
                </a:solidFill>
                <a:latin typeface="Arial" panose="020B0604020202020204" pitchFamily="34" charset="0"/>
              </a:rPr>
              <a:t> </a:t>
            </a:r>
            <a:r>
              <a:rPr lang="ru-RU" sz="2400" dirty="0" smtClean="0">
                <a:solidFill>
                  <a:srgbClr val="C00000"/>
                </a:solidFill>
                <a:latin typeface="Arial" panose="020B0604020202020204" pitchFamily="34" charset="0"/>
              </a:rPr>
              <a:t>тяло </a:t>
            </a:r>
            <a:r>
              <a:rPr lang="ru-RU" sz="2400" dirty="0">
                <a:solidFill>
                  <a:srgbClr val="C00000"/>
                </a:solidFill>
                <a:latin typeface="Arial" panose="020B0604020202020204" pitchFamily="34" charset="0"/>
              </a:rPr>
              <a:t>(повърхнина), към излъчвателната способност на абсолютно черно </a:t>
            </a:r>
            <a:r>
              <a:rPr lang="ru-RU" sz="2400" dirty="0" smtClean="0">
                <a:solidFill>
                  <a:srgbClr val="C00000"/>
                </a:solidFill>
                <a:latin typeface="Arial" panose="020B0604020202020204" pitchFamily="34" charset="0"/>
              </a:rPr>
              <a:t>тяло</a:t>
            </a:r>
            <a:r>
              <a:rPr lang="en-US" sz="2400" dirty="0" smtClean="0">
                <a:solidFill>
                  <a:srgbClr val="C00000"/>
                </a:solidFill>
                <a:latin typeface="Arial" panose="020B0604020202020204" pitchFamily="34" charset="0"/>
              </a:rPr>
              <a:t> </a:t>
            </a:r>
            <a:r>
              <a:rPr lang="ru-RU" sz="2400" dirty="0" smtClean="0">
                <a:solidFill>
                  <a:srgbClr val="C00000"/>
                </a:solidFill>
                <a:latin typeface="Arial" panose="020B0604020202020204" pitchFamily="34" charset="0"/>
              </a:rPr>
              <a:t>(</a:t>
            </a:r>
            <a:r>
              <a:rPr lang="ru-RU" sz="2400" dirty="0">
                <a:solidFill>
                  <a:srgbClr val="C00000"/>
                </a:solidFill>
                <a:latin typeface="Arial" panose="020B0604020202020204" pitchFamily="34" charset="0"/>
              </a:rPr>
              <a:t>потока изпускан от абсолютно черно тяло). Математически това се записва така</a:t>
            </a:r>
            <a:r>
              <a:rPr lang="ru-RU" sz="2400" dirty="0" smtClean="0">
                <a:solidFill>
                  <a:srgbClr val="C00000"/>
                </a:solidFill>
                <a:latin typeface="Arial" panose="020B0604020202020204" pitchFamily="34" charset="0"/>
              </a:rPr>
              <a:t>.</a:t>
            </a:r>
            <a:r>
              <a:rPr lang="en-US" sz="2400" dirty="0" smtClean="0">
                <a:solidFill>
                  <a:srgbClr val="C00000"/>
                </a:solidFill>
                <a:latin typeface="Arial" panose="020B0604020202020204" pitchFamily="34" charset="0"/>
              </a:rPr>
              <a:t> </a:t>
            </a:r>
          </a:p>
          <a:p>
            <a:pPr algn="just"/>
            <a:endParaRPr lang="en-US" sz="2400" dirty="0">
              <a:solidFill>
                <a:srgbClr val="C00000"/>
              </a:solidFill>
              <a:latin typeface="Arial" panose="020B0604020202020204" pitchFamily="34" charset="0"/>
            </a:endParaRPr>
          </a:p>
          <a:p>
            <a:pPr algn="just"/>
            <a:endParaRPr lang="en-US" sz="2400" dirty="0" smtClean="0">
              <a:solidFill>
                <a:srgbClr val="C00000"/>
              </a:solidFill>
              <a:latin typeface="Arial" panose="020B0604020202020204" pitchFamily="34" charset="0"/>
            </a:endParaRPr>
          </a:p>
          <a:p>
            <a:pPr algn="just"/>
            <a:endParaRPr lang="en-US" sz="2400" dirty="0">
              <a:solidFill>
                <a:srgbClr val="C00000"/>
              </a:solidFill>
              <a:latin typeface="Arial" panose="020B0604020202020204" pitchFamily="34" charset="0"/>
            </a:endParaRPr>
          </a:p>
          <a:p>
            <a:pPr algn="just"/>
            <a:r>
              <a:rPr lang="ru-RU" sz="2400" dirty="0">
                <a:solidFill>
                  <a:srgbClr val="C00000"/>
                </a:solidFill>
                <a:latin typeface="Arial" panose="020B0604020202020204" pitchFamily="34" charset="0"/>
              </a:rPr>
              <a:t>Доколкото </a:t>
            </a:r>
            <a:r>
              <a:rPr lang="ru-RU" sz="2400" i="1" dirty="0">
                <a:solidFill>
                  <a:srgbClr val="0070C0"/>
                </a:solidFill>
                <a:latin typeface="Arial,Italic"/>
              </a:rPr>
              <a:t>Е</a:t>
            </a:r>
            <a:r>
              <a:rPr lang="ru-RU" sz="2400" i="1" baseline="-25000" dirty="0">
                <a:solidFill>
                  <a:srgbClr val="0070C0"/>
                </a:solidFill>
                <a:latin typeface="Arial" panose="020B0604020202020204" pitchFamily="34" charset="0"/>
              </a:rPr>
              <a:t>b</a:t>
            </a:r>
            <a:r>
              <a:rPr lang="ru-RU" sz="2400" i="1" dirty="0">
                <a:solidFill>
                  <a:srgbClr val="0070C0"/>
                </a:solidFill>
                <a:latin typeface="Arial,Italic"/>
              </a:rPr>
              <a:t>(Т)</a:t>
            </a:r>
            <a:r>
              <a:rPr lang="ru-RU" sz="2400" i="1" dirty="0">
                <a:solidFill>
                  <a:srgbClr val="C00000"/>
                </a:solidFill>
                <a:latin typeface="Arial,Italic"/>
              </a:rPr>
              <a:t> </a:t>
            </a:r>
            <a:r>
              <a:rPr lang="ru-RU" sz="2400" dirty="0">
                <a:solidFill>
                  <a:srgbClr val="C00000"/>
                </a:solidFill>
                <a:latin typeface="Arial" panose="020B0604020202020204" pitchFamily="34" charset="0"/>
              </a:rPr>
              <a:t>е максимално възможна излъчвателна способност то </a:t>
            </a:r>
            <a:endParaRPr lang="en-US" sz="2400" dirty="0" smtClean="0">
              <a:solidFill>
                <a:srgbClr val="C00000"/>
              </a:solidFill>
              <a:latin typeface="Arial" panose="020B0604020202020204" pitchFamily="34" charset="0"/>
            </a:endParaRPr>
          </a:p>
          <a:p>
            <a:pPr algn="just"/>
            <a:r>
              <a:rPr lang="ru-RU" sz="2400" b="1" i="1" dirty="0" smtClean="0">
                <a:solidFill>
                  <a:srgbClr val="0070C0"/>
                </a:solidFill>
                <a:latin typeface="Arial" panose="020B0604020202020204" pitchFamily="34" charset="0"/>
              </a:rPr>
              <a:t>0 </a:t>
            </a:r>
            <a:r>
              <a:rPr lang="ru-RU" sz="2400" b="1" i="1" dirty="0">
                <a:solidFill>
                  <a:srgbClr val="0070C0"/>
                </a:solidFill>
                <a:latin typeface="Arial" panose="020B0604020202020204" pitchFamily="34" charset="0"/>
              </a:rPr>
              <a:t>&lt; </a:t>
            </a:r>
            <a:r>
              <a:rPr lang="ru-RU" sz="2400" b="1" i="1" dirty="0">
                <a:solidFill>
                  <a:srgbClr val="0070C0"/>
                </a:solidFill>
                <a:latin typeface="Arial,Italic"/>
              </a:rPr>
              <a:t>ɛ </a:t>
            </a:r>
            <a:r>
              <a:rPr lang="ru-RU" sz="2400" b="1" i="1" dirty="0">
                <a:solidFill>
                  <a:srgbClr val="0070C0"/>
                </a:solidFill>
                <a:latin typeface="Arial" panose="020B0604020202020204" pitchFamily="34" charset="0"/>
              </a:rPr>
              <a:t>&lt;1</a:t>
            </a:r>
            <a:endParaRPr lang="en-US" sz="2400" b="1" dirty="0">
              <a:solidFill>
                <a:srgbClr val="0070C0"/>
              </a:solidFill>
            </a:endParaRPr>
          </a:p>
        </p:txBody>
      </p:sp>
      <p:pic>
        <p:nvPicPr>
          <p:cNvPr id="4" name="Picture 3"/>
          <p:cNvPicPr>
            <a:picLocks noChangeAspect="1"/>
          </p:cNvPicPr>
          <p:nvPr/>
        </p:nvPicPr>
        <p:blipFill>
          <a:blip r:embed="rId2"/>
          <a:stretch>
            <a:fillRect/>
          </a:stretch>
        </p:blipFill>
        <p:spPr>
          <a:xfrm>
            <a:off x="4572001" y="4762613"/>
            <a:ext cx="3037000" cy="1152305"/>
          </a:xfrm>
          <a:prstGeom prst="rect">
            <a:avLst/>
          </a:prstGeom>
        </p:spPr>
      </p:pic>
    </p:spTree>
    <p:extLst>
      <p:ext uri="{BB962C8B-B14F-4D97-AF65-F5344CB8AC3E}">
        <p14:creationId xmlns:p14="http://schemas.microsoft.com/office/powerpoint/2010/main" val="35201757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536" y="745827"/>
            <a:ext cx="11651224" cy="5262979"/>
          </a:xfrm>
          <a:prstGeom prst="rect">
            <a:avLst/>
          </a:prstGeom>
        </p:spPr>
        <p:txBody>
          <a:bodyPr wrap="square">
            <a:spAutoFit/>
          </a:bodyPr>
          <a:lstStyle/>
          <a:p>
            <a:pPr algn="ctr">
              <a:lnSpc>
                <a:spcPct val="150000"/>
              </a:lnSpc>
            </a:pPr>
            <a:r>
              <a:rPr lang="bg-BG" sz="2400" b="1" dirty="0">
                <a:solidFill>
                  <a:srgbClr val="0070C0"/>
                </a:solidFill>
                <a:latin typeface="Arial,Bold"/>
              </a:rPr>
              <a:t>Закон на </a:t>
            </a:r>
            <a:r>
              <a:rPr lang="bg-BG" sz="2400" b="1" dirty="0" err="1" smtClean="0">
                <a:solidFill>
                  <a:srgbClr val="0070C0"/>
                </a:solidFill>
                <a:latin typeface="Arial,Bold"/>
              </a:rPr>
              <a:t>Кирхоф</a:t>
            </a:r>
            <a:endParaRPr lang="en-US" sz="2400" b="1" dirty="0">
              <a:solidFill>
                <a:srgbClr val="0070C0"/>
              </a:solidFill>
              <a:latin typeface="Arial,Bold"/>
            </a:endParaRPr>
          </a:p>
          <a:p>
            <a:pPr algn="ctr">
              <a:lnSpc>
                <a:spcPct val="150000"/>
              </a:lnSpc>
            </a:pPr>
            <a:endParaRPr lang="bg-BG" sz="2400" b="1" dirty="0">
              <a:solidFill>
                <a:srgbClr val="0070C0"/>
              </a:solidFill>
              <a:latin typeface="Arial,Bold"/>
            </a:endParaRPr>
          </a:p>
          <a:p>
            <a:pPr algn="just">
              <a:lnSpc>
                <a:spcPct val="150000"/>
              </a:lnSpc>
            </a:pPr>
            <a:r>
              <a:rPr lang="ru-RU" sz="2400" dirty="0">
                <a:solidFill>
                  <a:srgbClr val="FF0000"/>
                </a:solidFill>
                <a:latin typeface="Arial" panose="020B0604020202020204" pitchFamily="34" charset="0"/>
              </a:rPr>
              <a:t>Съгласно този закон при топлинно равновесие поглъщателната </a:t>
            </a:r>
            <a:r>
              <a:rPr lang="ru-RU" sz="2400" dirty="0" smtClean="0">
                <a:solidFill>
                  <a:srgbClr val="FF0000"/>
                </a:solidFill>
                <a:latin typeface="Arial" panose="020B0604020202020204" pitchFamily="34" charset="0"/>
              </a:rPr>
              <a:t>способност</a:t>
            </a:r>
            <a:r>
              <a:rPr lang="en-US" sz="2400" dirty="0" smtClean="0">
                <a:solidFill>
                  <a:srgbClr val="FF0000"/>
                </a:solidFill>
                <a:latin typeface="Arial" panose="020B0604020202020204" pitchFamily="34" charset="0"/>
              </a:rPr>
              <a:t> </a:t>
            </a:r>
            <a:r>
              <a:rPr lang="ru-RU" sz="2400" dirty="0" smtClean="0">
                <a:solidFill>
                  <a:srgbClr val="FF0000"/>
                </a:solidFill>
                <a:latin typeface="Arial" panose="020B0604020202020204" pitchFamily="34" charset="0"/>
              </a:rPr>
              <a:t>на </a:t>
            </a:r>
            <a:r>
              <a:rPr lang="ru-RU" sz="2400" dirty="0">
                <a:solidFill>
                  <a:srgbClr val="FF0000"/>
                </a:solidFill>
                <a:latin typeface="Arial" panose="020B0604020202020204" pitchFamily="34" charset="0"/>
              </a:rPr>
              <a:t>едно тяло е равна на излъчвателната му способност</a:t>
            </a:r>
            <a:r>
              <a:rPr lang="ru-RU" sz="2400" dirty="0">
                <a:solidFill>
                  <a:srgbClr val="0070C0"/>
                </a:solidFill>
                <a:latin typeface="Arial" panose="020B0604020202020204" pitchFamily="34" charset="0"/>
              </a:rPr>
              <a:t>. Този резултат не е </a:t>
            </a:r>
            <a:r>
              <a:rPr lang="ru-RU" sz="2400" dirty="0" smtClean="0">
                <a:solidFill>
                  <a:srgbClr val="0070C0"/>
                </a:solidFill>
                <a:latin typeface="Arial" panose="020B0604020202020204" pitchFamily="34" charset="0"/>
              </a:rPr>
              <a:t>в</a:t>
            </a:r>
            <a:r>
              <a:rPr lang="en-US" sz="2400" dirty="0" smtClean="0">
                <a:solidFill>
                  <a:srgbClr val="0070C0"/>
                </a:solidFill>
                <a:latin typeface="Arial" panose="020B0604020202020204" pitchFamily="34" charset="0"/>
              </a:rPr>
              <a:t> </a:t>
            </a:r>
            <a:r>
              <a:rPr lang="ru-RU" sz="2400" dirty="0" smtClean="0">
                <a:solidFill>
                  <a:srgbClr val="0070C0"/>
                </a:solidFill>
                <a:latin typeface="Arial" panose="020B0604020202020204" pitchFamily="34" charset="0"/>
              </a:rPr>
              <a:t>сила</a:t>
            </a:r>
            <a:r>
              <a:rPr lang="ru-RU" sz="2400" dirty="0">
                <a:solidFill>
                  <a:srgbClr val="0070C0"/>
                </a:solidFill>
                <a:latin typeface="Arial" panose="020B0604020202020204" pitchFamily="34" charset="0"/>
              </a:rPr>
              <a:t>, ако тялото и околната среда не са в топлинно равновесие</a:t>
            </a:r>
            <a:r>
              <a:rPr lang="ru-RU" sz="2400" dirty="0" smtClean="0">
                <a:solidFill>
                  <a:srgbClr val="0070C0"/>
                </a:solidFill>
                <a:latin typeface="Arial" panose="020B0604020202020204" pitchFamily="34" charset="0"/>
              </a:rPr>
              <a:t>.</a:t>
            </a:r>
            <a:r>
              <a:rPr lang="en-US" sz="2400" dirty="0" smtClean="0">
                <a:solidFill>
                  <a:srgbClr val="0070C0"/>
                </a:solidFill>
                <a:latin typeface="Arial" panose="020B0604020202020204" pitchFamily="34" charset="0"/>
              </a:rPr>
              <a:t> </a:t>
            </a:r>
            <a:r>
              <a:rPr lang="ru-RU" sz="2400" dirty="0" smtClean="0">
                <a:solidFill>
                  <a:srgbClr val="C00000"/>
                </a:solidFill>
                <a:latin typeface="Arial" panose="020B0604020202020204" pitchFamily="34" charset="0"/>
              </a:rPr>
              <a:t>Съгласно </a:t>
            </a:r>
            <a:r>
              <a:rPr lang="ru-RU" sz="2400" dirty="0">
                <a:solidFill>
                  <a:srgbClr val="C00000"/>
                </a:solidFill>
                <a:latin typeface="Arial" panose="020B0604020202020204" pitchFamily="34" charset="0"/>
              </a:rPr>
              <a:t>закона на Киркоф, добрият поглъщател (абсорбер) </a:t>
            </a:r>
            <a:r>
              <a:rPr lang="ru-RU" sz="2400" dirty="0" smtClean="0">
                <a:solidFill>
                  <a:srgbClr val="C00000"/>
                </a:solidFill>
                <a:latin typeface="Arial" panose="020B0604020202020204" pitchFamily="34" charset="0"/>
              </a:rPr>
              <a:t>на</a:t>
            </a:r>
            <a:r>
              <a:rPr lang="en-US" sz="2400" dirty="0" smtClean="0">
                <a:solidFill>
                  <a:srgbClr val="C00000"/>
                </a:solidFill>
                <a:latin typeface="Arial" panose="020B0604020202020204" pitchFamily="34" charset="0"/>
              </a:rPr>
              <a:t> </a:t>
            </a:r>
            <a:r>
              <a:rPr lang="ru-RU" sz="2400" dirty="0" smtClean="0">
                <a:solidFill>
                  <a:srgbClr val="C00000"/>
                </a:solidFill>
                <a:latin typeface="Arial" panose="020B0604020202020204" pitchFamily="34" charset="0"/>
              </a:rPr>
              <a:t>електромагнитното </a:t>
            </a:r>
            <a:r>
              <a:rPr lang="ru-RU" sz="2400" dirty="0">
                <a:solidFill>
                  <a:srgbClr val="C00000"/>
                </a:solidFill>
                <a:latin typeface="Arial" panose="020B0604020202020204" pitchFamily="34" charset="0"/>
              </a:rPr>
              <a:t>лъчение е и добър излъчвател (емитер).</a:t>
            </a:r>
            <a:r>
              <a:rPr lang="ru-RU" sz="2400" dirty="0">
                <a:solidFill>
                  <a:srgbClr val="0070C0"/>
                </a:solidFill>
                <a:latin typeface="Arial" panose="020B0604020202020204" pitchFamily="34" charset="0"/>
              </a:rPr>
              <a:t> Горното </a:t>
            </a:r>
            <a:r>
              <a:rPr lang="ru-RU" sz="2400" dirty="0" smtClean="0">
                <a:solidFill>
                  <a:srgbClr val="0070C0"/>
                </a:solidFill>
                <a:latin typeface="Arial" panose="020B0604020202020204" pitchFamily="34" charset="0"/>
              </a:rPr>
              <a:t>равенство</a:t>
            </a:r>
            <a:r>
              <a:rPr lang="en-US" sz="2400" dirty="0" smtClean="0">
                <a:solidFill>
                  <a:srgbClr val="0070C0"/>
                </a:solidFill>
                <a:latin typeface="Arial" panose="020B0604020202020204" pitchFamily="34" charset="0"/>
              </a:rPr>
              <a:t> </a:t>
            </a:r>
            <a:r>
              <a:rPr lang="ru-RU" sz="2400" dirty="0" smtClean="0">
                <a:solidFill>
                  <a:srgbClr val="0070C0"/>
                </a:solidFill>
                <a:latin typeface="Arial" panose="020B0604020202020204" pitchFamily="34" charset="0"/>
              </a:rPr>
              <a:t>се </a:t>
            </a:r>
            <a:r>
              <a:rPr lang="ru-RU" sz="2400" dirty="0">
                <a:solidFill>
                  <a:srgbClr val="0070C0"/>
                </a:solidFill>
                <a:latin typeface="Arial" panose="020B0604020202020204" pitchFamily="34" charset="0"/>
              </a:rPr>
              <a:t>отнася за интегралните характеристики. От равенството </a:t>
            </a:r>
            <a:r>
              <a:rPr lang="ru-RU" sz="3200" b="1" i="1" dirty="0">
                <a:solidFill>
                  <a:srgbClr val="FF0000"/>
                </a:solidFill>
                <a:latin typeface="Arial,BoldItalic"/>
              </a:rPr>
              <a:t>α </a:t>
            </a:r>
            <a:r>
              <a:rPr lang="ru-RU" sz="3200" b="1" i="1" dirty="0">
                <a:solidFill>
                  <a:srgbClr val="FF0000"/>
                </a:solidFill>
                <a:latin typeface="Arial" panose="020B0604020202020204" pitchFamily="34" charset="0"/>
              </a:rPr>
              <a:t>= </a:t>
            </a:r>
            <a:r>
              <a:rPr lang="ru-RU" sz="3200" b="1" i="1" dirty="0">
                <a:solidFill>
                  <a:srgbClr val="FF0000"/>
                </a:solidFill>
                <a:latin typeface="Arial,Italic"/>
              </a:rPr>
              <a:t>ɛ </a:t>
            </a:r>
            <a:r>
              <a:rPr lang="ru-RU" sz="2400" dirty="0">
                <a:solidFill>
                  <a:srgbClr val="0070C0"/>
                </a:solidFill>
                <a:latin typeface="Arial" panose="020B0604020202020204" pitchFamily="34" charset="0"/>
              </a:rPr>
              <a:t>може да </a:t>
            </a:r>
            <a:r>
              <a:rPr lang="ru-RU" sz="2400" dirty="0" smtClean="0">
                <a:solidFill>
                  <a:srgbClr val="0070C0"/>
                </a:solidFill>
                <a:latin typeface="Arial" panose="020B0604020202020204" pitchFamily="34" charset="0"/>
              </a:rPr>
              <a:t>се</a:t>
            </a:r>
            <a:r>
              <a:rPr lang="en-US" sz="2400" dirty="0" smtClean="0">
                <a:solidFill>
                  <a:srgbClr val="0070C0"/>
                </a:solidFill>
                <a:latin typeface="Arial" panose="020B0604020202020204" pitchFamily="34" charset="0"/>
              </a:rPr>
              <a:t> </a:t>
            </a:r>
            <a:r>
              <a:rPr lang="ru-RU" sz="2400" dirty="0" smtClean="0">
                <a:solidFill>
                  <a:srgbClr val="0070C0"/>
                </a:solidFill>
                <a:latin typeface="Arial" panose="020B0604020202020204" pitchFamily="34" charset="0"/>
              </a:rPr>
              <a:t>даде </a:t>
            </a:r>
            <a:r>
              <a:rPr lang="ru-RU" sz="2400" dirty="0">
                <a:solidFill>
                  <a:srgbClr val="0070C0"/>
                </a:solidFill>
                <a:latin typeface="Arial" panose="020B0604020202020204" pitchFamily="34" charset="0"/>
              </a:rPr>
              <a:t>пример за абсолютно черно тяло. </a:t>
            </a:r>
            <a:endParaRPr lang="en-US" sz="2400" dirty="0">
              <a:solidFill>
                <a:srgbClr val="0070C0"/>
              </a:solidFill>
            </a:endParaRPr>
          </a:p>
        </p:txBody>
      </p:sp>
    </p:spTree>
    <p:extLst>
      <p:ext uri="{BB962C8B-B14F-4D97-AF65-F5344CB8AC3E}">
        <p14:creationId xmlns:p14="http://schemas.microsoft.com/office/powerpoint/2010/main" val="3165006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729" y="58847"/>
            <a:ext cx="11842955" cy="2123658"/>
          </a:xfrm>
          <a:prstGeom prst="rect">
            <a:avLst/>
          </a:prstGeom>
        </p:spPr>
        <p:txBody>
          <a:bodyPr wrap="square">
            <a:spAutoFit/>
          </a:bodyPr>
          <a:lstStyle/>
          <a:p>
            <a:pPr algn="ctr">
              <a:lnSpc>
                <a:spcPct val="150000"/>
              </a:lnSpc>
            </a:pPr>
            <a:r>
              <a:rPr lang="bg-BG" sz="2200" b="1" dirty="0">
                <a:solidFill>
                  <a:schemeClr val="accent6">
                    <a:lumMod val="50000"/>
                  </a:schemeClr>
                </a:solidFill>
                <a:latin typeface="Arial,Bold"/>
              </a:rPr>
              <a:t>Селективни повърхнини</a:t>
            </a:r>
          </a:p>
          <a:p>
            <a:pPr algn="just">
              <a:lnSpc>
                <a:spcPct val="150000"/>
              </a:lnSpc>
            </a:pPr>
            <a:r>
              <a:rPr lang="ru-RU" sz="2200" dirty="0">
                <a:solidFill>
                  <a:schemeClr val="accent6">
                    <a:lumMod val="50000"/>
                  </a:schemeClr>
                </a:solidFill>
                <a:latin typeface="Arial" panose="020B0604020202020204" pitchFamily="34" charset="0"/>
              </a:rPr>
              <a:t>В инженерната практика се използва </a:t>
            </a:r>
            <a:r>
              <a:rPr lang="ru-RU" sz="2200" dirty="0">
                <a:solidFill>
                  <a:srgbClr val="FF0000"/>
                </a:solidFill>
                <a:latin typeface="Arial" panose="020B0604020202020204" pitchFamily="34" charset="0"/>
              </a:rPr>
              <a:t>промяна на радиационните свойства </a:t>
            </a:r>
            <a:r>
              <a:rPr lang="ru-RU" sz="2200" dirty="0" smtClean="0">
                <a:solidFill>
                  <a:srgbClr val="FF0000"/>
                </a:solidFill>
                <a:latin typeface="Arial" panose="020B0604020202020204" pitchFamily="34" charset="0"/>
              </a:rPr>
              <a:t>на</a:t>
            </a:r>
            <a:r>
              <a:rPr lang="en-US" sz="2200" dirty="0" smtClean="0">
                <a:solidFill>
                  <a:srgbClr val="FF0000"/>
                </a:solidFill>
                <a:latin typeface="Arial" panose="020B0604020202020204" pitchFamily="34" charset="0"/>
              </a:rPr>
              <a:t> </a:t>
            </a:r>
            <a:r>
              <a:rPr lang="ru-RU" sz="2200" dirty="0" smtClean="0">
                <a:solidFill>
                  <a:srgbClr val="FF0000"/>
                </a:solidFill>
                <a:latin typeface="Arial" panose="020B0604020202020204" pitchFamily="34" charset="0"/>
              </a:rPr>
              <a:t>повърхнините </a:t>
            </a:r>
            <a:r>
              <a:rPr lang="ru-RU" sz="2200" dirty="0">
                <a:solidFill>
                  <a:schemeClr val="accent6">
                    <a:lumMod val="50000"/>
                  </a:schemeClr>
                </a:solidFill>
                <a:latin typeface="Arial" panose="020B0604020202020204" pitchFamily="34" charset="0"/>
              </a:rPr>
              <a:t>с цел да се увеличи или намали тяхната естествена способност </a:t>
            </a:r>
            <a:r>
              <a:rPr lang="ru-RU" sz="2200" dirty="0" smtClean="0">
                <a:solidFill>
                  <a:schemeClr val="accent6">
                    <a:lumMod val="50000"/>
                  </a:schemeClr>
                </a:solidFill>
                <a:latin typeface="Arial" panose="020B0604020202020204" pitchFamily="34" charset="0"/>
              </a:rPr>
              <a:t>да</a:t>
            </a:r>
            <a:r>
              <a:rPr lang="en-US" sz="2200" dirty="0" smtClean="0">
                <a:solidFill>
                  <a:schemeClr val="accent6">
                    <a:lumMod val="50000"/>
                  </a:schemeClr>
                </a:solidFill>
                <a:latin typeface="Arial" panose="020B0604020202020204" pitchFamily="34" charset="0"/>
              </a:rPr>
              <a:t> </a:t>
            </a:r>
            <a:r>
              <a:rPr lang="ru-RU" sz="2200" dirty="0" smtClean="0">
                <a:solidFill>
                  <a:schemeClr val="accent6">
                    <a:lumMod val="50000"/>
                  </a:schemeClr>
                </a:solidFill>
                <a:latin typeface="Arial" panose="020B0604020202020204" pitchFamily="34" charset="0"/>
              </a:rPr>
              <a:t>поглъщат</a:t>
            </a:r>
            <a:r>
              <a:rPr lang="ru-RU" sz="2200" dirty="0">
                <a:solidFill>
                  <a:schemeClr val="accent6">
                    <a:lumMod val="50000"/>
                  </a:schemeClr>
                </a:solidFill>
                <a:latin typeface="Arial" panose="020B0604020202020204" pitchFamily="34" charset="0"/>
              </a:rPr>
              <a:t>, излъчват или да отразяват лъчиста </a:t>
            </a:r>
            <a:r>
              <a:rPr lang="ru-RU" sz="2200" dirty="0" smtClean="0">
                <a:solidFill>
                  <a:schemeClr val="accent6">
                    <a:lumMod val="50000"/>
                  </a:schemeClr>
                </a:solidFill>
                <a:latin typeface="Arial" panose="020B0604020202020204" pitchFamily="34" charset="0"/>
              </a:rPr>
              <a:t>енергия</a:t>
            </a:r>
            <a:endParaRPr lang="en-US" sz="2200" b="1" i="1" dirty="0" smtClean="0">
              <a:solidFill>
                <a:srgbClr val="FF0000"/>
              </a:solidFill>
              <a:latin typeface="Arial,BoldItalic"/>
            </a:endParaRPr>
          </a:p>
        </p:txBody>
      </p:sp>
      <p:pic>
        <p:nvPicPr>
          <p:cNvPr id="1026" name="Picture 2" descr="https://electronics-cooling.com/wp-content/uploads/2002/11/2002_nov_kordyban_figur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67263"/>
            <a:ext cx="5832462" cy="37765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lectronics-cooling.com/wp-content/uploads/2002/11/2002_nov_kordyban_figure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9284" y="2467263"/>
            <a:ext cx="5832462" cy="3776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1637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729" y="58847"/>
            <a:ext cx="11842955" cy="1107996"/>
          </a:xfrm>
          <a:prstGeom prst="rect">
            <a:avLst/>
          </a:prstGeom>
        </p:spPr>
        <p:txBody>
          <a:bodyPr wrap="square">
            <a:spAutoFit/>
          </a:bodyPr>
          <a:lstStyle/>
          <a:p>
            <a:pPr algn="ctr">
              <a:lnSpc>
                <a:spcPct val="150000"/>
              </a:lnSpc>
            </a:pPr>
            <a:r>
              <a:rPr lang="bg-BG" sz="2200" b="1" dirty="0">
                <a:solidFill>
                  <a:schemeClr val="accent6">
                    <a:lumMod val="50000"/>
                  </a:schemeClr>
                </a:solidFill>
                <a:latin typeface="Arial,Bold"/>
              </a:rPr>
              <a:t>Селективни повърхнини</a:t>
            </a:r>
          </a:p>
          <a:p>
            <a:pPr algn="just">
              <a:lnSpc>
                <a:spcPct val="150000"/>
              </a:lnSpc>
            </a:pPr>
            <a:r>
              <a:rPr lang="ru-RU" sz="2200" dirty="0" smtClean="0">
                <a:solidFill>
                  <a:schemeClr val="accent6">
                    <a:lumMod val="50000"/>
                  </a:schemeClr>
                </a:solidFill>
                <a:latin typeface="Arial" panose="020B0604020202020204" pitchFamily="34" charset="0"/>
              </a:rPr>
              <a:t>Горещите </a:t>
            </a:r>
            <a:r>
              <a:rPr lang="ru-RU" sz="2200" dirty="0">
                <a:solidFill>
                  <a:schemeClr val="accent6">
                    <a:lumMod val="50000"/>
                  </a:schemeClr>
                </a:solidFill>
                <a:latin typeface="Arial" panose="020B0604020202020204" pitchFamily="34" charset="0"/>
              </a:rPr>
              <a:t>неща (като слънцето) излъчват с по-къси дължини на вълната от </a:t>
            </a:r>
            <a:r>
              <a:rPr lang="ru-RU" sz="2200" dirty="0" smtClean="0">
                <a:solidFill>
                  <a:schemeClr val="accent6">
                    <a:lumMod val="50000"/>
                  </a:schemeClr>
                </a:solidFill>
                <a:latin typeface="Arial" panose="020B0604020202020204" pitchFamily="34" charset="0"/>
              </a:rPr>
              <a:t>студените</a:t>
            </a:r>
            <a:endParaRPr lang="en-US" sz="2200" b="1" i="1" dirty="0" smtClean="0">
              <a:solidFill>
                <a:srgbClr val="FF0000"/>
              </a:solidFill>
              <a:latin typeface="Arial,BoldItalic"/>
            </a:endParaRPr>
          </a:p>
        </p:txBody>
      </p:sp>
      <p:pic>
        <p:nvPicPr>
          <p:cNvPr id="2050" name="Picture 2" descr="https://electronics-cooling.com/wp-content/uploads/2002/11/2002_nov_kordyban_fig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7243" y="1895764"/>
            <a:ext cx="6664166" cy="4181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6369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2284" y="222269"/>
            <a:ext cx="10992464" cy="830997"/>
          </a:xfrm>
          <a:prstGeom prst="rect">
            <a:avLst/>
          </a:prstGeom>
        </p:spPr>
        <p:txBody>
          <a:bodyPr wrap="square">
            <a:spAutoFit/>
          </a:bodyPr>
          <a:lstStyle/>
          <a:p>
            <a:pPr algn="ctr"/>
            <a:r>
              <a:rPr lang="bg-BG" sz="2400" dirty="0" smtClean="0">
                <a:solidFill>
                  <a:srgbClr val="0070C0"/>
                </a:solidFill>
                <a:latin typeface="Arial" panose="020B0604020202020204" pitchFamily="34" charset="0"/>
              </a:rPr>
              <a:t>Диаграма на поглъщане за повърхност, която добре поглъща слънчевата светлина</a:t>
            </a:r>
          </a:p>
        </p:txBody>
      </p:sp>
      <p:pic>
        <p:nvPicPr>
          <p:cNvPr id="3" name="Picture 2"/>
          <p:cNvPicPr>
            <a:picLocks noChangeAspect="1"/>
          </p:cNvPicPr>
          <p:nvPr/>
        </p:nvPicPr>
        <p:blipFill>
          <a:blip r:embed="rId3"/>
          <a:stretch>
            <a:fillRect/>
          </a:stretch>
        </p:blipFill>
        <p:spPr>
          <a:xfrm>
            <a:off x="2908888" y="1439435"/>
            <a:ext cx="6391072" cy="4638092"/>
          </a:xfrm>
          <a:prstGeom prst="rect">
            <a:avLst/>
          </a:prstGeom>
        </p:spPr>
      </p:pic>
    </p:spTree>
    <p:extLst>
      <p:ext uri="{BB962C8B-B14F-4D97-AF65-F5344CB8AC3E}">
        <p14:creationId xmlns:p14="http://schemas.microsoft.com/office/powerpoint/2010/main" val="8210314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g.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466" y="2009774"/>
            <a:ext cx="5219700" cy="38460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86222" y="316407"/>
            <a:ext cx="4024905" cy="369332"/>
          </a:xfrm>
          <a:prstGeom prst="rect">
            <a:avLst/>
          </a:prstGeom>
        </p:spPr>
        <p:txBody>
          <a:bodyPr wrap="square">
            <a:spAutoFit/>
          </a:bodyPr>
          <a:lstStyle/>
          <a:p>
            <a:r>
              <a:rPr lang="bg-BG" b="1" dirty="0" smtClean="0">
                <a:solidFill>
                  <a:schemeClr val="accent6">
                    <a:lumMod val="50000"/>
                  </a:schemeClr>
                </a:solidFill>
                <a:latin typeface="Arial,Bold"/>
              </a:rPr>
              <a:t>Селективни</a:t>
            </a:r>
            <a:r>
              <a:rPr lang="en-US" b="1" dirty="0" smtClean="0">
                <a:solidFill>
                  <a:schemeClr val="accent6">
                    <a:lumMod val="50000"/>
                  </a:schemeClr>
                </a:solidFill>
                <a:latin typeface="Arial,Bold"/>
              </a:rPr>
              <a:t> </a:t>
            </a:r>
            <a:r>
              <a:rPr lang="bg-BG" b="1" dirty="0" smtClean="0">
                <a:solidFill>
                  <a:schemeClr val="accent6">
                    <a:lumMod val="50000"/>
                  </a:schemeClr>
                </a:solidFill>
                <a:latin typeface="Arial,Bold"/>
              </a:rPr>
              <a:t>покрития</a:t>
            </a:r>
            <a:endParaRPr lang="bg-BG" dirty="0"/>
          </a:p>
        </p:txBody>
      </p:sp>
      <p:pic>
        <p:nvPicPr>
          <p:cNvPr id="3076" name="Picture 4" descr="Fig.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2169" y="2009774"/>
            <a:ext cx="3914664" cy="2467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4065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18327" y="242517"/>
            <a:ext cx="8017163" cy="646331"/>
          </a:xfrm>
          <a:prstGeom prst="rect">
            <a:avLst/>
          </a:prstGeom>
        </p:spPr>
        <p:txBody>
          <a:bodyPr wrap="square">
            <a:spAutoFit/>
          </a:bodyPr>
          <a:lstStyle/>
          <a:p>
            <a:pPr algn="ctr"/>
            <a:r>
              <a:rPr lang="bg-BG" b="1" dirty="0" smtClean="0">
                <a:solidFill>
                  <a:schemeClr val="accent6">
                    <a:lumMod val="50000"/>
                  </a:schemeClr>
                </a:solidFill>
                <a:latin typeface="Arial,Bold"/>
              </a:rPr>
              <a:t>Въздействие на системите за усвояване на слънчева енергия върху околната среда</a:t>
            </a:r>
            <a:endParaRPr lang="bg-BG" dirty="0"/>
          </a:p>
        </p:txBody>
      </p:sp>
      <p:sp>
        <p:nvSpPr>
          <p:cNvPr id="4" name="Rectangle 3"/>
          <p:cNvSpPr/>
          <p:nvPr/>
        </p:nvSpPr>
        <p:spPr>
          <a:xfrm>
            <a:off x="2466108" y="862033"/>
            <a:ext cx="7869382" cy="369332"/>
          </a:xfrm>
          <a:prstGeom prst="rect">
            <a:avLst/>
          </a:prstGeom>
        </p:spPr>
        <p:txBody>
          <a:bodyPr wrap="square">
            <a:spAutoFit/>
          </a:bodyPr>
          <a:lstStyle/>
          <a:p>
            <a:r>
              <a:rPr lang="ru-RU" dirty="0">
                <a:solidFill>
                  <a:srgbClr val="777777"/>
                </a:solidFill>
                <a:latin typeface="Montserrat"/>
              </a:rPr>
              <a:t>Какво е въздействието на слънчевата енергия върху околната среда? </a:t>
            </a:r>
            <a:endParaRPr lang="bg-BG" dirty="0"/>
          </a:p>
        </p:txBody>
      </p:sp>
      <p:pic>
        <p:nvPicPr>
          <p:cNvPr id="1026" name="Picture 2" descr="Environmental impacts of solar energy systems: A review - ScienceDir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9636" y="1443840"/>
            <a:ext cx="7612207" cy="499943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0908" y="1293985"/>
            <a:ext cx="3934692" cy="5632311"/>
          </a:xfrm>
          <a:prstGeom prst="rect">
            <a:avLst/>
          </a:prstGeom>
        </p:spPr>
        <p:txBody>
          <a:bodyPr wrap="square">
            <a:spAutoFit/>
          </a:bodyPr>
          <a:lstStyle/>
          <a:p>
            <a:pPr lvl="0" algn="just">
              <a:defRPr/>
            </a:pPr>
            <a:r>
              <a:rPr lang="ru-RU" dirty="0">
                <a:solidFill>
                  <a:srgbClr val="C00000"/>
                </a:solidFill>
                <a:latin typeface="Montserrat"/>
              </a:rPr>
              <a:t>Слънчевата енергия има положителен ефект върху околната среда, благодарение на факта, че използвайки я, спираме да използваме енергията, произведена от изкопаеми горива и по този начин намаляваме емисиите на CO2 в атмосферата. Използването му обаче има и определени отрицателни ефекти като използване на минерали, използване на вода, промяна на местообитанията и ландшафта</a:t>
            </a:r>
            <a:r>
              <a:rPr lang="ru-RU" dirty="0" smtClean="0">
                <a:solidFill>
                  <a:srgbClr val="C00000"/>
                </a:solidFill>
                <a:latin typeface="Montserrat"/>
              </a:rPr>
              <a:t>.</a:t>
            </a:r>
          </a:p>
          <a:p>
            <a:pPr lvl="0" algn="just">
              <a:defRPr/>
            </a:pPr>
            <a:r>
              <a:rPr lang="ru-RU" dirty="0" smtClean="0">
                <a:solidFill>
                  <a:srgbClr val="C00000"/>
                </a:solidFill>
                <a:latin typeface="Montserrat"/>
              </a:rPr>
              <a:t>Познаването </a:t>
            </a:r>
            <a:r>
              <a:rPr lang="ru-RU" dirty="0">
                <a:solidFill>
                  <a:srgbClr val="C00000"/>
                </a:solidFill>
                <a:latin typeface="Montserrat"/>
              </a:rPr>
              <a:t>на въздействието, което ще окажем върху околната среда, не само глобално, но и локално, е нещо, което всички трябва да обмислим, преди да се насочим към соларни инсталации. </a:t>
            </a:r>
          </a:p>
          <a:p>
            <a:pPr algn="just"/>
            <a:endParaRPr lang="bg-BG" dirty="0"/>
          </a:p>
        </p:txBody>
      </p:sp>
    </p:spTree>
    <p:extLst>
      <p:ext uri="{BB962C8B-B14F-4D97-AF65-F5344CB8AC3E}">
        <p14:creationId xmlns:p14="http://schemas.microsoft.com/office/powerpoint/2010/main" val="33477040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09091" y="0"/>
            <a:ext cx="8017163" cy="646331"/>
          </a:xfrm>
          <a:prstGeom prst="rect">
            <a:avLst/>
          </a:prstGeom>
        </p:spPr>
        <p:txBody>
          <a:bodyPr wrap="square">
            <a:spAutoFit/>
          </a:bodyPr>
          <a:lstStyle/>
          <a:p>
            <a:pPr algn="ctr"/>
            <a:r>
              <a:rPr lang="bg-BG" b="1" dirty="0" smtClean="0">
                <a:solidFill>
                  <a:schemeClr val="accent6">
                    <a:lumMod val="50000"/>
                  </a:schemeClr>
                </a:solidFill>
                <a:latin typeface="Arial,Bold"/>
              </a:rPr>
              <a:t>Въздействие на системите за усвояване на слънчева енергия върху околната среда</a:t>
            </a:r>
            <a:endParaRPr lang="bg-BG" dirty="0"/>
          </a:p>
        </p:txBody>
      </p:sp>
      <p:sp>
        <p:nvSpPr>
          <p:cNvPr id="4" name="Rectangle 3"/>
          <p:cNvSpPr/>
          <p:nvPr/>
        </p:nvSpPr>
        <p:spPr>
          <a:xfrm>
            <a:off x="203198" y="742936"/>
            <a:ext cx="11822546" cy="5909310"/>
          </a:xfrm>
          <a:prstGeom prst="rect">
            <a:avLst/>
          </a:prstGeom>
        </p:spPr>
        <p:txBody>
          <a:bodyPr wrap="square">
            <a:spAutoFit/>
          </a:bodyPr>
          <a:lstStyle/>
          <a:p>
            <a:pPr algn="just"/>
            <a:r>
              <a:rPr lang="ru-RU" b="1" dirty="0">
                <a:solidFill>
                  <a:srgbClr val="374151"/>
                </a:solidFill>
                <a:latin typeface="Söhne"/>
              </a:rPr>
              <a:t>Положителни въздействия на слънчевите панели върху околната среда</a:t>
            </a:r>
          </a:p>
          <a:p>
            <a:pPr algn="just"/>
            <a:r>
              <a:rPr lang="ru-RU" b="1" dirty="0">
                <a:solidFill>
                  <a:srgbClr val="374151"/>
                </a:solidFill>
                <a:latin typeface="Söhne"/>
              </a:rPr>
              <a:t>Слънчевата енергия, предоставена от Слънцето, е непрецедентно богатство, което ни е предоставено безплатно и неограничено. С осъзнаването на множеството предимства както за икономиката ни, така и за околната среда, ние с увереност можем да подкрепим инсталирането на слънчеви панели.</a:t>
            </a:r>
          </a:p>
          <a:p>
            <a:pPr algn="just"/>
            <a:r>
              <a:rPr lang="ru-RU" b="1" dirty="0">
                <a:solidFill>
                  <a:srgbClr val="374151"/>
                </a:solidFill>
                <a:latin typeface="Söhne"/>
              </a:rPr>
              <a:t>Разбирането на положителните въздействия, които тези панели имат, може да ни помогне да осъзнаем значимостта на измененията, които въвеждаме в нашата среда:</a:t>
            </a:r>
          </a:p>
          <a:p>
            <a:pPr algn="just">
              <a:buFont typeface="+mj-lt"/>
              <a:buAutoNum type="arabicPeriod"/>
            </a:pPr>
            <a:r>
              <a:rPr lang="ru-RU" b="1" dirty="0">
                <a:solidFill>
                  <a:srgbClr val="374151"/>
                </a:solidFill>
                <a:latin typeface="Söhne"/>
              </a:rPr>
              <a:t>Замяна на изкопаеми горива: Изборът на слънчева енергия като чист и неограничен източник спрямо изгарянето на въглища и газ допринася за спиране на експлоатацията на ограничени природни ресурси.</a:t>
            </a:r>
          </a:p>
          <a:p>
            <a:pPr algn="just">
              <a:buFont typeface="+mj-lt"/>
              <a:buAutoNum type="arabicPeriod"/>
            </a:pPr>
            <a:r>
              <a:rPr lang="ru-RU" b="1" dirty="0">
                <a:solidFill>
                  <a:srgbClr val="374151"/>
                </a:solidFill>
                <a:latin typeface="Söhne"/>
              </a:rPr>
              <a:t>Дълъг живот на слънчевите панели: Сред всички видове оборудване, слънчевите панели са сред най-дълготрайните, с експлоатационен живот до 30 години. Това означава по-рядко заместване и по-малко производство на отпадъци.</a:t>
            </a:r>
          </a:p>
          <a:p>
            <a:pPr algn="just">
              <a:buFont typeface="+mj-lt"/>
              <a:buAutoNum type="arabicPeriod"/>
            </a:pPr>
            <a:r>
              <a:rPr lang="ru-RU" b="1" dirty="0">
                <a:solidFill>
                  <a:srgbClr val="374151"/>
                </a:solidFill>
                <a:latin typeface="Söhne"/>
              </a:rPr>
              <a:t>Намаление на емисиите и подобрено здраве: Производството на по-малко замърсяващи емисии помага за поддържане на по-добро качество на въздуха, което намалява риска от респираторни и сърдечни заболявания както при хората, така и при животните.</a:t>
            </a:r>
          </a:p>
          <a:p>
            <a:pPr algn="just">
              <a:buFont typeface="+mj-lt"/>
              <a:buAutoNum type="arabicPeriod"/>
            </a:pPr>
            <a:r>
              <a:rPr lang="ru-RU" b="1" dirty="0">
                <a:solidFill>
                  <a:srgbClr val="374151"/>
                </a:solidFill>
                <a:latin typeface="Söhne"/>
              </a:rPr>
              <a:t>Засилване на озоновия слой: Намаленото използване на парникови газове спомага за възстановяването на озоновия слой и за предпазването ни от ултравиолетовите лъчи.</a:t>
            </a:r>
          </a:p>
          <a:p>
            <a:pPr algn="just">
              <a:buFont typeface="+mj-lt"/>
              <a:buAutoNum type="arabicPeriod"/>
            </a:pPr>
            <a:r>
              <a:rPr lang="ru-RU" b="1" dirty="0">
                <a:solidFill>
                  <a:srgbClr val="374151"/>
                </a:solidFill>
                <a:latin typeface="Söhne"/>
              </a:rPr>
              <a:t>Ефективно използване на минерални ресурси: С развитието на технологиите се намалява необходимостта от ресурси като силиций за производството на слънчеви панели, което спомага за намаляване на интензивния добив за други източници на енергия.</a:t>
            </a:r>
          </a:p>
        </p:txBody>
      </p:sp>
    </p:spTree>
    <p:extLst>
      <p:ext uri="{BB962C8B-B14F-4D97-AF65-F5344CB8AC3E}">
        <p14:creationId xmlns:p14="http://schemas.microsoft.com/office/powerpoint/2010/main" val="419881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4357" y="1451998"/>
            <a:ext cx="10414000" cy="3416320"/>
          </a:xfrm>
          <a:prstGeom prst="rect">
            <a:avLst/>
          </a:prstGeom>
        </p:spPr>
        <p:txBody>
          <a:bodyPr wrap="square">
            <a:spAutoFit/>
          </a:bodyPr>
          <a:lstStyle/>
          <a:p>
            <a:pPr algn="ctr"/>
            <a:endParaRPr lang="ru-RU" sz="2400" dirty="0">
              <a:solidFill>
                <a:srgbClr val="C00000"/>
              </a:solidFill>
            </a:endParaRPr>
          </a:p>
          <a:p>
            <a:pPr algn="ctr"/>
            <a:r>
              <a:rPr lang="ru-RU" sz="2400" dirty="0" smtClean="0">
                <a:solidFill>
                  <a:srgbClr val="C00000"/>
                </a:solidFill>
              </a:rPr>
              <a:t>Максималната стойност </a:t>
            </a:r>
            <a:r>
              <a:rPr lang="ru-RU" sz="2400" dirty="0">
                <a:solidFill>
                  <a:srgbClr val="C00000"/>
                </a:solidFill>
              </a:rPr>
              <a:t>на </a:t>
            </a:r>
            <a:r>
              <a:rPr lang="ru-RU" sz="2400" dirty="0" smtClean="0">
                <a:solidFill>
                  <a:srgbClr val="C00000"/>
                </a:solidFill>
              </a:rPr>
              <a:t>сумарната годишна радиация за </a:t>
            </a:r>
            <a:r>
              <a:rPr lang="ru-RU" sz="2400" dirty="0">
                <a:solidFill>
                  <a:srgbClr val="C00000"/>
                </a:solidFill>
              </a:rPr>
              <a:t>най-слънчевите райони на </a:t>
            </a:r>
            <a:r>
              <a:rPr lang="ru-RU" sz="2400" dirty="0" smtClean="0">
                <a:solidFill>
                  <a:srgbClr val="C00000"/>
                </a:solidFill>
              </a:rPr>
              <a:t>Земята е </a:t>
            </a:r>
            <a:r>
              <a:rPr lang="ru-RU" sz="2400" dirty="0">
                <a:solidFill>
                  <a:srgbClr val="C00000"/>
                </a:solidFill>
              </a:rPr>
              <a:t>около </a:t>
            </a:r>
            <a:r>
              <a:rPr lang="ru-RU" sz="2400" dirty="0">
                <a:solidFill>
                  <a:srgbClr val="00B0F0"/>
                </a:solidFill>
              </a:rPr>
              <a:t>9200 MJ/m</a:t>
            </a:r>
            <a:r>
              <a:rPr lang="ru-RU" sz="2400" baseline="30000" dirty="0">
                <a:solidFill>
                  <a:srgbClr val="00B0F0"/>
                </a:solidFill>
              </a:rPr>
              <a:t>2 </a:t>
            </a:r>
            <a:r>
              <a:rPr lang="ru-RU" sz="2400" dirty="0">
                <a:solidFill>
                  <a:srgbClr val="C00000"/>
                </a:solidFill>
              </a:rPr>
              <a:t>за година. За географските и климатични условия </a:t>
            </a:r>
            <a:r>
              <a:rPr lang="ru-RU" sz="2400" dirty="0" smtClean="0">
                <a:solidFill>
                  <a:srgbClr val="C00000"/>
                </a:solidFill>
              </a:rPr>
              <a:t>на България </a:t>
            </a:r>
            <a:r>
              <a:rPr lang="ru-RU" sz="2400" dirty="0">
                <a:solidFill>
                  <a:srgbClr val="C00000"/>
                </a:solidFill>
              </a:rPr>
              <a:t>тази стойност в зависимост от района се изменя в границите </a:t>
            </a:r>
            <a:r>
              <a:rPr lang="ru-RU" sz="2400" dirty="0">
                <a:solidFill>
                  <a:srgbClr val="00B050"/>
                </a:solidFill>
              </a:rPr>
              <a:t>1110 </a:t>
            </a:r>
            <a:r>
              <a:rPr lang="ru-RU" sz="2400" dirty="0" smtClean="0">
                <a:solidFill>
                  <a:srgbClr val="00B050"/>
                </a:solidFill>
              </a:rPr>
              <a:t>–</a:t>
            </a:r>
            <a:r>
              <a:rPr lang="en-US" sz="2400" dirty="0" smtClean="0">
                <a:solidFill>
                  <a:srgbClr val="00B050"/>
                </a:solidFill>
              </a:rPr>
              <a:t>1420 </a:t>
            </a:r>
            <a:r>
              <a:rPr lang="en-US" sz="2400" dirty="0">
                <a:solidFill>
                  <a:srgbClr val="00B050"/>
                </a:solidFill>
              </a:rPr>
              <a:t>kWh/m</a:t>
            </a:r>
            <a:r>
              <a:rPr lang="en-US" sz="2400" baseline="30000" dirty="0">
                <a:solidFill>
                  <a:srgbClr val="00B050"/>
                </a:solidFill>
              </a:rPr>
              <a:t>2</a:t>
            </a:r>
            <a:r>
              <a:rPr lang="en-US" sz="2400" dirty="0">
                <a:solidFill>
                  <a:srgbClr val="00B050"/>
                </a:solidFill>
              </a:rPr>
              <a:t> </a:t>
            </a:r>
            <a:r>
              <a:rPr lang="bg-BG" sz="2400" dirty="0">
                <a:solidFill>
                  <a:srgbClr val="C00000"/>
                </a:solidFill>
              </a:rPr>
              <a:t>за година</a:t>
            </a:r>
            <a:r>
              <a:rPr lang="bg-BG" sz="2400" dirty="0" smtClean="0">
                <a:solidFill>
                  <a:srgbClr val="C00000"/>
                </a:solidFill>
              </a:rPr>
              <a:t>. </a:t>
            </a:r>
          </a:p>
          <a:p>
            <a:pPr algn="ctr"/>
            <a:endParaRPr lang="bg-BG" sz="2400" dirty="0">
              <a:solidFill>
                <a:srgbClr val="C00000"/>
              </a:solidFill>
            </a:endParaRPr>
          </a:p>
          <a:p>
            <a:pPr algn="ctr"/>
            <a:r>
              <a:rPr lang="ru-RU" sz="2400" dirty="0" smtClean="0">
                <a:solidFill>
                  <a:schemeClr val="accent6">
                    <a:lumMod val="75000"/>
                  </a:schemeClr>
                </a:solidFill>
              </a:rPr>
              <a:t>Продължителността </a:t>
            </a:r>
            <a:r>
              <a:rPr lang="ru-RU" sz="2400" dirty="0">
                <a:solidFill>
                  <a:schemeClr val="accent6">
                    <a:lumMod val="75000"/>
                  </a:schemeClr>
                </a:solidFill>
              </a:rPr>
              <a:t>на слънчевото греене е различна за географските </a:t>
            </a:r>
            <a:r>
              <a:rPr lang="ru-RU" sz="2400" dirty="0" smtClean="0">
                <a:solidFill>
                  <a:schemeClr val="accent6">
                    <a:lumMod val="75000"/>
                  </a:schemeClr>
                </a:solidFill>
              </a:rPr>
              <a:t>зони по </a:t>
            </a:r>
            <a:r>
              <a:rPr lang="ru-RU" sz="2400" dirty="0">
                <a:solidFill>
                  <a:schemeClr val="accent6">
                    <a:lumMod val="75000"/>
                  </a:schemeClr>
                </a:solidFill>
              </a:rPr>
              <a:t>света. В Сахара например е 4000 h/година, за гр.Сандански - 2510 h/година,</a:t>
            </a:r>
          </a:p>
          <a:p>
            <a:pPr algn="ctr"/>
            <a:r>
              <a:rPr lang="bg-BG" sz="2400" dirty="0">
                <a:solidFill>
                  <a:srgbClr val="FF0000"/>
                </a:solidFill>
              </a:rPr>
              <a:t>гр.Пловдив - 2260</a:t>
            </a:r>
            <a:r>
              <a:rPr lang="en-US" sz="2400" dirty="0">
                <a:solidFill>
                  <a:srgbClr val="FF0000"/>
                </a:solidFill>
              </a:rPr>
              <a:t>h/</a:t>
            </a:r>
            <a:r>
              <a:rPr lang="bg-BG" sz="2400" dirty="0">
                <a:solidFill>
                  <a:schemeClr val="accent6">
                    <a:lumMod val="75000"/>
                  </a:schemeClr>
                </a:solidFill>
              </a:rPr>
              <a:t>година, гр.София – 2020</a:t>
            </a:r>
            <a:r>
              <a:rPr lang="en-US" sz="2400" dirty="0">
                <a:solidFill>
                  <a:schemeClr val="accent6">
                    <a:lumMod val="75000"/>
                  </a:schemeClr>
                </a:solidFill>
              </a:rPr>
              <a:t>h/</a:t>
            </a:r>
            <a:r>
              <a:rPr lang="bg-BG" sz="2400" dirty="0">
                <a:solidFill>
                  <a:schemeClr val="accent6">
                    <a:lumMod val="75000"/>
                  </a:schemeClr>
                </a:solidFill>
              </a:rPr>
              <a:t>година.</a:t>
            </a:r>
          </a:p>
        </p:txBody>
      </p:sp>
    </p:spTree>
    <p:extLst>
      <p:ext uri="{BB962C8B-B14F-4D97-AF65-F5344CB8AC3E}">
        <p14:creationId xmlns:p14="http://schemas.microsoft.com/office/powerpoint/2010/main" val="26904215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09091" y="0"/>
            <a:ext cx="8017163" cy="646331"/>
          </a:xfrm>
          <a:prstGeom prst="rect">
            <a:avLst/>
          </a:prstGeom>
        </p:spPr>
        <p:txBody>
          <a:bodyPr wrap="square">
            <a:spAutoFit/>
          </a:bodyPr>
          <a:lstStyle/>
          <a:p>
            <a:pPr algn="ctr"/>
            <a:r>
              <a:rPr lang="bg-BG" b="1" dirty="0" smtClean="0">
                <a:solidFill>
                  <a:schemeClr val="accent6">
                    <a:lumMod val="50000"/>
                  </a:schemeClr>
                </a:solidFill>
                <a:latin typeface="Arial,Bold"/>
              </a:rPr>
              <a:t>Въздействие на системите за усвояване на слънчева енергия върху околната среда</a:t>
            </a:r>
            <a:endParaRPr lang="bg-BG" dirty="0"/>
          </a:p>
        </p:txBody>
      </p:sp>
      <p:sp>
        <p:nvSpPr>
          <p:cNvPr id="2" name="Rectangle 1"/>
          <p:cNvSpPr/>
          <p:nvPr/>
        </p:nvSpPr>
        <p:spPr>
          <a:xfrm>
            <a:off x="157018" y="798216"/>
            <a:ext cx="11914909" cy="6063198"/>
          </a:xfrm>
          <a:prstGeom prst="rect">
            <a:avLst/>
          </a:prstGeom>
        </p:spPr>
        <p:txBody>
          <a:bodyPr wrap="square">
            <a:spAutoFit/>
          </a:bodyPr>
          <a:lstStyle/>
          <a:p>
            <a:pPr algn="just">
              <a:lnSpc>
                <a:spcPts val="2600"/>
              </a:lnSpc>
            </a:pPr>
            <a:r>
              <a:rPr lang="ru-RU" b="1" dirty="0">
                <a:solidFill>
                  <a:srgbClr val="C00000"/>
                </a:solidFill>
                <a:latin typeface="Söhne"/>
              </a:rPr>
              <a:t>По-долу изброяваме някои от негативните аспекти, свързани с използването на слънчеви панели:</a:t>
            </a:r>
          </a:p>
          <a:p>
            <a:pPr algn="just">
              <a:lnSpc>
                <a:spcPts val="2600"/>
              </a:lnSpc>
              <a:buFont typeface="+mj-lt"/>
              <a:buAutoNum type="arabicPeriod"/>
            </a:pPr>
            <a:r>
              <a:rPr lang="ru-RU" b="1" dirty="0">
                <a:solidFill>
                  <a:srgbClr val="C00000"/>
                </a:solidFill>
                <a:latin typeface="Söhne"/>
              </a:rPr>
              <a:t>Засягане на биоразнообразието: Инсталирането на големи площи със слънчеви панели може да доведе до нарушаване на екосистемите, като изгонване на животни и унищожаване на растителност.</a:t>
            </a:r>
          </a:p>
          <a:p>
            <a:pPr algn="just">
              <a:lnSpc>
                <a:spcPts val="2600"/>
              </a:lnSpc>
              <a:buFont typeface="+mj-lt"/>
              <a:buAutoNum type="arabicPeriod"/>
            </a:pPr>
            <a:r>
              <a:rPr lang="ru-RU" b="1" dirty="0">
                <a:solidFill>
                  <a:srgbClr val="0070C0"/>
                </a:solidFill>
                <a:latin typeface="Söhne"/>
              </a:rPr>
              <a:t>Промени в пейзажа: Промените в пейзажа от открити площи към обширни полета със слънчеви панели могат да повлияят на визуалния аспект на околната среда.</a:t>
            </a:r>
          </a:p>
          <a:p>
            <a:pPr algn="just">
              <a:lnSpc>
                <a:spcPts val="2600"/>
              </a:lnSpc>
              <a:buFont typeface="+mj-lt"/>
              <a:buAutoNum type="arabicPeriod"/>
            </a:pPr>
            <a:r>
              <a:rPr lang="ru-RU" b="1" dirty="0">
                <a:solidFill>
                  <a:srgbClr val="C00000"/>
                </a:solidFill>
                <a:latin typeface="Söhne"/>
              </a:rPr>
              <a:t>Водни ресурси: Производството на слънчеви панели изисква охлаждане с големи количества вода. Въпреки че новите технологии намаляват консумацията на вода, този процес все още може да бъде неблагоприятен в сушни региони.</a:t>
            </a:r>
          </a:p>
          <a:p>
            <a:pPr algn="just">
              <a:lnSpc>
                <a:spcPts val="2600"/>
              </a:lnSpc>
              <a:buFont typeface="+mj-lt"/>
              <a:buAutoNum type="arabicPeriod"/>
            </a:pPr>
            <a:r>
              <a:rPr lang="ru-RU" b="1" dirty="0">
                <a:solidFill>
                  <a:srgbClr val="C00000"/>
                </a:solidFill>
                <a:latin typeface="Söhne"/>
              </a:rPr>
              <a:t>Географски ограничения: Регионите с най-много слънчеви часове са често суши, което може да създаде предизвикателства за достатъчно водни ресурси за производство на панели.</a:t>
            </a:r>
          </a:p>
          <a:p>
            <a:pPr algn="just">
              <a:lnSpc>
                <a:spcPts val="2600"/>
              </a:lnSpc>
              <a:buFont typeface="+mj-lt"/>
              <a:buAutoNum type="arabicPeriod"/>
            </a:pPr>
            <a:r>
              <a:rPr lang="ru-RU" b="1" dirty="0">
                <a:solidFill>
                  <a:srgbClr val="C00000"/>
                </a:solidFill>
                <a:latin typeface="Söhne"/>
              </a:rPr>
              <a:t>Управление на отпадъци: Производството и демонтажът на слънчеви панели може да доведе до отпадъци и опасни вещества, които трябва да бъдат правилно управлявани и рециклирани.</a:t>
            </a:r>
          </a:p>
          <a:p>
            <a:pPr algn="just">
              <a:lnSpc>
                <a:spcPts val="2600"/>
              </a:lnSpc>
            </a:pPr>
            <a:r>
              <a:rPr lang="ru-RU" b="1" dirty="0">
                <a:solidFill>
                  <a:srgbClr val="00B050"/>
                </a:solidFill>
                <a:latin typeface="Söhne"/>
              </a:rPr>
              <a:t>Съвсем ясно е, че мнозинството от негативните аспекти се свързват с използването на земята и ресурсите. Това подчертава важността на разумното разположение на слънчевите панели, като на покриви, промишлени сгради и съществуващи структури, за да се избегне ненужно изчистване на земя. Също така, след като слънчевите панели изчерпат своя животен цикъл, трябва да се гарантира правилното им рециклиране и обработка, за да се избегнат допълнителни неблагоприятни последствия за околната среда.</a:t>
            </a:r>
          </a:p>
        </p:txBody>
      </p:sp>
    </p:spTree>
    <p:extLst>
      <p:ext uri="{BB962C8B-B14F-4D97-AF65-F5344CB8AC3E}">
        <p14:creationId xmlns:p14="http://schemas.microsoft.com/office/powerpoint/2010/main" val="17793040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18327" y="242517"/>
            <a:ext cx="8017163" cy="646331"/>
          </a:xfrm>
          <a:prstGeom prst="rect">
            <a:avLst/>
          </a:prstGeom>
        </p:spPr>
        <p:txBody>
          <a:bodyPr wrap="square">
            <a:spAutoFit/>
          </a:bodyPr>
          <a:lstStyle/>
          <a:p>
            <a:pPr algn="ctr"/>
            <a:r>
              <a:rPr lang="bg-BG" b="1" dirty="0" smtClean="0">
                <a:solidFill>
                  <a:schemeClr val="accent6">
                    <a:lumMod val="50000"/>
                  </a:schemeClr>
                </a:solidFill>
                <a:latin typeface="Arial,Bold"/>
              </a:rPr>
              <a:t>Въздействие на системите за усвояване на слънчева енергия върху околната среда</a:t>
            </a:r>
            <a:endParaRPr lang="bg-BG" dirty="0"/>
          </a:p>
        </p:txBody>
      </p:sp>
      <p:pic>
        <p:nvPicPr>
          <p:cNvPr id="5122" name="Picture 2" descr="пакети за слънчево отопление на вода - Gom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6908" y="1450353"/>
            <a:ext cx="4992755" cy="499275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785097" y="981425"/>
            <a:ext cx="3212931" cy="369332"/>
          </a:xfrm>
          <a:prstGeom prst="rect">
            <a:avLst/>
          </a:prstGeom>
        </p:spPr>
        <p:txBody>
          <a:bodyPr wrap="none">
            <a:spAutoFit/>
          </a:bodyPr>
          <a:lstStyle/>
          <a:p>
            <a:r>
              <a:rPr lang="ru-RU" dirty="0">
                <a:solidFill>
                  <a:srgbClr val="374151"/>
                </a:solidFill>
                <a:latin typeface="Söhne"/>
              </a:rPr>
              <a:t>Термични слънчеви панели </a:t>
            </a:r>
            <a:endParaRPr lang="bg-BG" dirty="0"/>
          </a:p>
        </p:txBody>
      </p:sp>
      <p:sp>
        <p:nvSpPr>
          <p:cNvPr id="4" name="Rectangle 3"/>
          <p:cNvSpPr/>
          <p:nvPr/>
        </p:nvSpPr>
        <p:spPr>
          <a:xfrm>
            <a:off x="240145" y="1450353"/>
            <a:ext cx="5902036" cy="5324535"/>
          </a:xfrm>
          <a:prstGeom prst="rect">
            <a:avLst/>
          </a:prstGeom>
        </p:spPr>
        <p:txBody>
          <a:bodyPr wrap="square">
            <a:spAutoFit/>
          </a:bodyPr>
          <a:lstStyle/>
          <a:p>
            <a:pPr algn="just"/>
            <a:r>
              <a:rPr lang="ru-RU" sz="2000" dirty="0" smtClean="0">
                <a:solidFill>
                  <a:srgbClr val="C00000"/>
                </a:solidFill>
                <a:latin typeface="Söhne"/>
              </a:rPr>
              <a:t>Термичните </a:t>
            </a:r>
            <a:r>
              <a:rPr lang="ru-RU" sz="2000" dirty="0">
                <a:solidFill>
                  <a:srgbClr val="C00000"/>
                </a:solidFill>
                <a:latin typeface="Söhne"/>
              </a:rPr>
              <a:t>слънчеви панели са особено подходящи за индивидуални домове и компании, които се нуждаят от битова гореща вода. Те имат по-малко екологични аспекти в сравнение с фотоволтаичните панели, особено във връзка с ресурсите и използването на вода за охлаждане.</a:t>
            </a:r>
          </a:p>
          <a:p>
            <a:pPr algn="just"/>
            <a:r>
              <a:rPr lang="ru-RU" sz="2000" dirty="0" smtClean="0">
                <a:solidFill>
                  <a:srgbClr val="0070C0"/>
                </a:solidFill>
                <a:latin typeface="Söhne"/>
              </a:rPr>
              <a:t>Термичните </a:t>
            </a:r>
            <a:r>
              <a:rPr lang="ru-RU" sz="2000" dirty="0">
                <a:solidFill>
                  <a:srgbClr val="0070C0"/>
                </a:solidFill>
                <a:latin typeface="Söhne"/>
              </a:rPr>
              <a:t>слънчеви панели действат като термален резервоар, запазвайки топлата вода. Този процес изисква по-малко опасни материали и по-малко охлаждане с вода, което ги прави по-екологични.</a:t>
            </a:r>
          </a:p>
          <a:p>
            <a:pPr algn="just"/>
            <a:r>
              <a:rPr lang="ru-RU" sz="2000" dirty="0">
                <a:solidFill>
                  <a:schemeClr val="accent6">
                    <a:lumMod val="75000"/>
                  </a:schemeClr>
                </a:solidFill>
                <a:latin typeface="Söhne"/>
              </a:rPr>
              <a:t>Следователно, когато се сравни с алтернативи като използването на изкопаеми горива или други енергийни източници, термичните слънчеви панели представляват съществена </a:t>
            </a:r>
            <a:r>
              <a:rPr lang="ru-RU" sz="2000" dirty="0" smtClean="0">
                <a:solidFill>
                  <a:schemeClr val="accent6">
                    <a:lumMod val="75000"/>
                  </a:schemeClr>
                </a:solidFill>
                <a:latin typeface="Söhne"/>
              </a:rPr>
              <a:t>алтернатива</a:t>
            </a:r>
            <a:r>
              <a:rPr lang="ru-RU" sz="2000" dirty="0">
                <a:solidFill>
                  <a:schemeClr val="accent6">
                    <a:lumMod val="75000"/>
                  </a:schemeClr>
                </a:solidFill>
                <a:latin typeface="Söhne"/>
              </a:rPr>
              <a:t>.</a:t>
            </a:r>
            <a:endParaRPr lang="ru-RU" sz="2000" dirty="0">
              <a:solidFill>
                <a:schemeClr val="accent6">
                  <a:lumMod val="75000"/>
                </a:schemeClr>
              </a:solidFill>
              <a:latin typeface="Söhne"/>
            </a:endParaRPr>
          </a:p>
        </p:txBody>
      </p:sp>
    </p:spTree>
    <p:extLst>
      <p:ext uri="{BB962C8B-B14F-4D97-AF65-F5344CB8AC3E}">
        <p14:creationId xmlns:p14="http://schemas.microsoft.com/office/powerpoint/2010/main" val="19753375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18327" y="242517"/>
            <a:ext cx="8017163" cy="646331"/>
          </a:xfrm>
          <a:prstGeom prst="rect">
            <a:avLst/>
          </a:prstGeom>
        </p:spPr>
        <p:txBody>
          <a:bodyPr wrap="square">
            <a:spAutoFit/>
          </a:bodyPr>
          <a:lstStyle/>
          <a:p>
            <a:pPr algn="ctr"/>
            <a:r>
              <a:rPr lang="bg-BG" b="1" dirty="0" smtClean="0">
                <a:solidFill>
                  <a:schemeClr val="accent6">
                    <a:lumMod val="50000"/>
                  </a:schemeClr>
                </a:solidFill>
                <a:latin typeface="Arial,Bold"/>
              </a:rPr>
              <a:t>Въздействие на системите за усвояване на слънчева енергия върху околната среда</a:t>
            </a:r>
            <a:endParaRPr lang="bg-BG" dirty="0"/>
          </a:p>
        </p:txBody>
      </p:sp>
    </p:spTree>
    <p:extLst>
      <p:ext uri="{BB962C8B-B14F-4D97-AF65-F5344CB8AC3E}">
        <p14:creationId xmlns:p14="http://schemas.microsoft.com/office/powerpoint/2010/main" val="3656786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6599" y="526915"/>
            <a:ext cx="10761133" cy="430887"/>
          </a:xfrm>
          <a:prstGeom prst="rect">
            <a:avLst/>
          </a:prstGeom>
        </p:spPr>
        <p:txBody>
          <a:bodyPr wrap="square">
            <a:spAutoFit/>
          </a:bodyPr>
          <a:lstStyle/>
          <a:p>
            <a:pPr algn="ctr"/>
            <a:r>
              <a:rPr lang="ru-RU" sz="2200" dirty="0">
                <a:solidFill>
                  <a:srgbClr val="C00000"/>
                </a:solidFill>
              </a:rPr>
              <a:t>Енергийните характеристики на слънцето като енергиен източник за </a:t>
            </a:r>
            <a:r>
              <a:rPr lang="ru-RU" sz="2200" dirty="0" smtClean="0">
                <a:solidFill>
                  <a:srgbClr val="C00000"/>
                </a:solidFill>
              </a:rPr>
              <a:t>Земята</a:t>
            </a:r>
            <a:endParaRPr lang="bg-BG" sz="2200" dirty="0">
              <a:solidFill>
                <a:srgbClr val="C00000"/>
              </a:solidFill>
            </a:endParaRPr>
          </a:p>
        </p:txBody>
      </p:sp>
      <p:pic>
        <p:nvPicPr>
          <p:cNvPr id="2050" name="Picture 2" descr="energy sources, quality , characteristics and classification( latika yada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4353" y="1247849"/>
            <a:ext cx="6070115" cy="45525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9309" y="1156325"/>
            <a:ext cx="5514109" cy="5601533"/>
          </a:xfrm>
          <a:prstGeom prst="rect">
            <a:avLst/>
          </a:prstGeom>
        </p:spPr>
        <p:txBody>
          <a:bodyPr wrap="square">
            <a:spAutoFit/>
          </a:bodyPr>
          <a:lstStyle/>
          <a:p>
            <a:pPr lvl="0" algn="just">
              <a:defRPr/>
            </a:pPr>
            <a:r>
              <a:rPr lang="ru-RU" dirty="0">
                <a:solidFill>
                  <a:srgbClr val="C00000"/>
                </a:solidFill>
              </a:rPr>
              <a:t>- </a:t>
            </a:r>
            <a:r>
              <a:rPr lang="ru-RU" dirty="0">
                <a:solidFill>
                  <a:srgbClr val="00B0F0"/>
                </a:solidFill>
              </a:rPr>
              <a:t>ниска плътност на топлинния поток върху Земята (100-900W/m</a:t>
            </a:r>
            <a:r>
              <a:rPr lang="ru-RU" baseline="30000" dirty="0">
                <a:solidFill>
                  <a:srgbClr val="00B0F0"/>
                </a:solidFill>
              </a:rPr>
              <a:t>2</a:t>
            </a:r>
            <a:r>
              <a:rPr lang="ru-RU" dirty="0">
                <a:solidFill>
                  <a:srgbClr val="00B0F0"/>
                </a:solidFill>
              </a:rPr>
              <a:t>);</a:t>
            </a:r>
          </a:p>
          <a:p>
            <a:pPr lvl="0" algn="just">
              <a:defRPr/>
            </a:pPr>
            <a:r>
              <a:rPr lang="ru-RU" dirty="0">
                <a:solidFill>
                  <a:srgbClr val="C00000"/>
                </a:solidFill>
              </a:rPr>
              <a:t>- неравномерна спектрална плътност на излъчването с явно изразен максимум в областта на дължината на вълните 0,5 μm (видимата </a:t>
            </a:r>
            <a:r>
              <a:rPr lang="bg-BG" dirty="0">
                <a:solidFill>
                  <a:srgbClr val="C00000"/>
                </a:solidFill>
              </a:rPr>
              <a:t>светлина);</a:t>
            </a:r>
          </a:p>
          <a:p>
            <a:pPr marL="342900" lvl="0" indent="-342900" algn="just">
              <a:buFontTx/>
              <a:buChar char="-"/>
              <a:defRPr/>
            </a:pPr>
            <a:r>
              <a:rPr lang="ru-RU" dirty="0">
                <a:solidFill>
                  <a:srgbClr val="70AD47">
                    <a:lumMod val="50000"/>
                  </a:srgbClr>
                </a:solidFill>
              </a:rPr>
              <a:t>нестационарна интензивност през различните часове на деня, зависещи от метеорологичните условия на местността.</a:t>
            </a:r>
          </a:p>
          <a:p>
            <a:pPr marL="342900" lvl="0" indent="-342900" algn="ctr">
              <a:buFontTx/>
              <a:buChar char="-"/>
              <a:defRPr/>
            </a:pPr>
            <a:r>
              <a:rPr lang="ru-RU" sz="800" dirty="0" smtClean="0">
                <a:solidFill>
                  <a:srgbClr val="00B0F0"/>
                </a:solidFill>
              </a:rPr>
              <a:t> </a:t>
            </a:r>
            <a:endParaRPr lang="ru-RU" sz="800" dirty="0">
              <a:solidFill>
                <a:srgbClr val="00B0F0"/>
              </a:solidFill>
            </a:endParaRPr>
          </a:p>
          <a:p>
            <a:pPr lvl="0" algn="ctr">
              <a:defRPr/>
            </a:pPr>
            <a:r>
              <a:rPr lang="ru-RU" dirty="0">
                <a:solidFill>
                  <a:srgbClr val="00B0F0"/>
                </a:solidFill>
              </a:rPr>
              <a:t>Тези особености налагат специфични технически решения и средства за оползотворяване на слънчевата енергия. По-голямо приложение намира </a:t>
            </a:r>
            <a:r>
              <a:rPr lang="ru-RU" dirty="0">
                <a:solidFill>
                  <a:srgbClr val="FF0000"/>
                </a:solidFill>
              </a:rPr>
              <a:t>децентрализираното и използване </a:t>
            </a:r>
            <a:r>
              <a:rPr lang="ru-RU" dirty="0">
                <a:solidFill>
                  <a:srgbClr val="00B0F0"/>
                </a:solidFill>
              </a:rPr>
              <a:t>(преобразуване на слънчевата енергия на мястото на консумиране на топлината).</a:t>
            </a:r>
          </a:p>
          <a:p>
            <a:pPr lvl="0" algn="ctr">
              <a:defRPr/>
            </a:pPr>
            <a:r>
              <a:rPr lang="ru-RU" sz="800" dirty="0" smtClean="0">
                <a:solidFill>
                  <a:srgbClr val="7030A0"/>
                </a:solidFill>
              </a:rPr>
              <a:t> </a:t>
            </a:r>
            <a:endParaRPr lang="ru-RU" sz="800" dirty="0">
              <a:solidFill>
                <a:srgbClr val="7030A0"/>
              </a:solidFill>
            </a:endParaRPr>
          </a:p>
          <a:p>
            <a:pPr lvl="0" algn="ctr">
              <a:defRPr/>
            </a:pPr>
            <a:r>
              <a:rPr lang="ru-RU" dirty="0">
                <a:solidFill>
                  <a:srgbClr val="7030A0"/>
                </a:solidFill>
              </a:rPr>
              <a:t>В райони намиращи се по-близо до екватора се строят слънчеви термични електроцентрали. Добитата електроенергия се пренася до консуматорите с помощта на конвенционалната електроразпределителна мрежа.</a:t>
            </a:r>
            <a:endParaRPr lang="bg-BG" dirty="0">
              <a:solidFill>
                <a:srgbClr val="7030A0"/>
              </a:solidFill>
            </a:endParaRPr>
          </a:p>
        </p:txBody>
      </p:sp>
    </p:spTree>
    <p:extLst>
      <p:ext uri="{BB962C8B-B14F-4D97-AF65-F5344CB8AC3E}">
        <p14:creationId xmlns:p14="http://schemas.microsoft.com/office/powerpoint/2010/main" val="1140921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399" y="174295"/>
            <a:ext cx="5444067" cy="6186309"/>
          </a:xfrm>
          <a:prstGeom prst="rect">
            <a:avLst/>
          </a:prstGeom>
        </p:spPr>
        <p:txBody>
          <a:bodyPr wrap="square">
            <a:spAutoFit/>
          </a:bodyPr>
          <a:lstStyle/>
          <a:p>
            <a:pPr algn="just"/>
            <a:r>
              <a:rPr lang="ru-RU" sz="2200" dirty="0">
                <a:solidFill>
                  <a:srgbClr val="7030A0"/>
                </a:solidFill>
              </a:rPr>
              <a:t>Поради влиянието на географската ширина, климатичните условия </a:t>
            </a:r>
            <a:r>
              <a:rPr lang="ru-RU" sz="2200" dirty="0" smtClean="0">
                <a:solidFill>
                  <a:srgbClr val="7030A0"/>
                </a:solidFill>
              </a:rPr>
              <a:t>и локалната </a:t>
            </a:r>
            <a:r>
              <a:rPr lang="ru-RU" sz="2200" dirty="0">
                <a:solidFill>
                  <a:srgbClr val="7030A0"/>
                </a:solidFill>
              </a:rPr>
              <a:t>топография на местността, различните райони от </a:t>
            </a:r>
            <a:r>
              <a:rPr lang="ru-RU" sz="2200" dirty="0" smtClean="0">
                <a:solidFill>
                  <a:srgbClr val="7030A0"/>
                </a:solidFill>
              </a:rPr>
              <a:t>земната повърхност </a:t>
            </a:r>
            <a:r>
              <a:rPr lang="ru-RU" sz="2200" dirty="0">
                <a:solidFill>
                  <a:srgbClr val="7030A0"/>
                </a:solidFill>
              </a:rPr>
              <a:t>получават различни количества слънчева енергия</a:t>
            </a:r>
            <a:r>
              <a:rPr lang="ru-RU" sz="2200" dirty="0" smtClean="0">
                <a:solidFill>
                  <a:srgbClr val="7030A0"/>
                </a:solidFill>
              </a:rPr>
              <a:t>.</a:t>
            </a:r>
          </a:p>
          <a:p>
            <a:pPr algn="just"/>
            <a:endParaRPr lang="ru-RU" sz="2200" dirty="0">
              <a:solidFill>
                <a:srgbClr val="7030A0"/>
              </a:solidFill>
            </a:endParaRPr>
          </a:p>
          <a:p>
            <a:pPr algn="just"/>
            <a:r>
              <a:rPr lang="ru-RU" sz="2200" dirty="0" smtClean="0">
                <a:solidFill>
                  <a:schemeClr val="accent6">
                    <a:lumMod val="50000"/>
                  </a:schemeClr>
                </a:solidFill>
              </a:rPr>
              <a:t>Големината на </a:t>
            </a:r>
            <a:r>
              <a:rPr lang="ru-RU" sz="2200" dirty="0">
                <a:solidFill>
                  <a:schemeClr val="accent6">
                    <a:lumMod val="50000"/>
                  </a:schemeClr>
                </a:solidFill>
              </a:rPr>
              <a:t>слънчевата </a:t>
            </a:r>
            <a:r>
              <a:rPr lang="ru-RU" sz="2200" dirty="0" smtClean="0">
                <a:solidFill>
                  <a:srgbClr val="FF0000"/>
                </a:solidFill>
              </a:rPr>
              <a:t>ирадиация</a:t>
            </a:r>
            <a:r>
              <a:rPr lang="ru-RU" sz="2200" dirty="0" smtClean="0">
                <a:solidFill>
                  <a:schemeClr val="accent6">
                    <a:lumMod val="50000"/>
                  </a:schemeClr>
                </a:solidFill>
              </a:rPr>
              <a:t> </a:t>
            </a:r>
            <a:r>
              <a:rPr lang="ru-RU" sz="2200" dirty="0">
                <a:solidFill>
                  <a:schemeClr val="accent6">
                    <a:lumMod val="50000"/>
                  </a:schemeClr>
                </a:solidFill>
              </a:rPr>
              <a:t>зависи в много голяма степен </a:t>
            </a:r>
            <a:r>
              <a:rPr lang="ru-RU" sz="2200" dirty="0" smtClean="0">
                <a:solidFill>
                  <a:schemeClr val="accent6">
                    <a:lumMod val="50000"/>
                  </a:schemeClr>
                </a:solidFill>
              </a:rPr>
              <a:t>от геометричното разположение </a:t>
            </a:r>
            <a:r>
              <a:rPr lang="ru-RU" sz="2200" dirty="0">
                <a:solidFill>
                  <a:schemeClr val="accent6">
                    <a:lumMod val="50000"/>
                  </a:schemeClr>
                </a:solidFill>
              </a:rPr>
              <a:t>на приемната (абсорбираща) </a:t>
            </a:r>
            <a:r>
              <a:rPr lang="ru-RU" sz="2200" dirty="0" smtClean="0">
                <a:solidFill>
                  <a:schemeClr val="accent6">
                    <a:lumMod val="50000"/>
                  </a:schemeClr>
                </a:solidFill>
              </a:rPr>
              <a:t>повърхнина. </a:t>
            </a:r>
          </a:p>
          <a:p>
            <a:pPr algn="just"/>
            <a:endParaRPr lang="ru-RU" sz="2200" dirty="0">
              <a:solidFill>
                <a:srgbClr val="7030A0"/>
              </a:solidFill>
            </a:endParaRPr>
          </a:p>
          <a:p>
            <a:pPr algn="just"/>
            <a:r>
              <a:rPr lang="ru-RU" sz="2200" dirty="0" smtClean="0">
                <a:solidFill>
                  <a:srgbClr val="FF0000"/>
                </a:solidFill>
              </a:rPr>
              <a:t>Разликата в слънчевата ирадиация</a:t>
            </a:r>
            <a:r>
              <a:rPr lang="ru-RU" sz="2200" dirty="0">
                <a:solidFill>
                  <a:srgbClr val="FF0000"/>
                </a:solidFill>
              </a:rPr>
              <a:t>, обаче, отнесена за </a:t>
            </a:r>
            <a:r>
              <a:rPr lang="ru-RU" sz="2200" dirty="0" smtClean="0">
                <a:solidFill>
                  <a:srgbClr val="FF0000"/>
                </a:solidFill>
              </a:rPr>
              <a:t>равнина перпендикулярна </a:t>
            </a:r>
            <a:r>
              <a:rPr lang="ru-RU" sz="2200" dirty="0">
                <a:solidFill>
                  <a:srgbClr val="FF0000"/>
                </a:solidFill>
              </a:rPr>
              <a:t>на слънчевите лъчи, не е голяма за </a:t>
            </a:r>
            <a:r>
              <a:rPr lang="ru-RU" sz="2200" dirty="0" smtClean="0">
                <a:solidFill>
                  <a:srgbClr val="FF0000"/>
                </a:solidFill>
              </a:rPr>
              <a:t>различните географски ширини</a:t>
            </a:r>
            <a:r>
              <a:rPr lang="ru-RU" sz="2200" dirty="0">
                <a:solidFill>
                  <a:srgbClr val="FF0000"/>
                </a:solidFill>
              </a:rPr>
              <a:t>. </a:t>
            </a:r>
            <a:r>
              <a:rPr lang="ru-RU" sz="2200" dirty="0">
                <a:solidFill>
                  <a:srgbClr val="7030A0"/>
                </a:solidFill>
              </a:rPr>
              <a:t>Това означава, че при подходящ избор на наклона на </a:t>
            </a:r>
            <a:r>
              <a:rPr lang="ru-RU" sz="2200" dirty="0" smtClean="0">
                <a:solidFill>
                  <a:srgbClr val="7030A0"/>
                </a:solidFill>
              </a:rPr>
              <a:t>приемните повърхнини</a:t>
            </a:r>
            <a:r>
              <a:rPr lang="ru-RU" sz="2200" dirty="0">
                <a:solidFill>
                  <a:srgbClr val="7030A0"/>
                </a:solidFill>
              </a:rPr>
              <a:t>, слънчева енергия може да се оползотворява в кой да е район </a:t>
            </a:r>
            <a:r>
              <a:rPr lang="ru-RU" sz="2200" dirty="0" smtClean="0">
                <a:solidFill>
                  <a:srgbClr val="7030A0"/>
                </a:solidFill>
              </a:rPr>
              <a:t>от </a:t>
            </a:r>
            <a:r>
              <a:rPr lang="bg-BG" sz="2200" dirty="0" smtClean="0">
                <a:solidFill>
                  <a:srgbClr val="7030A0"/>
                </a:solidFill>
              </a:rPr>
              <a:t>Земята</a:t>
            </a:r>
            <a:r>
              <a:rPr lang="bg-BG" sz="2200" dirty="0">
                <a:solidFill>
                  <a:srgbClr val="7030A0"/>
                </a:solidFill>
              </a:rPr>
              <a:t>.</a:t>
            </a:r>
          </a:p>
        </p:txBody>
      </p:sp>
      <p:pic>
        <p:nvPicPr>
          <p:cNvPr id="3" name="Картина 2"/>
          <p:cNvPicPr>
            <a:picLocks noChangeAspect="1"/>
          </p:cNvPicPr>
          <p:nvPr/>
        </p:nvPicPr>
        <p:blipFill>
          <a:blip r:embed="rId2"/>
          <a:stretch>
            <a:fillRect/>
          </a:stretch>
        </p:blipFill>
        <p:spPr>
          <a:xfrm>
            <a:off x="6202362" y="174295"/>
            <a:ext cx="5857875" cy="3448050"/>
          </a:xfrm>
          <a:prstGeom prst="rect">
            <a:avLst/>
          </a:prstGeom>
        </p:spPr>
      </p:pic>
      <p:cxnSp>
        <p:nvCxnSpPr>
          <p:cNvPr id="5" name="Право съединение 4"/>
          <p:cNvCxnSpPr/>
          <p:nvPr/>
        </p:nvCxnSpPr>
        <p:spPr>
          <a:xfrm flipH="1">
            <a:off x="8153400" y="4203700"/>
            <a:ext cx="1574800" cy="1625600"/>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7" name="Право съединение 6"/>
          <p:cNvCxnSpPr/>
          <p:nvPr/>
        </p:nvCxnSpPr>
        <p:spPr>
          <a:xfrm flipH="1">
            <a:off x="8263081" y="4785055"/>
            <a:ext cx="1574800" cy="1625600"/>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8" name="Право съединение 7"/>
          <p:cNvCxnSpPr/>
          <p:nvPr/>
        </p:nvCxnSpPr>
        <p:spPr>
          <a:xfrm flipH="1">
            <a:off x="9178061" y="5153891"/>
            <a:ext cx="1134338" cy="1206713"/>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9" name="Право съединение 8"/>
          <p:cNvCxnSpPr/>
          <p:nvPr/>
        </p:nvCxnSpPr>
        <p:spPr>
          <a:xfrm flipH="1">
            <a:off x="9111153" y="4569053"/>
            <a:ext cx="1067434" cy="1123429"/>
          </a:xfrm>
          <a:prstGeom prst="line">
            <a:avLst/>
          </a:prstGeom>
          <a:ln w="539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аво съединение 12"/>
          <p:cNvCxnSpPr/>
          <p:nvPr/>
        </p:nvCxnSpPr>
        <p:spPr>
          <a:xfrm>
            <a:off x="9837881" y="4785055"/>
            <a:ext cx="474518" cy="368836"/>
          </a:xfrm>
          <a:prstGeom prst="line">
            <a:avLst/>
          </a:prstGeom>
          <a:ln w="539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Право съединение 15"/>
          <p:cNvCxnSpPr/>
          <p:nvPr/>
        </p:nvCxnSpPr>
        <p:spPr>
          <a:xfrm>
            <a:off x="8687032" y="5991768"/>
            <a:ext cx="474518" cy="368836"/>
          </a:xfrm>
          <a:prstGeom prst="line">
            <a:avLst/>
          </a:prstGeom>
          <a:ln w="539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Право съединение 16"/>
          <p:cNvCxnSpPr/>
          <p:nvPr/>
        </p:nvCxnSpPr>
        <p:spPr>
          <a:xfrm>
            <a:off x="9704069" y="4203700"/>
            <a:ext cx="133812" cy="581355"/>
          </a:xfrm>
          <a:prstGeom prst="line">
            <a:avLst/>
          </a:prstGeom>
          <a:ln w="539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Право съединение 18"/>
          <p:cNvCxnSpPr/>
          <p:nvPr/>
        </p:nvCxnSpPr>
        <p:spPr>
          <a:xfrm>
            <a:off x="9728200" y="4203700"/>
            <a:ext cx="474518" cy="368836"/>
          </a:xfrm>
          <a:prstGeom prst="line">
            <a:avLst/>
          </a:prstGeom>
          <a:ln w="539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Право съединение 19"/>
          <p:cNvCxnSpPr/>
          <p:nvPr/>
        </p:nvCxnSpPr>
        <p:spPr>
          <a:xfrm>
            <a:off x="10178587" y="4569053"/>
            <a:ext cx="133812" cy="581355"/>
          </a:xfrm>
          <a:prstGeom prst="line">
            <a:avLst/>
          </a:prstGeom>
          <a:ln w="539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Право съединение 20"/>
          <p:cNvCxnSpPr/>
          <p:nvPr/>
        </p:nvCxnSpPr>
        <p:spPr>
          <a:xfrm>
            <a:off x="8170198" y="5821611"/>
            <a:ext cx="133812" cy="581355"/>
          </a:xfrm>
          <a:prstGeom prst="line">
            <a:avLst/>
          </a:prstGeom>
          <a:ln w="539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Право съединение 21"/>
          <p:cNvCxnSpPr/>
          <p:nvPr/>
        </p:nvCxnSpPr>
        <p:spPr>
          <a:xfrm>
            <a:off x="9050481" y="5735865"/>
            <a:ext cx="133812" cy="581355"/>
          </a:xfrm>
          <a:prstGeom prst="line">
            <a:avLst/>
          </a:prstGeom>
          <a:ln w="539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Право съединение 23"/>
          <p:cNvCxnSpPr/>
          <p:nvPr/>
        </p:nvCxnSpPr>
        <p:spPr>
          <a:xfrm flipV="1">
            <a:off x="8304010" y="6360604"/>
            <a:ext cx="874051" cy="6954"/>
          </a:xfrm>
          <a:prstGeom prst="line">
            <a:avLst/>
          </a:prstGeom>
          <a:ln w="539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Право съединение 25"/>
          <p:cNvCxnSpPr/>
          <p:nvPr/>
        </p:nvCxnSpPr>
        <p:spPr>
          <a:xfrm flipH="1">
            <a:off x="9138413" y="6367558"/>
            <a:ext cx="1834387" cy="5752"/>
          </a:xfrm>
          <a:prstGeom prst="line">
            <a:avLst/>
          </a:prstGeom>
          <a:ln w="539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7" name="Текстово поле 26"/>
          <p:cNvSpPr txBox="1"/>
          <p:nvPr/>
        </p:nvSpPr>
        <p:spPr>
          <a:xfrm>
            <a:off x="9956038" y="4044145"/>
            <a:ext cx="516909" cy="369332"/>
          </a:xfrm>
          <a:prstGeom prst="rect">
            <a:avLst/>
          </a:prstGeom>
          <a:noFill/>
        </p:spPr>
        <p:txBody>
          <a:bodyPr wrap="square" rtlCol="0">
            <a:spAutoFit/>
          </a:bodyPr>
          <a:lstStyle/>
          <a:p>
            <a:r>
              <a:rPr lang="bg-BG" dirty="0" smtClean="0"/>
              <a:t>1</a:t>
            </a:r>
            <a:endParaRPr lang="bg-BG" dirty="0"/>
          </a:p>
        </p:txBody>
      </p:sp>
      <p:sp>
        <p:nvSpPr>
          <p:cNvPr id="28" name="Текстово поле 27"/>
          <p:cNvSpPr txBox="1"/>
          <p:nvPr/>
        </p:nvSpPr>
        <p:spPr>
          <a:xfrm>
            <a:off x="8583853" y="6359706"/>
            <a:ext cx="516909" cy="369332"/>
          </a:xfrm>
          <a:prstGeom prst="rect">
            <a:avLst/>
          </a:prstGeom>
          <a:noFill/>
        </p:spPr>
        <p:txBody>
          <a:bodyPr wrap="square" rtlCol="0">
            <a:spAutoFit/>
          </a:bodyPr>
          <a:lstStyle/>
          <a:p>
            <a:r>
              <a:rPr lang="bg-BG" dirty="0" smtClean="0"/>
              <a:t>1.4</a:t>
            </a:r>
            <a:endParaRPr lang="bg-BG" dirty="0"/>
          </a:p>
        </p:txBody>
      </p:sp>
      <p:sp>
        <p:nvSpPr>
          <p:cNvPr id="30" name="Текстово поле 29"/>
          <p:cNvSpPr txBox="1"/>
          <p:nvPr/>
        </p:nvSpPr>
        <p:spPr>
          <a:xfrm>
            <a:off x="10321116" y="4625996"/>
            <a:ext cx="516909" cy="369332"/>
          </a:xfrm>
          <a:prstGeom prst="rect">
            <a:avLst/>
          </a:prstGeom>
          <a:noFill/>
        </p:spPr>
        <p:txBody>
          <a:bodyPr wrap="square" rtlCol="0">
            <a:spAutoFit/>
          </a:bodyPr>
          <a:lstStyle/>
          <a:p>
            <a:r>
              <a:rPr lang="bg-BG" dirty="0" smtClean="0"/>
              <a:t>1</a:t>
            </a:r>
            <a:endParaRPr lang="bg-BG" dirty="0"/>
          </a:p>
        </p:txBody>
      </p:sp>
      <p:cxnSp>
        <p:nvCxnSpPr>
          <p:cNvPr id="33" name="Право съединение 32"/>
          <p:cNvCxnSpPr/>
          <p:nvPr/>
        </p:nvCxnSpPr>
        <p:spPr>
          <a:xfrm flipH="1">
            <a:off x="6465003" y="6382989"/>
            <a:ext cx="1834387" cy="5752"/>
          </a:xfrm>
          <a:prstGeom prst="line">
            <a:avLst/>
          </a:prstGeom>
          <a:ln w="539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4" name="Право съединение 33"/>
          <p:cNvCxnSpPr/>
          <p:nvPr/>
        </p:nvCxnSpPr>
        <p:spPr>
          <a:xfrm flipH="1" flipV="1">
            <a:off x="8162117" y="5825824"/>
            <a:ext cx="924905" cy="8315"/>
          </a:xfrm>
          <a:prstGeom prst="line">
            <a:avLst/>
          </a:prstGeom>
          <a:ln w="539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35" name="Текстово поле 34"/>
          <p:cNvSpPr txBox="1"/>
          <p:nvPr/>
        </p:nvSpPr>
        <p:spPr>
          <a:xfrm>
            <a:off x="9356149" y="6013657"/>
            <a:ext cx="548640" cy="369332"/>
          </a:xfrm>
          <a:prstGeom prst="rect">
            <a:avLst/>
          </a:prstGeom>
          <a:noFill/>
        </p:spPr>
        <p:txBody>
          <a:bodyPr wrap="square" rtlCol="0">
            <a:spAutoFit/>
          </a:bodyPr>
          <a:lstStyle/>
          <a:p>
            <a:r>
              <a:rPr lang="bg-BG" dirty="0" smtClean="0"/>
              <a:t>45</a:t>
            </a:r>
            <a:r>
              <a:rPr lang="bg-BG" baseline="30000" dirty="0" smtClean="0"/>
              <a:t>0</a:t>
            </a:r>
            <a:endParaRPr lang="bg-BG" baseline="30000" dirty="0"/>
          </a:p>
        </p:txBody>
      </p:sp>
    </p:spTree>
    <p:extLst>
      <p:ext uri="{BB962C8B-B14F-4D97-AF65-F5344CB8AC3E}">
        <p14:creationId xmlns:p14="http://schemas.microsoft.com/office/powerpoint/2010/main" val="77240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0220" y="251766"/>
            <a:ext cx="11503742" cy="6555641"/>
          </a:xfrm>
          <a:prstGeom prst="rect">
            <a:avLst/>
          </a:prstGeom>
        </p:spPr>
        <p:txBody>
          <a:bodyPr wrap="square">
            <a:spAutoFit/>
          </a:bodyPr>
          <a:lstStyle/>
          <a:p>
            <a:pPr algn="just"/>
            <a:r>
              <a:rPr lang="ru-RU" sz="2200" b="1" dirty="0">
                <a:solidFill>
                  <a:srgbClr val="C00000"/>
                </a:solidFill>
              </a:rPr>
              <a:t>Светлинен поток </a:t>
            </a:r>
            <a:r>
              <a:rPr lang="ru-RU" sz="2200" b="1" dirty="0">
                <a:solidFill>
                  <a:schemeClr val="accent6">
                    <a:lumMod val="50000"/>
                  </a:schemeClr>
                </a:solidFill>
              </a:rPr>
              <a:t>е светлинната мощност, т.е. количеството светлина, излъчвана от точков източник на светлина за единица време в околното пространство и измервано в един пространствен ъгъл от един стерадиан</a:t>
            </a:r>
            <a:r>
              <a:rPr lang="ru-RU" sz="2200" b="1" dirty="0" smtClean="0">
                <a:solidFill>
                  <a:schemeClr val="accent6">
                    <a:lumMod val="50000"/>
                  </a:schemeClr>
                </a:solidFill>
              </a:rPr>
              <a:t>.</a:t>
            </a:r>
          </a:p>
          <a:p>
            <a:pPr algn="just"/>
            <a:r>
              <a:rPr lang="ru-RU" sz="800" b="1" dirty="0" smtClean="0"/>
              <a:t> </a:t>
            </a:r>
            <a:endParaRPr lang="ru-RU" sz="800" b="1" dirty="0"/>
          </a:p>
          <a:p>
            <a:pPr algn="just"/>
            <a:r>
              <a:rPr lang="ru-RU" sz="2200" b="1" dirty="0" smtClean="0">
                <a:solidFill>
                  <a:srgbClr val="FF0000"/>
                </a:solidFill>
              </a:rPr>
              <a:t>Лумен</a:t>
            </a:r>
            <a:r>
              <a:rPr lang="ru-RU" sz="2200" b="1" dirty="0" smtClean="0">
                <a:solidFill>
                  <a:srgbClr val="0070C0"/>
                </a:solidFill>
              </a:rPr>
              <a:t> </a:t>
            </a:r>
            <a:r>
              <a:rPr lang="ru-RU" sz="2200" b="1" dirty="0">
                <a:solidFill>
                  <a:srgbClr val="0070C0"/>
                </a:solidFill>
              </a:rPr>
              <a:t>(символ lm) е единицата за светлинен поток в системата SI.</a:t>
            </a:r>
          </a:p>
          <a:p>
            <a:pPr algn="just"/>
            <a:r>
              <a:rPr lang="ru-RU" sz="2200" b="1" dirty="0" smtClean="0">
                <a:solidFill>
                  <a:srgbClr val="0070C0"/>
                </a:solidFill>
              </a:rPr>
              <a:t>Един </a:t>
            </a:r>
            <a:r>
              <a:rPr lang="ru-RU" sz="2200" b="1" dirty="0">
                <a:solidFill>
                  <a:srgbClr val="0070C0"/>
                </a:solidFill>
              </a:rPr>
              <a:t>лумен е равен на светлинния поток, излъчван от точковиден източник в пространствен ъгъл 1 стерадиан при интензитет на светлината 1 кандела.</a:t>
            </a:r>
          </a:p>
          <a:p>
            <a:pPr algn="just"/>
            <a:r>
              <a:rPr lang="ru-RU" sz="2200" b="1" dirty="0" smtClean="0">
                <a:solidFill>
                  <a:srgbClr val="00B050"/>
                </a:solidFill>
              </a:rPr>
              <a:t>Типичната </a:t>
            </a:r>
            <a:r>
              <a:rPr lang="ru-RU" sz="2200" b="1" dirty="0">
                <a:solidFill>
                  <a:srgbClr val="00B050"/>
                </a:solidFill>
              </a:rPr>
              <a:t>стойност на светлинния поток, получаван от лампа с нажежаема жичка от 100 W, е 1100 lm. Това означава, че светлинният добив за един ват от такъв източник е 11 lm/W</a:t>
            </a:r>
            <a:r>
              <a:rPr lang="ru-RU" sz="2200" b="1" dirty="0" smtClean="0">
                <a:solidFill>
                  <a:srgbClr val="00B050"/>
                </a:solidFill>
              </a:rPr>
              <a:t>.</a:t>
            </a:r>
          </a:p>
          <a:p>
            <a:pPr algn="just"/>
            <a:endParaRPr lang="ru-RU" sz="800" b="1" dirty="0"/>
          </a:p>
          <a:p>
            <a:pPr algn="just"/>
            <a:r>
              <a:rPr lang="ru-RU" sz="2200" b="1" dirty="0">
                <a:solidFill>
                  <a:srgbClr val="0070C0"/>
                </a:solidFill>
              </a:rPr>
              <a:t>Интензитетът</a:t>
            </a:r>
            <a:r>
              <a:rPr lang="ru-RU" sz="2200" b="1" dirty="0">
                <a:solidFill>
                  <a:srgbClr val="C00000"/>
                </a:solidFill>
              </a:rPr>
              <a:t> на светлината е физична величина, една от основните фотометрични </a:t>
            </a:r>
            <a:r>
              <a:rPr lang="ru-RU" sz="2200" b="1" dirty="0" smtClean="0">
                <a:solidFill>
                  <a:srgbClr val="C00000"/>
                </a:solidFill>
              </a:rPr>
              <a:t>величини. Характеризира </a:t>
            </a:r>
            <a:r>
              <a:rPr lang="ru-RU" sz="2200" b="1" dirty="0">
                <a:solidFill>
                  <a:srgbClr val="C00000"/>
                </a:solidFill>
              </a:rPr>
              <a:t>големината на светлинната енергия, пренасяна в определена посока за единица </a:t>
            </a:r>
            <a:r>
              <a:rPr lang="ru-RU" sz="2200" b="1" dirty="0" smtClean="0">
                <a:solidFill>
                  <a:srgbClr val="C00000"/>
                </a:solidFill>
              </a:rPr>
              <a:t>време. Количествено </a:t>
            </a:r>
            <a:r>
              <a:rPr lang="ru-RU" sz="2200" b="1" dirty="0">
                <a:solidFill>
                  <a:srgbClr val="C00000"/>
                </a:solidFill>
              </a:rPr>
              <a:t>е равна на съотношението на светлинния поток, разпространяващ се в елементарен пространствен ъгъл, спрямо този ъгъл. SI единицата за интензитет на светлината е </a:t>
            </a:r>
            <a:r>
              <a:rPr lang="ru-RU" sz="2200" b="1" dirty="0">
                <a:solidFill>
                  <a:srgbClr val="0070C0"/>
                </a:solidFill>
              </a:rPr>
              <a:t>кандела (cd</a:t>
            </a:r>
            <a:r>
              <a:rPr lang="ru-RU" sz="2200" b="1" dirty="0" smtClean="0">
                <a:solidFill>
                  <a:srgbClr val="0070C0"/>
                </a:solidFill>
              </a:rPr>
              <a:t>).</a:t>
            </a:r>
          </a:p>
          <a:p>
            <a:pPr algn="just"/>
            <a:endParaRPr lang="ru-RU" sz="800" b="1" dirty="0">
              <a:solidFill>
                <a:srgbClr val="0070C0"/>
              </a:solidFill>
            </a:endParaRPr>
          </a:p>
          <a:p>
            <a:pPr algn="just"/>
            <a:r>
              <a:rPr lang="ru-RU" sz="2200" b="1" dirty="0">
                <a:solidFill>
                  <a:srgbClr val="FF0000"/>
                </a:solidFill>
              </a:rPr>
              <a:t>Лукс (означение: lx) </a:t>
            </a:r>
            <a:r>
              <a:rPr lang="ru-RU" sz="2200" b="1" dirty="0">
                <a:solidFill>
                  <a:srgbClr val="0070C0"/>
                </a:solidFill>
              </a:rPr>
              <a:t>е единица за </a:t>
            </a:r>
            <a:r>
              <a:rPr lang="ru-RU" sz="2200" b="1" dirty="0">
                <a:solidFill>
                  <a:srgbClr val="FF0000"/>
                </a:solidFill>
              </a:rPr>
              <a:t>осветеност</a:t>
            </a:r>
            <a:r>
              <a:rPr lang="ru-RU" sz="2200" b="1" dirty="0">
                <a:solidFill>
                  <a:srgbClr val="0070C0"/>
                </a:solidFill>
              </a:rPr>
              <a:t> </a:t>
            </a:r>
            <a:r>
              <a:rPr lang="ru-RU" sz="2200" b="1" dirty="0" smtClean="0">
                <a:solidFill>
                  <a:srgbClr val="0070C0"/>
                </a:solidFill>
              </a:rPr>
              <a:t>(отношението </a:t>
            </a:r>
            <a:r>
              <a:rPr lang="ru-RU" sz="2200" b="1" dirty="0">
                <a:solidFill>
                  <a:srgbClr val="0070C0"/>
                </a:solidFill>
              </a:rPr>
              <a:t>между светлинния поток, падащ върху дадена повърхнина, и площта на тази </a:t>
            </a:r>
            <a:r>
              <a:rPr lang="ru-RU" sz="2200" b="1" dirty="0" smtClean="0">
                <a:solidFill>
                  <a:srgbClr val="0070C0"/>
                </a:solidFill>
              </a:rPr>
              <a:t>повърхнина</a:t>
            </a:r>
            <a:r>
              <a:rPr lang="ru-RU" sz="2200" b="1" dirty="0">
                <a:solidFill>
                  <a:srgbClr val="0070C0"/>
                </a:solidFill>
              </a:rPr>
              <a:t>)</a:t>
            </a:r>
          </a:p>
          <a:p>
            <a:pPr algn="just"/>
            <a:r>
              <a:rPr lang="ru-RU" sz="2200" b="1" dirty="0" smtClean="0">
                <a:solidFill>
                  <a:srgbClr val="0070C0"/>
                </a:solidFill>
              </a:rPr>
              <a:t>Един </a:t>
            </a:r>
            <a:r>
              <a:rPr lang="ru-RU" sz="2200" b="1" dirty="0">
                <a:solidFill>
                  <a:srgbClr val="0070C0"/>
                </a:solidFill>
              </a:rPr>
              <a:t>лукс осветеност се създава от светлинен поток един лумен, падащ върху повърхност един квадратен метър, т. е</a:t>
            </a:r>
            <a:r>
              <a:rPr lang="ru-RU" sz="2200" b="1" dirty="0" smtClean="0">
                <a:solidFill>
                  <a:srgbClr val="0070C0"/>
                </a:solidFill>
              </a:rPr>
              <a:t>:                </a:t>
            </a:r>
          </a:p>
          <a:p>
            <a:pPr algn="just"/>
            <a:r>
              <a:rPr lang="ru-RU" sz="2200" b="1" dirty="0">
                <a:solidFill>
                  <a:srgbClr val="0070C0"/>
                </a:solidFill>
              </a:rPr>
              <a:t> </a:t>
            </a:r>
            <a:r>
              <a:rPr lang="ru-RU" sz="2200" b="1" dirty="0" smtClean="0">
                <a:solidFill>
                  <a:srgbClr val="0070C0"/>
                </a:solidFill>
              </a:rPr>
              <a:t>                                                                                  </a:t>
            </a:r>
            <a:r>
              <a:rPr lang="ru-RU" sz="2200" b="1" dirty="0" smtClean="0">
                <a:solidFill>
                  <a:srgbClr val="FF0000"/>
                </a:solidFill>
              </a:rPr>
              <a:t>1 </a:t>
            </a:r>
            <a:r>
              <a:rPr lang="ru-RU" sz="2200" b="1" dirty="0">
                <a:solidFill>
                  <a:srgbClr val="FF0000"/>
                </a:solidFill>
              </a:rPr>
              <a:t>lx = 1 lm/m²</a:t>
            </a:r>
            <a:endParaRPr lang="en-US" sz="2200" b="1" dirty="0">
              <a:solidFill>
                <a:srgbClr val="FF0000"/>
              </a:solidFill>
            </a:endParaRPr>
          </a:p>
        </p:txBody>
      </p:sp>
    </p:spTree>
    <p:extLst>
      <p:ext uri="{BB962C8B-B14F-4D97-AF65-F5344CB8AC3E}">
        <p14:creationId xmlns:p14="http://schemas.microsoft.com/office/powerpoint/2010/main" val="22045188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710" y="491614"/>
            <a:ext cx="11226800" cy="6530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626510" y="0"/>
            <a:ext cx="6096000" cy="646331"/>
          </a:xfrm>
          <a:prstGeom prst="rect">
            <a:avLst/>
          </a:prstGeom>
        </p:spPr>
        <p:txBody>
          <a:bodyPr>
            <a:spAutoFit/>
          </a:bodyPr>
          <a:lstStyle/>
          <a:p>
            <a:pPr algn="just"/>
            <a:r>
              <a:rPr lang="ru-RU" sz="3600" b="1" dirty="0" smtClean="0">
                <a:solidFill>
                  <a:srgbClr val="0070C0"/>
                </a:solidFill>
              </a:rPr>
              <a:t>Радиометрия и фотометрия</a:t>
            </a:r>
            <a:endParaRPr lang="bg-BG" sz="3600" dirty="0">
              <a:solidFill>
                <a:srgbClr val="0070C0"/>
              </a:solidFill>
            </a:endParaRPr>
          </a:p>
        </p:txBody>
      </p:sp>
    </p:spTree>
    <p:extLst>
      <p:ext uri="{BB962C8B-B14F-4D97-AF65-F5344CB8AC3E}">
        <p14:creationId xmlns:p14="http://schemas.microsoft.com/office/powerpoint/2010/main" val="1572050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9971</TotalTime>
  <Words>4899</Words>
  <Application>Microsoft Office PowerPoint</Application>
  <PresentationFormat>Widescreen</PresentationFormat>
  <Paragraphs>234</Paragraphs>
  <Slides>52</Slides>
  <Notes>22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52</vt:i4>
      </vt:variant>
    </vt:vector>
  </HeadingPairs>
  <TitlesOfParts>
    <vt:vector size="67" baseType="lpstr">
      <vt:lpstr>Arial</vt:lpstr>
      <vt:lpstr>Arial Unicode MS</vt:lpstr>
      <vt:lpstr>Arial,Bold</vt:lpstr>
      <vt:lpstr>Arial,BoldItalic</vt:lpstr>
      <vt:lpstr>Arial,Italic</vt:lpstr>
      <vt:lpstr>Calibri</vt:lpstr>
      <vt:lpstr>Calibri Light</vt:lpstr>
      <vt:lpstr>Calibri,BoldItalic</vt:lpstr>
      <vt:lpstr>Cambria Math</vt:lpstr>
      <vt:lpstr>Montserrat</vt:lpstr>
      <vt:lpstr>Söhne</vt:lpstr>
      <vt:lpstr>Times New Roman</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infog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 Dim</dc:creator>
  <cp:lastModifiedBy>ACER</cp:lastModifiedBy>
  <cp:revision>192</cp:revision>
  <dcterms:created xsi:type="dcterms:W3CDTF">2020-02-18T13:34:25Z</dcterms:created>
  <dcterms:modified xsi:type="dcterms:W3CDTF">2023-11-21T17:46:39Z</dcterms:modified>
</cp:coreProperties>
</file>