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2" r:id="rId2"/>
    <p:sldId id="341" r:id="rId3"/>
    <p:sldId id="338" r:id="rId4"/>
    <p:sldId id="260" r:id="rId5"/>
    <p:sldId id="262" r:id="rId6"/>
    <p:sldId id="265" r:id="rId7"/>
    <p:sldId id="266" r:id="rId8"/>
    <p:sldId id="339" r:id="rId9"/>
    <p:sldId id="264" r:id="rId10"/>
    <p:sldId id="263" r:id="rId11"/>
    <p:sldId id="259" r:id="rId12"/>
    <p:sldId id="261" r:id="rId13"/>
    <p:sldId id="258" r:id="rId14"/>
    <p:sldId id="278" r:id="rId15"/>
    <p:sldId id="279" r:id="rId16"/>
    <p:sldId id="281" r:id="rId17"/>
    <p:sldId id="282" r:id="rId18"/>
    <p:sldId id="283" r:id="rId19"/>
    <p:sldId id="284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3" r:id="rId29"/>
    <p:sldId id="340" r:id="rId30"/>
    <p:sldId id="320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F82D0-D036-4F6B-B712-9DDBA51DACD3}" type="datetimeFigureOut">
              <a:rPr lang="bg-BG" smtClean="0"/>
              <a:t>28.8.2023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C96F6-13F4-4738-9BAE-195690CFF2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029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Тъй като светът е изправен пред предизвикателствата на изменението на климата и изчерпването на традиционните енергийни източници, има нарастваща необходимост от приемане на решения за устойчива и възобновяема енергия. Интегрираните в сградите възобновяеми енергийни източници се очертаха като обещаващ подход за справяне с тези предизвикателства чрез включване на възобновяеми енергийни източници директно в проектирането и строителството на сгради. Тази интеграция позволява генерирането на чиста и зелена енергия на място, намалявайки зависимостта от изкопаеми горива и минимизирайки въздействието върху околната среда.</a:t>
            </a:r>
          </a:p>
          <a:p>
            <a:r>
              <a:rPr lang="bg-BG" dirty="0"/>
              <a:t> </a:t>
            </a:r>
          </a:p>
          <a:p>
            <a:r>
              <a:rPr lang="bg-BG" dirty="0"/>
              <a:t>Интегрираните в сградите възобновяеми енергийни източници се отнасят до включването на технологии за възобновяема енергия в самата тъкан на сградите, безпроблемно смесване на естетика, функционалност и производство на енергия. Тези технологии използват възобновяеми източници като слънчева, вятърна и водна енергия, позволявайки на сградите да генерират електричество, топлина или да се охлаждат по екологичен начин. Чрез интегрирането на системи за възобновяема енергия в сградите можем да създадем устойчиви и енергийно ефективни структури, които допринасят за по-зелено бъдеще.</a:t>
            </a:r>
          </a:p>
          <a:p>
            <a:r>
              <a:rPr lang="bg-BG" dirty="0"/>
              <a:t> </a:t>
            </a:r>
          </a:p>
          <a:p>
            <a:r>
              <a:rPr lang="bg-BG" dirty="0"/>
              <a:t>Една от най-широко използваните технологии в интегрираните в сгради възобновяеми източници е слънчевата енергия. Слънчевите панели, известни също като фотоволтаични (PV) модули, могат да бъдат стратегически инсталирани на покриви, фасади или интегрирани в строителни материали като прозорци или облицовки. Тези панели преобразуват слънчевата светлина в електричество, което може да се използва за захранване на различни сградни функции като осветление, отопление, вентилация и климатизация (HVAC), както и за зареждане на електрически превозни средства. С напредъка в слънчевата технология, като тънкослойни слънчеви клетки и интегрирани в сгради </a:t>
            </a:r>
            <a:r>
              <a:rPr lang="bg-BG" dirty="0" err="1"/>
              <a:t>фотоволтаици</a:t>
            </a:r>
            <a:r>
              <a:rPr lang="bg-BG" dirty="0"/>
              <a:t> (BIPV), архитектите и дизайнерите имат по-голяма гъвкавост при безпроблемното включване на соларни елементи в дизайна на сградите.</a:t>
            </a:r>
          </a:p>
          <a:p>
            <a:r>
              <a:rPr lang="bg-BG" dirty="0"/>
              <a:t> </a:t>
            </a:r>
          </a:p>
          <a:p>
            <a:r>
              <a:rPr lang="bg-BG" dirty="0"/>
              <a:t>Ползите от интегрирането на слънчева енергия в сградите са многобройни. Първо, той осигурява надежден и възобновяем източник на електроенергия, намалявайки зависимостта от мрежата и смекчавайки риска от прекъсване на захранването. Това е особено полезно за отдалечени или извън мрежата сгради, където свързването към традиционната енергийна инфраструктура е предизвикателство или скъпо. Второ, слънчевата енергия намалява емисиите на парникови газове, като измества електроенергията, генерирана от изкопаеми горива, като по този начин помага в борбата с изменението на климата. Освен това системите за слънчева енергия имат дълъг живот и изискват минимална поддръжка, което ги прави рентабилно решение в дългосрочен план.</a:t>
            </a:r>
          </a:p>
          <a:p>
            <a:r>
              <a:rPr lang="bg-BG" dirty="0"/>
              <a:t> </a:t>
            </a:r>
          </a:p>
          <a:p>
            <a:r>
              <a:rPr lang="bg-BG" dirty="0"/>
              <a:t>Друг възобновяем енергиен източник, който може да бъде интегриран в сгради, е вятърната енергия. Вятърните турбини могат да бъдат инсталирани на покриви или интегрирани в дизайна на високи сгради, за да използват вятърната енергия. Интегрираните в сградата вятърни турбини (BIWT) са проектирани да улавят вятърните потоци, генерирани от височината и формата на сградата, като ги преобразуват в електричество. Въпреки че интегрирането на вятърната енергия в сградите е изправено пред някои технически предизвикателства, като вятърна </a:t>
            </a:r>
            <a:r>
              <a:rPr lang="bg-BG" dirty="0" err="1"/>
              <a:t>турбуленция</a:t>
            </a:r>
            <a:r>
              <a:rPr lang="bg-BG" dirty="0"/>
              <a:t>, причинена от близките структури, напредъкът в дизайна на турбините и техниките за поставяне я правят все по-жизнеспособна.</a:t>
            </a:r>
          </a:p>
          <a:p>
            <a:r>
              <a:rPr lang="bg-BG" dirty="0"/>
              <a:t> </a:t>
            </a:r>
          </a:p>
          <a:p>
            <a:r>
              <a:rPr lang="bg-BG" dirty="0"/>
              <a:t>Интегрирането на вятърна енергия в сгради предлага няколко предимства. Той </a:t>
            </a:r>
            <a:r>
              <a:rPr lang="bg-BG" dirty="0" err="1"/>
              <a:t>диверсифицира</a:t>
            </a:r>
            <a:r>
              <a:rPr lang="bg-BG" dirty="0"/>
              <a:t> възобновяемия енергиен микс на една сграда, допълвайки други източници като слънчева енергия. Вятърните турбини могат да работят денем и нощем, като осигуряват постоянно енергийно снабдяване дори когато слънчевото производство е намалено. Освен това, включването на вятърна енергия в градска среда намалява необходимостта от широкомащабни вятърни паркове в отдалечени райони, минимизирайки загубите при пренос и подобрявайки ефективността на разпределението на енергията.</a:t>
            </a:r>
          </a:p>
          <a:p>
            <a:r>
              <a:rPr lang="bg-BG" dirty="0"/>
              <a:t> </a:t>
            </a:r>
          </a:p>
          <a:p>
            <a:r>
              <a:rPr lang="bg-BG" dirty="0"/>
              <a:t>В допълнение към слънчевата и вятърната енергия, </a:t>
            </a:r>
            <a:r>
              <a:rPr lang="bg-BG" dirty="0" err="1"/>
              <a:t>хидроенергията</a:t>
            </a:r>
            <a:r>
              <a:rPr lang="bg-BG" dirty="0"/>
              <a:t> може да се използва и в определени строителни контексти. Например сгради, разположени в близост до реки или други водни обекти, могат да използват </a:t>
            </a:r>
            <a:r>
              <a:rPr lang="bg-BG" dirty="0" err="1"/>
              <a:t>микрохидротурбини</a:t>
            </a:r>
            <a:r>
              <a:rPr lang="bg-BG" dirty="0"/>
              <a:t> за генериране на електричество от течаща вода. Тези турбини могат да бъдат инсталирани във водни канали или тръбопроводи, като улавят кинетичната енергия на водата и я превръщат в използваема мощност. Хидроенергийната интеграция е особено подходяща за сгради в селски или планински райони с достъп до водни ресурси.</a:t>
            </a:r>
          </a:p>
          <a:p>
            <a:r>
              <a:rPr lang="bg-BG" dirty="0"/>
              <a:t> </a:t>
            </a:r>
          </a:p>
          <a:p>
            <a:r>
              <a:rPr lang="bg-BG" dirty="0"/>
              <a:t>Интегрирането на </a:t>
            </a:r>
            <a:r>
              <a:rPr lang="bg-BG" dirty="0" err="1"/>
              <a:t>хидроенергия</a:t>
            </a:r>
            <a:r>
              <a:rPr lang="bg-BG" dirty="0"/>
              <a:t> в сградите предоставя уникални предимства. Той осигурява надежден и постоянен източник на енергия, тъй като водният поток е относително постоянен в сравнение със слънчевите или вятърните ресурси. Хидроенергийните системи имат дълъг живот и изискват минимална поддръжка, осигурявайки стабилно генериране на енергия през целия живот на сградата. Освен това, включването на </a:t>
            </a:r>
            <a:r>
              <a:rPr lang="bg-BG" dirty="0" err="1"/>
              <a:t>хидроенергия</a:t>
            </a:r>
            <a:r>
              <a:rPr lang="bg-BG" dirty="0"/>
              <a:t> в сградите може да подобри тяхната устойчивост чрез осигуряване на децентрализиран енергиен източник, който е по-малко податлив на прекъсвания.</a:t>
            </a:r>
          </a:p>
          <a:p>
            <a:r>
              <a:rPr lang="bg-BG" dirty="0"/>
              <a:t> 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96F6-13F4-4738-9BAE-195690CFF270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62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0814B-7737-E942-A2B0-CF71C6FFEF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3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E616-5612-4883-B2BA-4840538E7D0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09AA-DE0C-4A85-8F5D-00D985B2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9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E616-5612-4883-B2BA-4840538E7D0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09AA-DE0C-4A85-8F5D-00D985B2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7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E616-5612-4883-B2BA-4840538E7D0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09AA-DE0C-4A85-8F5D-00D985B2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3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DFE63-EF8C-4327-983F-3ED0D0908AD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2251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E616-5612-4883-B2BA-4840538E7D0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09AA-DE0C-4A85-8F5D-00D985B2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7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E616-5612-4883-B2BA-4840538E7D0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09AA-DE0C-4A85-8F5D-00D985B2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5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E616-5612-4883-B2BA-4840538E7D0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09AA-DE0C-4A85-8F5D-00D985B2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E616-5612-4883-B2BA-4840538E7D0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09AA-DE0C-4A85-8F5D-00D985B2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E616-5612-4883-B2BA-4840538E7D0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09AA-DE0C-4A85-8F5D-00D985B2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E616-5612-4883-B2BA-4840538E7D0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09AA-DE0C-4A85-8F5D-00D985B2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E616-5612-4883-B2BA-4840538E7D0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09AA-DE0C-4A85-8F5D-00D985B2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E616-5612-4883-B2BA-4840538E7D0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09AA-DE0C-4A85-8F5D-00D985B2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9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1E616-5612-4883-B2BA-4840538E7D0F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09AA-DE0C-4A85-8F5D-00D985B2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so.bg/?did=124#%D0%9E%D0%BF%D0%B5%D1%80%D0%B0%D1%82%D0%B8%D0%B2%D0%BD%D0%B8%20%D0%B4%D0%B0%D0%BD%D0%BD%D0%B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ilding-Integrated Photovoltaics (BIPV) | Products and Services | Mashriq  Energy | Renewable Energy Solutions in Leba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96364" y="1237271"/>
            <a:ext cx="3641725" cy="24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ioneer of Solar Energy Application – Building Integrated Photovoltaics  | Academic Collabo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54" y="1185950"/>
            <a:ext cx="4799420" cy="25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ilding-integrated wind turbines, UK - Stock Image - C026/6302 - Science  Photo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37" y="4023341"/>
            <a:ext cx="3891552" cy="25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еотермална енерг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19" y="3903136"/>
            <a:ext cx="3962581" cy="282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5920" y="45258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C00000"/>
                </a:solidFill>
              </a:rPr>
              <a:t>Възобновяеми енергийни източници, интегрирани в сгради </a:t>
            </a:r>
            <a:r>
              <a:rPr lang="en-US" sz="2400" b="1" dirty="0" smtClean="0">
                <a:solidFill>
                  <a:srgbClr val="C00000"/>
                </a:solidFill>
              </a:rPr>
              <a:t>(BIPV, BISTS, BIBS, Heat pumps)</a:t>
            </a:r>
            <a:endParaRPr lang="bg-BG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6933" y="1167517"/>
                <a:ext cx="9465733" cy="4575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400" b="1" dirty="0">
                    <a:solidFill>
                      <a:srgbClr val="C00000"/>
                    </a:solidFill>
                  </a:rPr>
                  <a:t>В много голяма степен може да се смята, че повечето от параметрите в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това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уравнение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имат постоянни стойности. </a:t>
                </a:r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 lvl="0" algn="ctr"/>
                <a:r>
                  <a:rPr lang="ru-RU" sz="2400" b="1" dirty="0" smtClean="0">
                    <a:solidFill>
                      <a:srgbClr val="7030A0"/>
                    </a:solidFill>
                  </a:rPr>
                  <a:t>Дейността </a:t>
                </a:r>
                <a:r>
                  <a:rPr lang="ru-RU" sz="2400" b="1" dirty="0">
                    <a:solidFill>
                      <a:srgbClr val="7030A0"/>
                    </a:solidFill>
                  </a:rPr>
                  <a:t>на човека се отразява в най- </a:t>
                </a:r>
                <a:r>
                  <a:rPr lang="ru-RU" sz="2400" b="1" dirty="0" smtClean="0">
                    <a:solidFill>
                      <a:srgbClr val="7030A0"/>
                    </a:solidFill>
                  </a:rPr>
                  <a:t>голяма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7030A0"/>
                    </a:solidFill>
                  </a:rPr>
                  <a:t>степен </a:t>
                </a:r>
                <a:r>
                  <a:rPr lang="ru-RU" sz="2400" b="1" dirty="0">
                    <a:solidFill>
                      <a:srgbClr val="7030A0"/>
                    </a:solidFill>
                  </a:rPr>
                  <a:t>върху </a:t>
                </a:r>
                <a:r>
                  <a:rPr lang="ru-RU" sz="2400" b="1" dirty="0" smtClean="0">
                    <a:solidFill>
                      <a:srgbClr val="7030A0"/>
                    </a:solidFill>
                  </a:rPr>
                  <a:t>параметъра, </a:t>
                </a:r>
                <a:r>
                  <a:rPr lang="ru-RU" sz="2400" b="1" dirty="0">
                    <a:solidFill>
                      <a:srgbClr val="7030A0"/>
                    </a:solidFill>
                  </a:rPr>
                  <a:t>който се определя от прозрачността на атмосферата.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Тук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се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има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предвид главно прозрачността на атмосферата за топлинното излъчване (от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земята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към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космоса). Ако се приеме, че този коефициент се променя, то, за да се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запази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равенството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трябва да се променя и някой от другите</a:t>
                </a:r>
                <a:r>
                  <a:rPr lang="bg-BG" sz="2400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параметри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. Това е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равновесната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температура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на Земята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rgbClr val="C00000"/>
                    </a:solidFill>
                  </a:rPr>
                  <a:t>. </a:t>
                </a:r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 lvl="0" algn="ctr"/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Ако </a:t>
                </a:r>
                <a:r>
                  <a:rPr lang="ru-RU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излъчвателната способност на Земята се намалява, </a:t>
                </a:r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то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трябва </a:t>
                </a:r>
                <a:r>
                  <a:rPr lang="ru-RU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да нараства равновесната температура на Земята, за да може излъчващата </a:t>
                </a:r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се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енергия </a:t>
                </a:r>
                <a:r>
                  <a:rPr lang="ru-RU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да е равна на постъпващата енергия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33" y="1167517"/>
                <a:ext cx="9465733" cy="4575933"/>
              </a:xfrm>
              <a:prstGeom prst="rect">
                <a:avLst/>
              </a:prstGeom>
              <a:blipFill rotWithShape="1">
                <a:blip r:embed="rId2"/>
                <a:stretch>
                  <a:fillRect l="-64" t="-1067" r="-773" b="-213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15384" y="1899103"/>
                <a:ext cx="5484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g-BG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bg-BG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bg-BG" sz="24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384" y="1899103"/>
                <a:ext cx="548483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9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255" y="827"/>
            <a:ext cx="1175561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Парников ефект</a:t>
            </a:r>
            <a:r>
              <a:rPr lang="en-US" sz="2400" b="1" dirty="0" smtClean="0">
                <a:solidFill>
                  <a:srgbClr val="FF0000"/>
                </a:solidFill>
              </a:rPr>
              <a:t> – </a:t>
            </a:r>
            <a:r>
              <a:rPr lang="bg-BG" sz="2400" b="1" dirty="0" smtClean="0">
                <a:solidFill>
                  <a:srgbClr val="0070C0"/>
                </a:solidFill>
              </a:rPr>
              <a:t>ДА или НЕ</a:t>
            </a:r>
          </a:p>
          <a:p>
            <a:pPr algn="ctr"/>
            <a:endParaRPr lang="ru-RU" sz="800" b="1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Той </a:t>
            </a:r>
            <a:r>
              <a:rPr lang="ru-RU" sz="2400" b="1" dirty="0">
                <a:solidFill>
                  <a:srgbClr val="C00000"/>
                </a:solidFill>
              </a:rPr>
              <a:t>е резултат на оптическите свойства и роля на земната атмосфера</a:t>
            </a:r>
            <a:r>
              <a:rPr lang="ru-RU" sz="2400" b="1" dirty="0" smtClean="0">
                <a:solidFill>
                  <a:srgbClr val="C00000"/>
                </a:solidFill>
              </a:rPr>
              <a:t>. Проявлението </a:t>
            </a:r>
            <a:r>
              <a:rPr lang="ru-RU" sz="2400" b="1" dirty="0">
                <a:solidFill>
                  <a:srgbClr val="C00000"/>
                </a:solidFill>
              </a:rPr>
              <a:t>му се изразява в това, че земната атмосфера пропуска в много </a:t>
            </a:r>
            <a:r>
              <a:rPr lang="ru-RU" sz="2400" b="1" dirty="0" smtClean="0">
                <a:solidFill>
                  <a:srgbClr val="C00000"/>
                </a:solidFill>
              </a:rPr>
              <a:t>по-голяма степен </a:t>
            </a:r>
            <a:r>
              <a:rPr lang="ru-RU" sz="2400" b="1" dirty="0">
                <a:solidFill>
                  <a:srgbClr val="C00000"/>
                </a:solidFill>
              </a:rPr>
              <a:t>електромагнитното лъчение с </a:t>
            </a:r>
            <a:r>
              <a:rPr lang="ru-RU" sz="2400" b="1" dirty="0">
                <a:solidFill>
                  <a:srgbClr val="0070C0"/>
                </a:solidFill>
              </a:rPr>
              <a:t>малка дължина на вълните (например в </a:t>
            </a:r>
            <a:r>
              <a:rPr lang="ru-RU" sz="2400" b="1" dirty="0" smtClean="0">
                <a:solidFill>
                  <a:srgbClr val="0070C0"/>
                </a:solidFill>
              </a:rPr>
              <a:t>спектъра на </a:t>
            </a:r>
            <a:r>
              <a:rPr lang="ru-RU" sz="2400" b="1" dirty="0">
                <a:solidFill>
                  <a:srgbClr val="0070C0"/>
                </a:solidFill>
              </a:rPr>
              <a:t>видимата светлина)</a:t>
            </a:r>
            <a:r>
              <a:rPr lang="ru-RU" sz="2400" b="1" dirty="0">
                <a:solidFill>
                  <a:srgbClr val="C00000"/>
                </a:solidFill>
              </a:rPr>
              <a:t> и пропуска в много по-малка степен електромагнитното </a:t>
            </a:r>
            <a:r>
              <a:rPr lang="ru-RU" sz="2400" b="1" dirty="0" smtClean="0">
                <a:solidFill>
                  <a:srgbClr val="C00000"/>
                </a:solidFill>
              </a:rPr>
              <a:t>лъчение в </a:t>
            </a:r>
            <a:r>
              <a:rPr lang="ru-RU" sz="2400" b="1" dirty="0">
                <a:solidFill>
                  <a:srgbClr val="00B050"/>
                </a:solidFill>
              </a:rPr>
              <a:t>спектъра на топлинните вълни </a:t>
            </a:r>
            <a:r>
              <a:rPr lang="ru-RU" sz="2400" b="1" dirty="0">
                <a:solidFill>
                  <a:srgbClr val="C00000"/>
                </a:solidFill>
              </a:rPr>
              <a:t>(електромагнитното излъчване на тяло нагрято </a:t>
            </a:r>
            <a:r>
              <a:rPr lang="ru-RU" sz="2400" b="1" dirty="0" smtClean="0">
                <a:solidFill>
                  <a:srgbClr val="C00000"/>
                </a:solidFill>
              </a:rPr>
              <a:t>до температури</a:t>
            </a:r>
            <a:r>
              <a:rPr lang="ru-RU" sz="2400" b="1" dirty="0">
                <a:solidFill>
                  <a:srgbClr val="C00000"/>
                </a:solidFill>
              </a:rPr>
              <a:t>, сравними с температурите на земната повърхност). Това означава, </a:t>
            </a:r>
            <a:r>
              <a:rPr lang="ru-RU" sz="2400" b="1" dirty="0" smtClean="0">
                <a:solidFill>
                  <a:srgbClr val="C00000"/>
                </a:solidFill>
              </a:rPr>
              <a:t>че електромагнитното </a:t>
            </a:r>
            <a:r>
              <a:rPr lang="ru-RU" sz="2400" b="1" dirty="0">
                <a:solidFill>
                  <a:srgbClr val="C00000"/>
                </a:solidFill>
              </a:rPr>
              <a:t>лъчение (светлината), постъпващата от слънцето </a:t>
            </a:r>
            <a:r>
              <a:rPr lang="ru-RU" sz="2400" b="1" dirty="0" smtClean="0">
                <a:solidFill>
                  <a:srgbClr val="C00000"/>
                </a:solidFill>
              </a:rPr>
              <a:t>прониква свободно </a:t>
            </a:r>
            <a:r>
              <a:rPr lang="ru-RU" sz="2400" b="1" dirty="0">
                <a:solidFill>
                  <a:srgbClr val="C00000"/>
                </a:solidFill>
              </a:rPr>
              <a:t>през атмосферата, абсорбира се от земната повърхност и се излъчва </a:t>
            </a:r>
            <a:r>
              <a:rPr lang="ru-RU" sz="2400" b="1" dirty="0" smtClean="0">
                <a:solidFill>
                  <a:srgbClr val="C00000"/>
                </a:solidFill>
              </a:rPr>
              <a:t>обратно като </a:t>
            </a:r>
            <a:r>
              <a:rPr lang="ru-RU" sz="2400" b="1" dirty="0">
                <a:solidFill>
                  <a:srgbClr val="C00000"/>
                </a:solidFill>
              </a:rPr>
              <a:t>топлинни лъчи. Излъчваната от земната повърхност енергия във вид </a:t>
            </a:r>
            <a:r>
              <a:rPr lang="ru-RU" sz="2400" b="1" dirty="0" smtClean="0">
                <a:solidFill>
                  <a:srgbClr val="C00000"/>
                </a:solidFill>
              </a:rPr>
              <a:t>на инфрачервени </a:t>
            </a:r>
            <a:r>
              <a:rPr lang="ru-RU" sz="2400" b="1" dirty="0">
                <a:solidFill>
                  <a:srgbClr val="C00000"/>
                </a:solidFill>
              </a:rPr>
              <a:t>(топлинни) лъчи се спира (пропуска се в много по-малка степен</a:t>
            </a:r>
            <a:r>
              <a:rPr lang="ru-RU" sz="2400" b="1" dirty="0" smtClean="0">
                <a:solidFill>
                  <a:srgbClr val="C00000"/>
                </a:solidFill>
              </a:rPr>
              <a:t>). </a:t>
            </a:r>
            <a:r>
              <a:rPr lang="ru-RU" sz="2400" b="1" dirty="0">
                <a:solidFill>
                  <a:srgbClr val="C00000"/>
                </a:solidFill>
              </a:rPr>
              <a:t>Тази енергия </a:t>
            </a:r>
            <a:r>
              <a:rPr lang="ru-RU" sz="2400" b="1" dirty="0" smtClean="0">
                <a:solidFill>
                  <a:srgbClr val="C00000"/>
                </a:solidFill>
              </a:rPr>
              <a:t>се </a:t>
            </a:r>
            <a:r>
              <a:rPr lang="ru-RU" sz="2400" b="1" dirty="0">
                <a:solidFill>
                  <a:srgbClr val="C00000"/>
                </a:solidFill>
              </a:rPr>
              <a:t>абсорбира от парниковите газове. </a:t>
            </a:r>
            <a:r>
              <a:rPr lang="ru-RU" sz="2400" b="1" dirty="0" smtClean="0">
                <a:solidFill>
                  <a:srgbClr val="C00000"/>
                </a:solidFill>
              </a:rPr>
              <a:t>Тези газове </a:t>
            </a:r>
            <a:r>
              <a:rPr lang="ru-RU" sz="2400" b="1" dirty="0">
                <a:solidFill>
                  <a:srgbClr val="C00000"/>
                </a:solidFill>
              </a:rPr>
              <a:t>се нагряват и нагряват околните газове, при което се реализира </a:t>
            </a:r>
            <a:r>
              <a:rPr lang="ru-RU" sz="2400" b="1" dirty="0" smtClean="0">
                <a:solidFill>
                  <a:srgbClr val="C00000"/>
                </a:solidFill>
              </a:rPr>
              <a:t>вторично излъчване </a:t>
            </a:r>
            <a:r>
              <a:rPr lang="ru-RU" sz="2400" b="1" dirty="0">
                <a:solidFill>
                  <a:srgbClr val="C00000"/>
                </a:solidFill>
              </a:rPr>
              <a:t>към космоса. Това намаляване на възможностите за директно излъчване </a:t>
            </a:r>
            <a:r>
              <a:rPr lang="ru-RU" sz="2400" b="1" dirty="0" smtClean="0">
                <a:solidFill>
                  <a:srgbClr val="C00000"/>
                </a:solidFill>
              </a:rPr>
              <a:t>на попадналата </a:t>
            </a:r>
            <a:r>
              <a:rPr lang="ru-RU" sz="2400" b="1" dirty="0">
                <a:solidFill>
                  <a:srgbClr val="C00000"/>
                </a:solidFill>
              </a:rPr>
              <a:t>от слънцето енергия </a:t>
            </a:r>
            <a:r>
              <a:rPr lang="ru-RU" sz="2400" b="1" dirty="0">
                <a:solidFill>
                  <a:srgbClr val="00B050"/>
                </a:solidFill>
              </a:rPr>
              <a:t>води до повишаване на ефективната температура </a:t>
            </a:r>
            <a:r>
              <a:rPr lang="ru-RU" sz="2400" b="1" dirty="0" smtClean="0">
                <a:solidFill>
                  <a:srgbClr val="00B050"/>
                </a:solidFill>
              </a:rPr>
              <a:t>на земната </a:t>
            </a:r>
            <a:r>
              <a:rPr lang="ru-RU" sz="2400" b="1" dirty="0">
                <a:solidFill>
                  <a:srgbClr val="00B050"/>
                </a:solidFill>
              </a:rPr>
              <a:t>повърхност.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endParaRPr lang="bg-BG" sz="2400" b="1" dirty="0" smtClean="0">
              <a:solidFill>
                <a:srgbClr val="00B050"/>
              </a:solidFill>
            </a:endParaRPr>
          </a:p>
          <a:p>
            <a:pPr algn="just"/>
            <a:endParaRPr lang="bg-BG" sz="800" b="1" dirty="0">
              <a:solidFill>
                <a:srgbClr val="00B05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Парниковият </a:t>
            </a:r>
            <a:r>
              <a:rPr lang="ru-RU" sz="2400" b="1" dirty="0">
                <a:solidFill>
                  <a:srgbClr val="C00000"/>
                </a:solidFill>
              </a:rPr>
              <a:t>ефект има изключително важна роля за поддържане на живота </a:t>
            </a:r>
            <a:r>
              <a:rPr lang="ru-RU" sz="2400" b="1" dirty="0" smtClean="0">
                <a:solidFill>
                  <a:srgbClr val="C00000"/>
                </a:solidFill>
              </a:rPr>
              <a:t>на Земята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  <a:r>
              <a:rPr lang="en-US" sz="2400" b="1" dirty="0" smtClean="0">
                <a:solidFill>
                  <a:srgbClr val="C0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381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82940"/>
            <a:ext cx="1098126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70C0"/>
                </a:solidFill>
              </a:rPr>
              <a:t>Образно казано атмосферата се явява един капан за улавяне на слънчевата енергия</a:t>
            </a:r>
            <a:r>
              <a:rPr lang="ru-RU" sz="2200" dirty="0" smtClean="0">
                <a:solidFill>
                  <a:srgbClr val="0070C0"/>
                </a:solidFill>
              </a:rPr>
              <a:t>. Наличието </a:t>
            </a:r>
            <a:r>
              <a:rPr lang="ru-RU" sz="2200" dirty="0">
                <a:solidFill>
                  <a:srgbClr val="0070C0"/>
                </a:solidFill>
              </a:rPr>
              <a:t>на парников ефект осигурява на земната повърхност температура</a:t>
            </a:r>
            <a:r>
              <a:rPr lang="ru-RU" sz="2200" dirty="0" smtClean="0">
                <a:solidFill>
                  <a:srgbClr val="0070C0"/>
                </a:solidFill>
              </a:rPr>
              <a:t>, достатъчно </a:t>
            </a:r>
            <a:r>
              <a:rPr lang="ru-RU" sz="2200" dirty="0">
                <a:solidFill>
                  <a:srgbClr val="0070C0"/>
                </a:solidFill>
              </a:rPr>
              <a:t>висока за подържане на живота на планетата. Средната температура </a:t>
            </a:r>
            <a:r>
              <a:rPr lang="ru-RU" sz="2200" dirty="0" smtClean="0">
                <a:solidFill>
                  <a:srgbClr val="0070C0"/>
                </a:solidFill>
              </a:rPr>
              <a:t>на Земята </a:t>
            </a:r>
            <a:r>
              <a:rPr lang="ru-RU" sz="2200" dirty="0">
                <a:solidFill>
                  <a:srgbClr val="0070C0"/>
                </a:solidFill>
              </a:rPr>
              <a:t>е около 15</a:t>
            </a:r>
            <a:r>
              <a:rPr lang="ru-RU" sz="2200" baseline="30000" dirty="0">
                <a:solidFill>
                  <a:srgbClr val="0070C0"/>
                </a:solidFill>
              </a:rPr>
              <a:t>о</a:t>
            </a:r>
            <a:r>
              <a:rPr lang="ru-RU" sz="2200" dirty="0">
                <a:solidFill>
                  <a:srgbClr val="0070C0"/>
                </a:solidFill>
              </a:rPr>
              <a:t>С (в различните области и в различни моменти от време тя варира </a:t>
            </a:r>
            <a:r>
              <a:rPr lang="ru-RU" sz="2200" dirty="0" smtClean="0">
                <a:solidFill>
                  <a:srgbClr val="0070C0"/>
                </a:solidFill>
              </a:rPr>
              <a:t>в големи </a:t>
            </a:r>
            <a:r>
              <a:rPr lang="ru-RU" sz="2200" dirty="0">
                <a:solidFill>
                  <a:srgbClr val="0070C0"/>
                </a:solidFill>
              </a:rPr>
              <a:t>граници). Без наличието на парников ефект Земята щеше да бъде </a:t>
            </a:r>
            <a:r>
              <a:rPr lang="ru-RU" sz="2200" dirty="0" smtClean="0">
                <a:solidFill>
                  <a:srgbClr val="0070C0"/>
                </a:solidFill>
              </a:rPr>
              <a:t>толкова студена</a:t>
            </a:r>
            <a:r>
              <a:rPr lang="ru-RU" sz="2200" dirty="0">
                <a:solidFill>
                  <a:srgbClr val="0070C0"/>
                </a:solidFill>
              </a:rPr>
              <a:t>, че животът нямаше да може да съществува</a:t>
            </a:r>
            <a:r>
              <a:rPr lang="ru-RU" sz="22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sz="1000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ru-RU" sz="2200" dirty="0">
                <a:solidFill>
                  <a:srgbClr val="0070C0"/>
                </a:solidFill>
              </a:rPr>
              <a:t>Оптическите свойства на атмосферата се определят в голяма степен от наличието </a:t>
            </a:r>
            <a:r>
              <a:rPr lang="ru-RU" sz="2200" dirty="0" smtClean="0">
                <a:solidFill>
                  <a:srgbClr val="0070C0"/>
                </a:solidFill>
              </a:rPr>
              <a:t>в нея </a:t>
            </a:r>
            <a:r>
              <a:rPr lang="ru-RU" sz="2200" dirty="0">
                <a:solidFill>
                  <a:srgbClr val="0070C0"/>
                </a:solidFill>
              </a:rPr>
              <a:t>на някои газове, които са получили наименованието </a:t>
            </a:r>
            <a:r>
              <a:rPr lang="ru-RU" sz="2200" b="1" dirty="0">
                <a:solidFill>
                  <a:srgbClr val="FF0000"/>
                </a:solidFill>
              </a:rPr>
              <a:t>'парникови газове'. </a:t>
            </a:r>
            <a:r>
              <a:rPr lang="ru-RU" sz="2200" dirty="0" smtClean="0">
                <a:solidFill>
                  <a:srgbClr val="0070C0"/>
                </a:solidFill>
              </a:rPr>
              <a:t>Основна роля </a:t>
            </a:r>
            <a:r>
              <a:rPr lang="ru-RU" sz="2200" dirty="0">
                <a:solidFill>
                  <a:srgbClr val="0070C0"/>
                </a:solidFill>
              </a:rPr>
              <a:t>в групата на парниковите газове играят </a:t>
            </a:r>
            <a:r>
              <a:rPr lang="ru-RU" sz="2200" b="1" dirty="0">
                <a:solidFill>
                  <a:srgbClr val="00B050"/>
                </a:solidFill>
              </a:rPr>
              <a:t>въглеродният диоксид CO</a:t>
            </a:r>
            <a:r>
              <a:rPr lang="ru-RU" sz="2200" b="1" baseline="30000" dirty="0">
                <a:solidFill>
                  <a:srgbClr val="00B050"/>
                </a:solidFill>
              </a:rPr>
              <a:t>2</a:t>
            </a:r>
            <a:r>
              <a:rPr lang="ru-RU" sz="2200" b="1" dirty="0">
                <a:solidFill>
                  <a:srgbClr val="00B050"/>
                </a:solidFill>
              </a:rPr>
              <a:t> и водните пари. </a:t>
            </a:r>
            <a:endParaRPr lang="bg-BG" sz="2200" b="1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11724" y="3581399"/>
            <a:ext cx="9036281" cy="3108053"/>
            <a:chOff x="76200" y="2362200"/>
            <a:chExt cx="9036281" cy="34975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5652" y="2362200"/>
              <a:ext cx="4326829" cy="34975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2362200"/>
              <a:ext cx="4572000" cy="3497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0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10741"/>
            <a:ext cx="1172633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Глобално затопляне</a:t>
            </a:r>
          </a:p>
          <a:p>
            <a:pPr algn="just"/>
            <a:endParaRPr lang="ru-RU" sz="800" dirty="0">
              <a:solidFill>
                <a:srgbClr val="7030A0"/>
              </a:solidFill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Увеличаването </a:t>
            </a:r>
            <a:r>
              <a:rPr lang="ru-RU" sz="2400" dirty="0">
                <a:solidFill>
                  <a:srgbClr val="7030A0"/>
                </a:solidFill>
              </a:rPr>
              <a:t>на количеството на парниковите </a:t>
            </a:r>
            <a:r>
              <a:rPr lang="ru-RU" sz="2400" dirty="0" smtClean="0">
                <a:solidFill>
                  <a:srgbClr val="7030A0"/>
                </a:solidFill>
              </a:rPr>
              <a:t>азове </a:t>
            </a:r>
            <a:r>
              <a:rPr lang="ru-RU" sz="2400" dirty="0">
                <a:solidFill>
                  <a:srgbClr val="7030A0"/>
                </a:solidFill>
              </a:rPr>
              <a:t>води до </a:t>
            </a:r>
            <a:r>
              <a:rPr lang="ru-RU" sz="2400" dirty="0">
                <a:solidFill>
                  <a:srgbClr val="00B0F0"/>
                </a:solidFill>
              </a:rPr>
              <a:t>засилване </a:t>
            </a:r>
            <a:r>
              <a:rPr lang="ru-RU" sz="2400" dirty="0" smtClean="0">
                <a:solidFill>
                  <a:srgbClr val="00B0F0"/>
                </a:solidFill>
              </a:rPr>
              <a:t>на парниковия </a:t>
            </a:r>
            <a:r>
              <a:rPr lang="ru-RU" sz="2400" dirty="0">
                <a:solidFill>
                  <a:srgbClr val="00B0F0"/>
                </a:solidFill>
              </a:rPr>
              <a:t>ефект. </a:t>
            </a:r>
            <a:endParaRPr lang="ru-RU" sz="2400" dirty="0" smtClean="0">
              <a:solidFill>
                <a:srgbClr val="00B0F0"/>
              </a:solidFill>
            </a:endParaRPr>
          </a:p>
          <a:p>
            <a:pPr algn="ctr"/>
            <a:endParaRPr lang="ru-RU" sz="8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 </a:t>
            </a:r>
            <a:r>
              <a:rPr lang="ru-RU" sz="2400" dirty="0">
                <a:solidFill>
                  <a:srgbClr val="FF0000"/>
                </a:solidFill>
              </a:rPr>
              <a:t>този начин се осигуряват условия за повишаване на </a:t>
            </a:r>
            <a:r>
              <a:rPr lang="ru-RU" sz="2400" dirty="0" smtClean="0">
                <a:solidFill>
                  <a:srgbClr val="FF0000"/>
                </a:solidFill>
              </a:rPr>
              <a:t>средната температура </a:t>
            </a:r>
            <a:r>
              <a:rPr lang="ru-RU" sz="2400" dirty="0">
                <a:solidFill>
                  <a:srgbClr val="FF0000"/>
                </a:solidFill>
              </a:rPr>
              <a:t>на земната повърхност.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endParaRPr lang="ru-RU" sz="800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Повишаването </a:t>
            </a:r>
            <a:r>
              <a:rPr lang="ru-RU" sz="2400" dirty="0">
                <a:solidFill>
                  <a:srgbClr val="7030A0"/>
                </a:solidFill>
              </a:rPr>
              <a:t>на земната температура действа </a:t>
            </a:r>
            <a:r>
              <a:rPr lang="ru-RU" sz="2400" dirty="0" smtClean="0">
                <a:solidFill>
                  <a:srgbClr val="7030A0"/>
                </a:solidFill>
              </a:rPr>
              <a:t>на екосистемите </a:t>
            </a:r>
            <a:r>
              <a:rPr lang="ru-RU" sz="2400" dirty="0">
                <a:solidFill>
                  <a:srgbClr val="7030A0"/>
                </a:solidFill>
              </a:rPr>
              <a:t>или директно, чрез топенето на ледовете и разрушаване на </a:t>
            </a:r>
            <a:r>
              <a:rPr lang="ru-RU" sz="2400" dirty="0" smtClean="0">
                <a:solidFill>
                  <a:srgbClr val="7030A0"/>
                </a:solidFill>
              </a:rPr>
              <a:t>естествената среда </a:t>
            </a:r>
            <a:r>
              <a:rPr lang="ru-RU" sz="2400" dirty="0">
                <a:solidFill>
                  <a:srgbClr val="7030A0"/>
                </a:solidFill>
              </a:rPr>
              <a:t>за живот в крайморските области и индиректно, чрез промяна на </a:t>
            </a:r>
            <a:r>
              <a:rPr lang="ru-RU" sz="2400" dirty="0" smtClean="0">
                <a:solidFill>
                  <a:srgbClr val="7030A0"/>
                </a:solidFill>
              </a:rPr>
              <a:t>климатичните условия.</a:t>
            </a:r>
          </a:p>
          <a:p>
            <a:pPr algn="ctr"/>
            <a:endParaRPr lang="ru-RU" sz="800" dirty="0">
              <a:solidFill>
                <a:srgbClr val="7030A0"/>
              </a:solidFill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При това, климатичните изменения оказват влияние в различна степен </a:t>
            </a:r>
            <a:r>
              <a:rPr lang="ru-RU" sz="2400" dirty="0" smtClean="0">
                <a:solidFill>
                  <a:srgbClr val="7030A0"/>
                </a:solidFill>
              </a:rPr>
              <a:t>за различните </a:t>
            </a:r>
            <a:r>
              <a:rPr lang="ru-RU" sz="2400" dirty="0">
                <a:solidFill>
                  <a:srgbClr val="7030A0"/>
                </a:solidFill>
              </a:rPr>
              <a:t>райони на земята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endParaRPr lang="bg-BG" sz="2400" dirty="0" smtClean="0">
              <a:solidFill>
                <a:srgbClr val="7030A0"/>
              </a:solidFill>
            </a:endParaRPr>
          </a:p>
          <a:p>
            <a:pPr algn="ctr"/>
            <a:endParaRPr lang="en-US" sz="800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Преди </a:t>
            </a:r>
            <a:r>
              <a:rPr lang="ru-RU" sz="2400" dirty="0">
                <a:solidFill>
                  <a:srgbClr val="7030A0"/>
                </a:solidFill>
              </a:rPr>
              <a:t>индустриалната революция, атмосферният </a:t>
            </a:r>
            <a:r>
              <a:rPr lang="ru-RU" sz="2400" dirty="0" smtClean="0">
                <a:solidFill>
                  <a:srgbClr val="7030A0"/>
                </a:solidFill>
              </a:rPr>
              <a:t>CO</a:t>
            </a:r>
            <a:r>
              <a:rPr lang="ru-RU" sz="2400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aseline="-250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bg-BG" sz="2400" dirty="0" smtClean="0">
                <a:solidFill>
                  <a:srgbClr val="7030A0"/>
                </a:solidFill>
              </a:rPr>
              <a:t>е имал </a:t>
            </a:r>
            <a:r>
              <a:rPr lang="ru-RU" sz="2400" dirty="0" smtClean="0">
                <a:solidFill>
                  <a:srgbClr val="7030A0"/>
                </a:solidFill>
              </a:rPr>
              <a:t>концентрация </a:t>
            </a:r>
            <a:r>
              <a:rPr lang="ru-RU" sz="2400" dirty="0">
                <a:solidFill>
                  <a:srgbClr val="7030A0"/>
                </a:solidFill>
              </a:rPr>
              <a:t>около </a:t>
            </a:r>
            <a:r>
              <a:rPr lang="ru-RU" sz="2400" dirty="0">
                <a:solidFill>
                  <a:srgbClr val="00B050"/>
                </a:solidFill>
              </a:rPr>
              <a:t>280 частици за милион (ppm)</a:t>
            </a:r>
            <a:r>
              <a:rPr lang="ru-RU" sz="2400" dirty="0">
                <a:solidFill>
                  <a:srgbClr val="7030A0"/>
                </a:solidFill>
              </a:rPr>
              <a:t>. Сега, в резултат на човешката дейност, концентрацията е </a:t>
            </a:r>
            <a:r>
              <a:rPr lang="ru-RU" sz="2400" dirty="0">
                <a:solidFill>
                  <a:srgbClr val="00B050"/>
                </a:solidFill>
              </a:rPr>
              <a:t>375 ppm. </a:t>
            </a:r>
            <a:r>
              <a:rPr lang="ru-RU" sz="2400" dirty="0">
                <a:solidFill>
                  <a:srgbClr val="7030A0"/>
                </a:solidFill>
              </a:rPr>
              <a:t>Емисиите от парникови газове и други фактори като изменения в използването на земната повърхност променят енергийния баланс слабо, но последствията са значителни.</a:t>
            </a:r>
            <a:endParaRPr lang="bg-BG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732" y="126581"/>
            <a:ext cx="1138766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200" dirty="0" smtClean="0">
                <a:solidFill>
                  <a:srgbClr val="00B0F0"/>
                </a:solidFill>
              </a:rPr>
              <a:t>Природен </a:t>
            </a:r>
            <a:r>
              <a:rPr lang="ru-RU" sz="2200" dirty="0" smtClean="0">
                <a:solidFill>
                  <a:srgbClr val="00B0F0"/>
                </a:solidFill>
              </a:rPr>
              <a:t>ресурс </a:t>
            </a:r>
            <a:r>
              <a:rPr lang="ru-RU" sz="2200" dirty="0">
                <a:solidFill>
                  <a:srgbClr val="C00000"/>
                </a:solidFill>
              </a:rPr>
              <a:t>е това, което хората могат да използват, което идва от естествената среда. Примери за природни ресурси са въздух, вода, дърво, нефт, вятърна енергия, природен газ, желязо и въглища.</a:t>
            </a:r>
          </a:p>
          <a:p>
            <a:r>
              <a:rPr lang="ru-RU" sz="2200" dirty="0">
                <a:solidFill>
                  <a:srgbClr val="C00000"/>
                </a:solidFill>
              </a:rPr>
              <a:t>  </a:t>
            </a:r>
          </a:p>
          <a:p>
            <a:pPr algn="just"/>
            <a:r>
              <a:rPr lang="ru-RU" sz="2200" dirty="0">
                <a:solidFill>
                  <a:srgbClr val="C00000"/>
                </a:solidFill>
              </a:rPr>
              <a:t>Разделителната линия между природните ресурси и създадените от човека ресурси не е ясно очертана. Хидроелектрическата енергия не е естествен ресурс, защото хората използват турбини за преобразуване на енергията от движеща се вода.</a:t>
            </a:r>
            <a:endParaRPr lang="bg-BG" sz="2200" dirty="0">
              <a:solidFill>
                <a:srgbClr val="C00000"/>
              </a:solidFill>
            </a:endParaRP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14" y="2669458"/>
            <a:ext cx="7629172" cy="378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7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84" y="-6465"/>
            <a:ext cx="6683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/>
              <a:t>Възобновяеми и невъзобновяеми ресурси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0529" y="791402"/>
            <a:ext cx="7275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FF0000"/>
                </a:solidFill>
              </a:rPr>
              <a:t>Възобновяем ресурс </a:t>
            </a:r>
            <a:r>
              <a:rPr lang="ru-RU" sz="2200" dirty="0">
                <a:solidFill>
                  <a:srgbClr val="00B0F0"/>
                </a:solidFill>
              </a:rPr>
              <a:t>- ресурс, който може да бъде направен отново от природата или от хората </a:t>
            </a:r>
            <a:r>
              <a:rPr lang="ru-RU" sz="2200" dirty="0">
                <a:solidFill>
                  <a:srgbClr val="C00000"/>
                </a:solidFill>
              </a:rPr>
              <a:t>за </a:t>
            </a:r>
            <a:r>
              <a:rPr lang="ru-RU" sz="2200" dirty="0" smtClean="0">
                <a:solidFill>
                  <a:srgbClr val="C00000"/>
                </a:solidFill>
              </a:rPr>
              <a:t>относително кратко време</a:t>
            </a:r>
            <a:endParaRPr lang="bg-BG" sz="2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0419" y="2045398"/>
            <a:ext cx="75560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B050"/>
                </a:solidFill>
              </a:rPr>
              <a:t>Невъзобновяем ресурс </a:t>
            </a:r>
            <a:r>
              <a:rPr lang="ru-RU" sz="2200" dirty="0">
                <a:solidFill>
                  <a:srgbClr val="C00000"/>
                </a:solidFill>
              </a:rPr>
              <a:t>- ресурс, който отнема твърде дълго време за замяна (в сравнение с периода на използването му) или изобщо не може да бъде заменен</a:t>
            </a:r>
            <a:endParaRPr lang="bg-BG" sz="2200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3733" y="3445933"/>
            <a:ext cx="9516533" cy="2760133"/>
            <a:chOff x="609600" y="3886200"/>
            <a:chExt cx="8114930" cy="2090738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886200"/>
              <a:ext cx="4629150" cy="209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55" y="3935050"/>
              <a:ext cx="3000375" cy="2041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4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203200" y="574506"/>
            <a:ext cx="11988800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bg-BG" altLang="en-US" sz="3100" dirty="0"/>
              <a:t>Възобновяеми </a:t>
            </a:r>
            <a:r>
              <a:rPr lang="bg-BG" altLang="en-US" sz="3100" dirty="0" smtClean="0"/>
              <a:t>ресурси                        невъзобновяеми </a:t>
            </a:r>
            <a:r>
              <a:rPr lang="bg-BG" altLang="en-US" sz="3100" dirty="0"/>
              <a:t>ресурси</a:t>
            </a:r>
            <a:endParaRPr lang="en-US" altLang="en-US" sz="31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8000" y="76200"/>
            <a:ext cx="109728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3200" dirty="0">
                <a:solidFill>
                  <a:srgbClr val="FFFFFF"/>
                </a:solidFill>
                <a:latin typeface="Calibri"/>
                <a:cs typeface="+mn-cs"/>
              </a:rPr>
              <a:t>Възобновяеми и невъзобновяеми ресурси</a:t>
            </a:r>
            <a:endParaRPr lang="en-US" sz="44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689600" y="1219200"/>
            <a:ext cx="0" cy="556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51" y="1134815"/>
            <a:ext cx="330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78" y="2971800"/>
            <a:ext cx="24765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5" y="2881313"/>
            <a:ext cx="2465916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75" y="4572000"/>
            <a:ext cx="25781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" y="4236036"/>
            <a:ext cx="2914649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09" y="1295400"/>
            <a:ext cx="3175000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43" y="2786062"/>
            <a:ext cx="2133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28" y="4138612"/>
            <a:ext cx="27432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241507"/>
            <a:ext cx="34544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1265068"/>
            <a:ext cx="2209800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75" y="1004148"/>
            <a:ext cx="2184400" cy="192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304800" y="868431"/>
            <a:ext cx="11277600" cy="2667000"/>
          </a:xfrm>
        </p:spPr>
        <p:txBody>
          <a:bodyPr>
            <a:noAutofit/>
          </a:bodyPr>
          <a:lstStyle/>
          <a:p>
            <a:pPr eaLnBrk="1" hangingPunct="1"/>
            <a:endParaRPr lang="en-US" altLang="en-US" sz="2400" dirty="0" smtClean="0"/>
          </a:p>
          <a:p>
            <a:pPr>
              <a:spcBef>
                <a:spcPts val="1200"/>
              </a:spcBef>
            </a:pPr>
            <a:r>
              <a:rPr lang="ru-RU" altLang="en-US" sz="2400" dirty="0"/>
              <a:t>Понякога възобновяемите ресурси стават оскъдни, когато се </a:t>
            </a:r>
            <a:r>
              <a:rPr lang="ru-RU" altLang="en-US" sz="2400" dirty="0" smtClean="0"/>
              <a:t>прекалява с ползването им</a:t>
            </a:r>
          </a:p>
          <a:p>
            <a:pPr>
              <a:spcBef>
                <a:spcPts val="1200"/>
              </a:spcBef>
            </a:pPr>
            <a:r>
              <a:rPr lang="ru-RU" altLang="en-US" sz="2400" dirty="0" smtClean="0">
                <a:solidFill>
                  <a:srgbClr val="00B0F0"/>
                </a:solidFill>
              </a:rPr>
              <a:t>Прясната </a:t>
            </a:r>
            <a:r>
              <a:rPr lang="ru-RU" altLang="en-US" sz="2400" dirty="0">
                <a:solidFill>
                  <a:srgbClr val="00B0F0"/>
                </a:solidFill>
              </a:rPr>
              <a:t>вода се заменя чрез водния цикъл, но ако хората използват твърде много прясна вода, преди тя да бъде подновена през водния цикъл, тогава тя ще стане оскъдна</a:t>
            </a:r>
          </a:p>
          <a:p>
            <a:pPr>
              <a:spcBef>
                <a:spcPts val="1200"/>
              </a:spcBef>
            </a:pPr>
            <a:r>
              <a:rPr lang="ru-RU" altLang="en-US" sz="2400" dirty="0">
                <a:solidFill>
                  <a:srgbClr val="C00000"/>
                </a:solidFill>
              </a:rPr>
              <a:t>Дърветата също могат да страдат от прекомерна употреба и да станат оскъдни, ако не бъдат презасадени след </a:t>
            </a:r>
            <a:r>
              <a:rPr lang="ru-RU" altLang="en-US" sz="2400" dirty="0" smtClean="0">
                <a:solidFill>
                  <a:srgbClr val="C00000"/>
                </a:solidFill>
              </a:rPr>
              <a:t>изсичане</a:t>
            </a:r>
            <a:endParaRPr lang="en-US" alt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76200"/>
            <a:ext cx="109728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dirty="0">
                <a:solidFill>
                  <a:srgbClr val="FFFFFF"/>
                </a:solidFill>
                <a:latin typeface="Calibri"/>
                <a:cs typeface="+mn-cs"/>
              </a:rPr>
              <a:t>Възобновяеми ресурси - наистина ли са възобновяеми?</a:t>
            </a:r>
            <a:endParaRPr lang="en-US" sz="4400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838201"/>
            <a:ext cx="10972800" cy="606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861627" y="880268"/>
            <a:ext cx="1046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 smtClean="0">
                <a:solidFill>
                  <a:schemeClr val="bg1"/>
                </a:solidFill>
                <a:latin typeface="Arial" pitchFamily="34" charset="0"/>
              </a:rPr>
              <a:t>Оскъдни </a:t>
            </a:r>
            <a:r>
              <a:rPr lang="ru-RU" altLang="en-US" sz="1800" dirty="0">
                <a:solidFill>
                  <a:schemeClr val="bg1"/>
                </a:solidFill>
                <a:latin typeface="Arial" pitchFamily="34" charset="0"/>
              </a:rPr>
              <a:t>- трудно се намират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9" y="4114801"/>
            <a:ext cx="4535746" cy="253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94" y="4114801"/>
            <a:ext cx="5054861" cy="253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3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117600" y="1219200"/>
            <a:ext cx="9956800" cy="2667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sz="18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sz="1800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US" sz="1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800" dirty="0" smtClean="0"/>
              <a:t>Recycling examples: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8699" y="149225"/>
            <a:ext cx="10972800" cy="4540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3200" dirty="0">
                <a:solidFill>
                  <a:srgbClr val="FFFFFF"/>
                </a:solidFill>
                <a:latin typeface="Calibri"/>
              </a:rPr>
              <a:t>Възобновяеми и невъзобновяеми ресурси</a:t>
            </a:r>
            <a:endParaRPr lang="en-US" sz="4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85801"/>
            <a:ext cx="10972800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863600" y="736598"/>
            <a:ext cx="1046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Рециклиране - </a:t>
            </a:r>
            <a:r>
              <a:rPr lang="ru-RU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процес, предназначен да възстановява и използва повторно материали, вместо да ги изхвърля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743" y="1687510"/>
            <a:ext cx="294640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3" y="1658145"/>
            <a:ext cx="3803651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60" y="3742535"/>
            <a:ext cx="3987800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60" y="1619249"/>
            <a:ext cx="3378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09" y="4279110"/>
            <a:ext cx="3721100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41" y="4279110"/>
            <a:ext cx="3810000" cy="19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7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9465" y="733273"/>
            <a:ext cx="112945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3200" b="1" dirty="0">
                <a:solidFill>
                  <a:srgbClr val="00B0F0"/>
                </a:solidFill>
                <a:latin typeface="Times New Roman,Bold"/>
              </a:rPr>
              <a:t>Енергийна консумация</a:t>
            </a:r>
          </a:p>
          <a:p>
            <a:pPr algn="just"/>
            <a:r>
              <a:rPr lang="ru-RU" sz="2800" dirty="0">
                <a:solidFill>
                  <a:srgbClr val="C00000"/>
                </a:solidFill>
                <a:latin typeface="Times New Roman"/>
              </a:rPr>
              <a:t>През 2008 година пълната консумация на енергия за човечеството се оценява на 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</a:rPr>
              <a:t>474 Ексаджаула </a:t>
            </a:r>
            <a:r>
              <a:rPr lang="ru-RU" sz="2800" dirty="0">
                <a:solidFill>
                  <a:srgbClr val="C00000"/>
                </a:solidFill>
                <a:latin typeface="Times New Roman"/>
              </a:rPr>
              <a:t>(</a:t>
            </a:r>
            <a:r>
              <a:rPr lang="ru-RU" sz="2800" dirty="0">
                <a:solidFill>
                  <a:srgbClr val="00B0F0"/>
                </a:solidFill>
                <a:latin typeface="Times New Roman"/>
              </a:rPr>
              <a:t>474 x 10</a:t>
            </a:r>
            <a:r>
              <a:rPr lang="ru-RU" sz="2800" baseline="30000" dirty="0">
                <a:solidFill>
                  <a:srgbClr val="00B0F0"/>
                </a:solidFill>
                <a:latin typeface="Times New Roman"/>
              </a:rPr>
              <a:t>18 </a:t>
            </a:r>
            <a:r>
              <a:rPr lang="ru-RU" sz="2800" dirty="0">
                <a:solidFill>
                  <a:srgbClr val="00B0F0"/>
                </a:solidFill>
                <a:latin typeface="Times New Roman"/>
              </a:rPr>
              <a:t>J</a:t>
            </a:r>
            <a:r>
              <a:rPr lang="ru-RU" sz="2800" dirty="0">
                <a:solidFill>
                  <a:srgbClr val="C00000"/>
                </a:solidFill>
                <a:latin typeface="Times New Roman"/>
              </a:rPr>
              <a:t>). Около 80 до 90 % от тази енергия се </a:t>
            </a:r>
            <a:r>
              <a:rPr lang="en-US" sz="2800" dirty="0" smtClean="0">
                <a:solidFill>
                  <a:srgbClr val="C00000"/>
                </a:solidFill>
                <a:latin typeface="Times New Roman"/>
              </a:rPr>
              <a:t>e 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</a:rPr>
              <a:t>получава</a:t>
            </a:r>
            <a:r>
              <a:rPr lang="bg-BG" sz="2800" dirty="0" smtClean="0">
                <a:solidFill>
                  <a:srgbClr val="C00000"/>
                </a:solidFill>
                <a:latin typeface="Times New Roman"/>
              </a:rPr>
              <a:t>ла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/>
              </a:rPr>
              <a:t>от 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</a:rPr>
              <a:t>органични горива</a:t>
            </a:r>
            <a:r>
              <a:rPr lang="ru-RU" sz="2800" dirty="0">
                <a:solidFill>
                  <a:srgbClr val="C00000"/>
                </a:solidFill>
                <a:latin typeface="Times New Roman"/>
              </a:rPr>
              <a:t>. 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</a:rPr>
              <a:t>Мощността тогава е била около </a:t>
            </a:r>
            <a:r>
              <a:rPr lang="ru-RU" sz="2800" dirty="0">
                <a:solidFill>
                  <a:srgbClr val="C00000"/>
                </a:solidFill>
                <a:latin typeface="Times New Roman"/>
              </a:rPr>
              <a:t>15 Теравата (</a:t>
            </a:r>
            <a:r>
              <a:rPr lang="ru-RU" sz="2800" dirty="0">
                <a:solidFill>
                  <a:srgbClr val="00B0F0"/>
                </a:solidFill>
                <a:latin typeface="Times New Roman"/>
              </a:rPr>
              <a:t>15.04 x 10</a:t>
            </a:r>
            <a:r>
              <a:rPr lang="ru-RU" sz="2800" baseline="30000" dirty="0">
                <a:solidFill>
                  <a:srgbClr val="00B0F0"/>
                </a:solidFill>
                <a:latin typeface="Times New Roman"/>
              </a:rPr>
              <a:t>12 </a:t>
            </a:r>
            <a:r>
              <a:rPr lang="ru-RU" sz="2800" dirty="0">
                <a:solidFill>
                  <a:srgbClr val="00B0F0"/>
                </a:solidFill>
                <a:latin typeface="Times New Roman"/>
              </a:rPr>
              <a:t>W</a:t>
            </a:r>
            <a:r>
              <a:rPr lang="ru-RU" sz="2800" dirty="0">
                <a:solidFill>
                  <a:srgbClr val="C00000"/>
                </a:solidFill>
                <a:latin typeface="Times New Roman"/>
              </a:rPr>
              <a:t>). </a:t>
            </a:r>
            <a:r>
              <a:rPr lang="ru-RU" sz="2800" dirty="0" smtClean="0">
                <a:solidFill>
                  <a:srgbClr val="00B050"/>
                </a:solidFill>
                <a:latin typeface="Times New Roman"/>
              </a:rPr>
              <a:t>(да се направят изчисленията)</a:t>
            </a:r>
          </a:p>
          <a:p>
            <a:pPr algn="just"/>
            <a:endParaRPr lang="ru-RU" sz="2800" dirty="0">
              <a:solidFill>
                <a:srgbClr val="C00000"/>
              </a:solidFill>
              <a:latin typeface="Times New Roman"/>
            </a:endParaRP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Times New Roman"/>
              </a:rPr>
              <a:t>Това количество енергия </a:t>
            </a:r>
            <a:r>
              <a:rPr lang="ru-RU" sz="2800" dirty="0">
                <a:solidFill>
                  <a:srgbClr val="C00000"/>
                </a:solidFill>
                <a:latin typeface="Times New Roman"/>
              </a:rPr>
              <a:t>може да 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</a:rPr>
              <a:t>се разглежда </a:t>
            </a:r>
            <a:r>
              <a:rPr lang="ru-RU" sz="2800" dirty="0">
                <a:solidFill>
                  <a:srgbClr val="C00000"/>
                </a:solidFill>
                <a:latin typeface="Times New Roman"/>
              </a:rPr>
              <a:t>като единица мярка за енергийните ресурси - може да 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</a:rPr>
              <a:t>се означи </a:t>
            </a:r>
            <a:r>
              <a:rPr lang="ru-RU" sz="2800" dirty="0">
                <a:solidFill>
                  <a:srgbClr val="C00000"/>
                </a:solidFill>
                <a:latin typeface="Times New Roman"/>
              </a:rPr>
              <a:t>с </a:t>
            </a:r>
            <a:r>
              <a:rPr lang="ru-RU" sz="2800" b="1" dirty="0">
                <a:solidFill>
                  <a:srgbClr val="00B0F0"/>
                </a:solidFill>
                <a:latin typeface="Times New Roman"/>
              </a:rPr>
              <a:t>Q</a:t>
            </a:r>
            <a:r>
              <a:rPr lang="ru-RU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/>
              </a:rPr>
              <a:t>и енергийните източници да се оценяват в измерителна единица </a:t>
            </a:r>
            <a:r>
              <a:rPr lang="ru-RU" sz="2800" b="1" dirty="0">
                <a:solidFill>
                  <a:srgbClr val="00B0F0"/>
                </a:solidFill>
                <a:latin typeface="Times New Roman"/>
              </a:rPr>
              <a:t>Q</a:t>
            </a:r>
            <a:r>
              <a:rPr lang="ru-RU" sz="2800" b="1" dirty="0">
                <a:solidFill>
                  <a:srgbClr val="C00000"/>
                </a:solidFill>
                <a:latin typeface="Times New Roman"/>
              </a:rPr>
              <a:t>.</a:t>
            </a:r>
            <a:endParaRPr lang="bg-BG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048036"/>
            <a:ext cx="11817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i="0" u="none" strike="noStrike" baseline="0" dirty="0" smtClean="0">
                <a:solidFill>
                  <a:srgbClr val="C00000"/>
                </a:solidFill>
                <a:latin typeface="Times New Roman,Bold"/>
              </a:rPr>
              <a:t>Енергиен баланс на земята</a:t>
            </a:r>
          </a:p>
          <a:p>
            <a:pPr algn="just"/>
            <a:r>
              <a:rPr lang="ru-RU" sz="28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Земята може да се разглежда като физическа система с енергиен баланс, който</a:t>
            </a:r>
            <a:r>
              <a:rPr lang="en-US" sz="28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включва всички притоци от постъпваща към планетата енергия и всички загуби на</a:t>
            </a:r>
            <a:r>
              <a:rPr lang="en-US" sz="28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енергия към околното пространство (космоса). Планетата е приблизително в</a:t>
            </a:r>
            <a:r>
              <a:rPr lang="en-US" sz="28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равновесие, което означава, че сумата от всички притоци на енергия е приблизително</a:t>
            </a:r>
            <a:r>
              <a:rPr lang="en-US" sz="28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равна на сумата от загубите на енергия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35" y="96893"/>
            <a:ext cx="7024255" cy="39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733" y="889844"/>
            <a:ext cx="113368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b="1" dirty="0">
                <a:solidFill>
                  <a:srgbClr val="FF0000"/>
                </a:solidFill>
                <a:latin typeface="Times New Roman,Bold"/>
              </a:rPr>
              <a:t>Енергийни ресурси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/>
              </a:rPr>
              <a:t>По-голяма част от енергийните ресурси на земята се </a:t>
            </a:r>
            <a:r>
              <a:rPr lang="ru-RU" sz="2400" dirty="0">
                <a:solidFill>
                  <a:srgbClr val="FF0000"/>
                </a:solidFill>
                <a:latin typeface="Times New Roman"/>
              </a:rPr>
              <a:t>формират от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</a:rPr>
              <a:t>слънчевата енергия</a:t>
            </a:r>
            <a:r>
              <a:rPr lang="ru-RU" sz="2400" dirty="0">
                <a:solidFill>
                  <a:srgbClr val="FF0000"/>
                </a:solidFill>
                <a:latin typeface="Times New Roman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Times New Roman"/>
              </a:rPr>
              <a:t> Част от тази енергия е била съхранена (акумулирана) във вид на </a:t>
            </a:r>
            <a:r>
              <a:rPr lang="ru-RU" sz="2400" b="1" dirty="0" smtClean="0">
                <a:solidFill>
                  <a:srgbClr val="C00000"/>
                </a:solidFill>
                <a:latin typeface="Times New Roman,Bold"/>
              </a:rPr>
              <a:t>органични горива </a:t>
            </a:r>
            <a:r>
              <a:rPr lang="ru-RU" sz="2400" dirty="0">
                <a:solidFill>
                  <a:srgbClr val="0070C0"/>
                </a:solidFill>
                <a:latin typeface="Times New Roman"/>
              </a:rPr>
              <a:t>в продължение на много време (милиони години) и сега се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</a:rPr>
              <a:t> консумира </a:t>
            </a:r>
            <a:r>
              <a:rPr lang="ru-RU" sz="2400" dirty="0">
                <a:solidFill>
                  <a:srgbClr val="0070C0"/>
                </a:solidFill>
                <a:latin typeface="Times New Roman"/>
              </a:rPr>
              <a:t>с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</a:rPr>
              <a:t>много бързи </a:t>
            </a:r>
            <a:r>
              <a:rPr lang="ru-RU" sz="2400" dirty="0">
                <a:solidFill>
                  <a:srgbClr val="0070C0"/>
                </a:solidFill>
                <a:latin typeface="Times New Roman"/>
              </a:rPr>
              <a:t>темпове. Друга част от слънчевата енергия е използваема директно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</a:rPr>
              <a:t>или индиректно</a:t>
            </a:r>
            <a:r>
              <a:rPr lang="ru-RU" sz="2400" dirty="0">
                <a:solidFill>
                  <a:srgbClr val="0070C0"/>
                </a:solidFill>
                <a:latin typeface="Times New Roman"/>
              </a:rPr>
              <a:t>. За цялата земя с площ на земния диск около 127400000 км</a:t>
            </a:r>
            <a:r>
              <a:rPr lang="ru-RU" sz="2400" baseline="30000" dirty="0">
                <a:solidFill>
                  <a:srgbClr val="0070C0"/>
                </a:solidFill>
                <a:latin typeface="Times New Roman"/>
              </a:rPr>
              <a:t>2</a:t>
            </a:r>
            <a:r>
              <a:rPr lang="ru-RU" sz="2400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</a:rPr>
              <a:t>пълната мощност </a:t>
            </a:r>
            <a:r>
              <a:rPr lang="ru-RU" sz="2400" dirty="0">
                <a:solidFill>
                  <a:srgbClr val="0070C0"/>
                </a:solidFill>
                <a:latin typeface="Times New Roman"/>
              </a:rPr>
              <a:t>на постъпващата от слънцето енергия е 174 Петавата (174 x 10</a:t>
            </a:r>
            <a:r>
              <a:rPr lang="ru-RU" sz="2400" baseline="30000" dirty="0">
                <a:solidFill>
                  <a:srgbClr val="0070C0"/>
                </a:solidFill>
                <a:latin typeface="Times New Roman"/>
              </a:rPr>
              <a:t>15</a:t>
            </a:r>
            <a:r>
              <a:rPr lang="ru-RU" sz="2400" dirty="0">
                <a:solidFill>
                  <a:srgbClr val="0070C0"/>
                </a:solidFill>
                <a:latin typeface="Times New Roman"/>
              </a:rPr>
              <a:t> W).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</a:rPr>
              <a:t>Около половината </a:t>
            </a:r>
            <a:r>
              <a:rPr lang="ru-RU" sz="2400" dirty="0">
                <a:solidFill>
                  <a:srgbClr val="0070C0"/>
                </a:solidFill>
                <a:latin typeface="Times New Roman"/>
              </a:rPr>
              <a:t>от това количество достига земната повърхност. </a:t>
            </a:r>
            <a:endParaRPr lang="ru-RU" sz="2400" dirty="0" smtClean="0">
              <a:solidFill>
                <a:srgbClr val="0070C0"/>
              </a:solidFill>
              <a:latin typeface="Times New Roman"/>
            </a:endParaRPr>
          </a:p>
          <a:p>
            <a:pPr algn="just"/>
            <a:endParaRPr lang="ru-RU" sz="2400" dirty="0" smtClean="0">
              <a:solidFill>
                <a:srgbClr val="0070C0"/>
              </a:solidFill>
              <a:latin typeface="Times New Roman"/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/>
              </a:rPr>
              <a:t>Колко е падащата радиация на един квадратен метър? - изчислете</a:t>
            </a:r>
          </a:p>
          <a:p>
            <a:pPr algn="just"/>
            <a:endParaRPr lang="ru-RU" sz="2400" dirty="0">
              <a:solidFill>
                <a:srgbClr val="0070C0"/>
              </a:solidFill>
              <a:latin typeface="Times New Roman"/>
            </a:endParaRPr>
          </a:p>
          <a:p>
            <a:pPr algn="just"/>
            <a:r>
              <a:rPr lang="ru-RU" sz="2400" dirty="0" smtClean="0">
                <a:solidFill>
                  <a:srgbClr val="00B050"/>
                </a:solidFill>
                <a:latin typeface="Times New Roman"/>
              </a:rPr>
              <a:t>За </a:t>
            </a:r>
            <a:r>
              <a:rPr lang="ru-RU" sz="2400" dirty="0">
                <a:solidFill>
                  <a:srgbClr val="00B050"/>
                </a:solidFill>
                <a:latin typeface="Times New Roman"/>
              </a:rPr>
              <a:t>сравнение, </a:t>
            </a:r>
            <a:r>
              <a:rPr lang="ru-RU" sz="2400" dirty="0" smtClean="0">
                <a:solidFill>
                  <a:srgbClr val="00B050"/>
                </a:solidFill>
                <a:latin typeface="Times New Roman"/>
              </a:rPr>
              <a:t>пълната консумирана </a:t>
            </a:r>
            <a:r>
              <a:rPr lang="ru-RU" sz="2400" dirty="0">
                <a:solidFill>
                  <a:srgbClr val="00B050"/>
                </a:solidFill>
                <a:latin typeface="Times New Roman"/>
              </a:rPr>
              <a:t>от човечеството </a:t>
            </a:r>
            <a:r>
              <a:rPr lang="ru-RU" sz="2400" dirty="0" smtClean="0">
                <a:solidFill>
                  <a:srgbClr val="00B050"/>
                </a:solidFill>
                <a:latin typeface="Times New Roman"/>
              </a:rPr>
              <a:t>енергия (като мощност) е </a:t>
            </a:r>
            <a:r>
              <a:rPr lang="ru-RU" sz="2400" dirty="0">
                <a:solidFill>
                  <a:srgbClr val="00B050"/>
                </a:solidFill>
                <a:latin typeface="Times New Roman"/>
              </a:rPr>
              <a:t>15 теравата (15.04 x 10</a:t>
            </a:r>
            <a:r>
              <a:rPr lang="ru-RU" sz="2400" baseline="30000" dirty="0">
                <a:solidFill>
                  <a:srgbClr val="00B050"/>
                </a:solidFill>
                <a:latin typeface="Times New Roman"/>
              </a:rPr>
              <a:t>12</a:t>
            </a:r>
            <a:r>
              <a:rPr lang="ru-RU" sz="2400" dirty="0">
                <a:solidFill>
                  <a:srgbClr val="00B050"/>
                </a:solidFill>
                <a:latin typeface="Times New Roman"/>
              </a:rPr>
              <a:t> W) - повече от </a:t>
            </a:r>
            <a:r>
              <a:rPr lang="ru-RU" sz="2400" dirty="0" smtClean="0">
                <a:solidFill>
                  <a:srgbClr val="00B050"/>
                </a:solidFill>
                <a:latin typeface="Times New Roman"/>
              </a:rPr>
              <a:t>12000 пъти </a:t>
            </a:r>
            <a:r>
              <a:rPr lang="ru-RU" sz="2400" dirty="0">
                <a:solidFill>
                  <a:srgbClr val="00B050"/>
                </a:solidFill>
                <a:latin typeface="Times New Roman"/>
              </a:rPr>
              <a:t>е постъпващата слънчева енергия.</a:t>
            </a:r>
            <a:endParaRPr lang="bg-BG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" y="655303"/>
            <a:ext cx="112437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7030A0"/>
                </a:solidFill>
              </a:rPr>
              <a:t>Оценката на останалите невъзобновяеми енергийни ресурси, намиращи се на </a:t>
            </a:r>
            <a:r>
              <a:rPr lang="ru-RU" sz="2400" dirty="0" smtClean="0">
                <a:solidFill>
                  <a:srgbClr val="7030A0"/>
                </a:solidFill>
              </a:rPr>
              <a:t>Земята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варира </a:t>
            </a:r>
            <a:r>
              <a:rPr lang="ru-RU" sz="2400" dirty="0">
                <a:solidFill>
                  <a:srgbClr val="7030A0"/>
                </a:solidFill>
              </a:rPr>
              <a:t>в зависимост от обхвата на разглеждания въпрос. </a:t>
            </a:r>
            <a:endParaRPr lang="ru-RU" sz="2400" dirty="0" smtClean="0">
              <a:solidFill>
                <a:srgbClr val="7030A0"/>
              </a:solidFill>
            </a:endParaRPr>
          </a:p>
          <a:p>
            <a:pPr algn="just"/>
            <a:endParaRPr lang="ru-RU" sz="2400" dirty="0" smtClean="0">
              <a:solidFill>
                <a:srgbClr val="7030A0"/>
              </a:solidFill>
            </a:endParaRPr>
          </a:p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Общата </a:t>
            </a:r>
            <a:r>
              <a:rPr lang="ru-RU" sz="2400" dirty="0">
                <a:solidFill>
                  <a:srgbClr val="7030A0"/>
                </a:solidFill>
              </a:rPr>
              <a:t>оценка </a:t>
            </a:r>
            <a:r>
              <a:rPr lang="ru-RU" sz="2400" dirty="0" smtClean="0">
                <a:solidFill>
                  <a:srgbClr val="7030A0"/>
                </a:solidFill>
              </a:rPr>
              <a:t>на органичните </a:t>
            </a:r>
            <a:r>
              <a:rPr lang="ru-RU" sz="2400" dirty="0">
                <a:solidFill>
                  <a:srgbClr val="7030A0"/>
                </a:solidFill>
              </a:rPr>
              <a:t>горива е 0.4 YJ (1 YJ = </a:t>
            </a:r>
            <a:r>
              <a:rPr lang="ru-RU" sz="2400" dirty="0" smtClean="0">
                <a:solidFill>
                  <a:srgbClr val="7030A0"/>
                </a:solidFill>
              </a:rPr>
              <a:t>10</a:t>
            </a:r>
            <a:r>
              <a:rPr lang="ru-RU" sz="2400" baseline="30000" dirty="0" smtClean="0">
                <a:solidFill>
                  <a:srgbClr val="7030A0"/>
                </a:solidFill>
              </a:rPr>
              <a:t>24 </a:t>
            </a:r>
            <a:r>
              <a:rPr lang="ru-RU" sz="2400" dirty="0" smtClean="0">
                <a:solidFill>
                  <a:srgbClr val="7030A0"/>
                </a:solidFill>
              </a:rPr>
              <a:t>J</a:t>
            </a:r>
            <a:r>
              <a:rPr lang="ru-RU" sz="2400" dirty="0">
                <a:solidFill>
                  <a:srgbClr val="7030A0"/>
                </a:solidFill>
              </a:rPr>
              <a:t>) или 843 </a:t>
            </a:r>
            <a:r>
              <a:rPr lang="ru-RU" sz="2400" b="1" dirty="0">
                <a:solidFill>
                  <a:srgbClr val="7030A0"/>
                </a:solidFill>
              </a:rPr>
              <a:t>Q. </a:t>
            </a:r>
            <a:r>
              <a:rPr lang="ru-RU" sz="2400" dirty="0">
                <a:solidFill>
                  <a:srgbClr val="7030A0"/>
                </a:solidFill>
              </a:rPr>
              <a:t>Запасите от ядрено гориво (уран</a:t>
            </a:r>
            <a:r>
              <a:rPr lang="ru-RU" sz="2400" dirty="0" smtClean="0">
                <a:solidFill>
                  <a:srgbClr val="7030A0"/>
                </a:solidFill>
              </a:rPr>
              <a:t>)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надхвърля 2.5 YJ, което може да се изрази и като 5247</a:t>
            </a:r>
            <a:r>
              <a:rPr lang="ru-RU" sz="2400" b="1" dirty="0">
                <a:solidFill>
                  <a:srgbClr val="7030A0"/>
                </a:solidFill>
              </a:rPr>
              <a:t>Q.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just"/>
            <a:endParaRPr lang="ru-RU" sz="2400" b="1" dirty="0">
              <a:solidFill>
                <a:srgbClr val="7030A0"/>
              </a:solidFill>
            </a:endParaRPr>
          </a:p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Ако </a:t>
            </a:r>
            <a:r>
              <a:rPr lang="ru-RU" sz="2400" dirty="0">
                <a:solidFill>
                  <a:srgbClr val="7030A0"/>
                </a:solidFill>
              </a:rPr>
              <a:t>се включат оценките </a:t>
            </a:r>
            <a:r>
              <a:rPr lang="ru-RU" sz="2400" dirty="0" smtClean="0">
                <a:solidFill>
                  <a:srgbClr val="7030A0"/>
                </a:solidFill>
              </a:rPr>
              <a:t>за метана</a:t>
            </a:r>
            <a:r>
              <a:rPr lang="ru-RU" sz="2400" dirty="0">
                <a:solidFill>
                  <a:srgbClr val="7030A0"/>
                </a:solidFill>
              </a:rPr>
              <a:t>, който може да се извлече от така наречените </a:t>
            </a:r>
            <a:r>
              <a:rPr lang="ru-RU" sz="2400" dirty="0">
                <a:solidFill>
                  <a:srgbClr val="FF0000"/>
                </a:solidFill>
              </a:rPr>
              <a:t>калтрати</a:t>
            </a:r>
            <a:r>
              <a:rPr lang="ru-RU" sz="2400" dirty="0">
                <a:solidFill>
                  <a:srgbClr val="7030A0"/>
                </a:solidFill>
              </a:rPr>
              <a:t> (органични вещества </a:t>
            </a:r>
            <a:r>
              <a:rPr lang="ru-RU" sz="2400" dirty="0" smtClean="0">
                <a:solidFill>
                  <a:srgbClr val="7030A0"/>
                </a:solidFill>
              </a:rPr>
              <a:t>в тинята </a:t>
            </a:r>
            <a:r>
              <a:rPr lang="ru-RU" sz="2400" dirty="0">
                <a:solidFill>
                  <a:srgbClr val="7030A0"/>
                </a:solidFill>
              </a:rPr>
              <a:t>по дъното на морета и океани), оценката за органичните горива може да </a:t>
            </a:r>
            <a:r>
              <a:rPr lang="ru-RU" sz="2400" dirty="0" smtClean="0">
                <a:solidFill>
                  <a:srgbClr val="7030A0"/>
                </a:solidFill>
              </a:rPr>
              <a:t>нарасне на </a:t>
            </a:r>
            <a:r>
              <a:rPr lang="ru-RU" sz="2400" dirty="0">
                <a:solidFill>
                  <a:srgbClr val="7030A0"/>
                </a:solidFill>
              </a:rPr>
              <a:t>0.6 - 3 YJ или 1265 </a:t>
            </a:r>
            <a:r>
              <a:rPr lang="ru-RU" sz="2400" dirty="0" smtClean="0">
                <a:solidFill>
                  <a:srgbClr val="7030A0"/>
                </a:solidFill>
              </a:rPr>
              <a:t>– 6329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Q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just"/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4" y="832766"/>
            <a:ext cx="11013448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0" y="261035"/>
            <a:ext cx="1066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</a:rPr>
              <a:t>В табличен вид наличните енергийни ресурси могат да </a:t>
            </a:r>
            <a:r>
              <a:rPr lang="bg-BG" sz="2400" dirty="0">
                <a:solidFill>
                  <a:srgbClr val="C00000"/>
                </a:solidFill>
              </a:rPr>
              <a:t>се представят във вида:</a:t>
            </a:r>
          </a:p>
        </p:txBody>
      </p:sp>
    </p:spTree>
    <p:extLst>
      <p:ext uri="{BB962C8B-B14F-4D97-AF65-F5344CB8AC3E}">
        <p14:creationId xmlns:p14="http://schemas.microsoft.com/office/powerpoint/2010/main" val="36458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435" y="0"/>
            <a:ext cx="11641667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rgbClr val="C00000"/>
                </a:solidFill>
              </a:rPr>
              <a:t>Енергиен </a:t>
            </a:r>
            <a:r>
              <a:rPr lang="bg-BG" b="1" dirty="0" smtClean="0">
                <a:solidFill>
                  <a:srgbClr val="C00000"/>
                </a:solidFill>
              </a:rPr>
              <a:t>проблем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Енергийното </a:t>
            </a:r>
            <a:r>
              <a:rPr lang="ru-RU" i="1" dirty="0">
                <a:solidFill>
                  <a:srgbClr val="C00000"/>
                </a:solidFill>
              </a:rPr>
              <a:t>развитие на нашата планета </a:t>
            </a:r>
            <a:r>
              <a:rPr lang="ru-RU" dirty="0">
                <a:solidFill>
                  <a:srgbClr val="C00000"/>
                </a:solidFill>
              </a:rPr>
              <a:t>е свързано с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големи предизвикателства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bg-BG" dirty="0" smtClean="0">
                <a:solidFill>
                  <a:srgbClr val="C00000"/>
                </a:solidFill>
              </a:rPr>
              <a:t>пораждащи </a:t>
            </a:r>
            <a:r>
              <a:rPr lang="bg-BG" dirty="0">
                <a:solidFill>
                  <a:srgbClr val="C00000"/>
                </a:solidFill>
              </a:rPr>
              <a:t>се от:</a:t>
            </a:r>
          </a:p>
          <a:p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b="1" dirty="0">
                <a:solidFill>
                  <a:srgbClr val="00B0F0"/>
                </a:solidFill>
              </a:rPr>
              <a:t>нарастване на населението на планетата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подобряване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на стандарта 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живот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b="1" dirty="0">
                <a:solidFill>
                  <a:srgbClr val="C00000"/>
                </a:solidFill>
              </a:rPr>
              <a:t>изискванията за намаляване на замърсяването на околната среда</a:t>
            </a:r>
          </a:p>
          <a:p>
            <a:r>
              <a:rPr lang="ru-RU" b="1" dirty="0">
                <a:solidFill>
                  <a:srgbClr val="00B0F0"/>
                </a:solidFill>
              </a:rPr>
              <a:t>- намаляване на ресурсите от органични горива (дискусионната тема).</a:t>
            </a:r>
          </a:p>
          <a:p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b="1" dirty="0">
                <a:solidFill>
                  <a:srgbClr val="FF0000"/>
                </a:solidFill>
              </a:rPr>
              <a:t>Без енергия високо индустриализираната инфраструктура на човечеството </a:t>
            </a:r>
            <a:r>
              <a:rPr lang="ru-RU" b="1" dirty="0" smtClean="0">
                <a:solidFill>
                  <a:srgbClr val="FF0000"/>
                </a:solidFill>
              </a:rPr>
              <a:t>ще </a:t>
            </a:r>
            <a:r>
              <a:rPr lang="bg-BG" b="1" dirty="0" smtClean="0">
                <a:solidFill>
                  <a:srgbClr val="FF0000"/>
                </a:solidFill>
              </a:rPr>
              <a:t>колабира.</a:t>
            </a:r>
          </a:p>
          <a:p>
            <a:endParaRPr lang="bg-BG" dirty="0" smtClean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През 70-те години на миналия век временният бойкот на световния пазар </a:t>
            </a:r>
            <a:r>
              <a:rPr lang="ru-RU" sz="2000" dirty="0" smtClean="0">
                <a:solidFill>
                  <a:srgbClr val="7030A0"/>
                </a:solidFill>
              </a:rPr>
              <a:t>от страните </a:t>
            </a:r>
            <a:r>
              <a:rPr lang="ru-RU" sz="2000" dirty="0">
                <a:solidFill>
                  <a:srgbClr val="7030A0"/>
                </a:solidFill>
              </a:rPr>
              <a:t>членки на ОПЕК предизвика драматично нарастване на цените на </a:t>
            </a:r>
            <a:r>
              <a:rPr lang="ru-RU" sz="2000" dirty="0" smtClean="0">
                <a:solidFill>
                  <a:srgbClr val="7030A0"/>
                </a:solidFill>
              </a:rPr>
              <a:t>петролните продукти</a:t>
            </a:r>
            <a:r>
              <a:rPr lang="ru-RU" sz="2000" dirty="0">
                <a:solidFill>
                  <a:srgbClr val="7030A0"/>
                </a:solidFill>
              </a:rPr>
              <a:t>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Този период може да се смята като първо проявление на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Енергийния проблем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dirty="0">
                <a:solidFill>
                  <a:srgbClr val="7030A0"/>
                </a:solidFill>
              </a:rPr>
              <a:t>Тогава се прави и първата формулировка на същността на </a:t>
            </a:r>
            <a:r>
              <a:rPr lang="ru-RU" sz="2000" dirty="0" smtClean="0">
                <a:solidFill>
                  <a:srgbClr val="7030A0"/>
                </a:solidFill>
              </a:rPr>
              <a:t>енергийния </a:t>
            </a:r>
            <a:r>
              <a:rPr lang="bg-BG" sz="2000" dirty="0" smtClean="0">
                <a:solidFill>
                  <a:srgbClr val="7030A0"/>
                </a:solidFill>
              </a:rPr>
              <a:t>проблем</a:t>
            </a:r>
            <a:r>
              <a:rPr lang="bg-BG" sz="2000" dirty="0">
                <a:solidFill>
                  <a:srgbClr val="7030A0"/>
                </a:solidFill>
              </a:rPr>
              <a:t>:</a:t>
            </a:r>
          </a:p>
          <a:p>
            <a:r>
              <a:rPr lang="ru-RU" sz="2000" dirty="0">
                <a:solidFill>
                  <a:srgbClr val="FF0000"/>
                </a:solidFill>
              </a:rPr>
              <a:t>1. Поставя се под съмнение способността основните петролни продукти </a:t>
            </a:r>
            <a:r>
              <a:rPr lang="ru-RU" sz="2000" dirty="0" smtClean="0">
                <a:solidFill>
                  <a:srgbClr val="FF0000"/>
                </a:solidFill>
              </a:rPr>
              <a:t>да обезпечават </a:t>
            </a:r>
            <a:r>
              <a:rPr lang="ru-RU" sz="2000" dirty="0">
                <a:solidFill>
                  <a:srgbClr val="FF0000"/>
                </a:solidFill>
              </a:rPr>
              <a:t>енергийна независимост и стабилни цени.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2. Глобалното затопляне стана важно поради започналото топене на ледовете</a:t>
            </a:r>
            <a:r>
              <a:rPr lang="ru-RU" sz="2000" dirty="0" smtClean="0">
                <a:solidFill>
                  <a:srgbClr val="7030A0"/>
                </a:solidFill>
              </a:rPr>
              <a:t>, забележими </a:t>
            </a:r>
            <a:r>
              <a:rPr lang="ru-RU" sz="2000" dirty="0">
                <a:solidFill>
                  <a:srgbClr val="7030A0"/>
                </a:solidFill>
              </a:rPr>
              <a:t>климатични изменения и повдигане на нивото на световния океан.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Това се разглежда като причинено от така наречените парникови </a:t>
            </a:r>
            <a:r>
              <a:rPr lang="ru-RU" sz="2000" dirty="0" smtClean="0">
                <a:solidFill>
                  <a:srgbClr val="7030A0"/>
                </a:solidFill>
              </a:rPr>
              <a:t>газове</a:t>
            </a:r>
          </a:p>
          <a:p>
            <a:r>
              <a:rPr lang="ru-RU" sz="800" dirty="0" smtClean="0">
                <a:solidFill>
                  <a:srgbClr val="C00000"/>
                </a:solidFill>
              </a:rPr>
              <a:t> </a:t>
            </a:r>
            <a:endParaRPr lang="ru-RU" sz="800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Основни елементи на енергийния проблем.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</a:rPr>
              <a:t>Климатът на земята - Глобалното затопляне</a:t>
            </a:r>
            <a:endParaRPr lang="bg-BG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C00000"/>
                </a:solidFill>
              </a:rPr>
              <a:t>Нарастването </a:t>
            </a:r>
            <a:r>
              <a:rPr lang="bg-BG" dirty="0">
                <a:solidFill>
                  <a:srgbClr val="C00000"/>
                </a:solidFill>
              </a:rPr>
              <a:t>на </a:t>
            </a:r>
            <a:r>
              <a:rPr lang="bg-BG" dirty="0" smtClean="0">
                <a:solidFill>
                  <a:srgbClr val="C00000"/>
                </a:solidFill>
              </a:rPr>
              <a:t>населението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C00000"/>
                </a:solidFill>
              </a:rPr>
              <a:t>Нарастване на стандарта на живот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Зависимост </a:t>
            </a:r>
            <a:r>
              <a:rPr lang="ru-RU" dirty="0">
                <a:solidFill>
                  <a:srgbClr val="C00000"/>
                </a:solidFill>
              </a:rPr>
              <a:t>между енергопотреблението и </a:t>
            </a:r>
            <a:r>
              <a:rPr lang="ru-RU" dirty="0" smtClean="0">
                <a:solidFill>
                  <a:srgbClr val="C00000"/>
                </a:solidFill>
              </a:rPr>
              <a:t>националния </a:t>
            </a:r>
            <a:r>
              <a:rPr lang="bg-BG" dirty="0" smtClean="0">
                <a:solidFill>
                  <a:srgbClr val="C00000"/>
                </a:solidFill>
              </a:rPr>
              <a:t>доход </a:t>
            </a:r>
            <a:r>
              <a:rPr lang="bg-BG" dirty="0">
                <a:solidFill>
                  <a:srgbClr val="C00000"/>
                </a:solidFill>
              </a:rPr>
              <a:t>на различните страни</a:t>
            </a:r>
          </a:p>
        </p:txBody>
      </p:sp>
    </p:spTree>
    <p:extLst>
      <p:ext uri="{BB962C8B-B14F-4D97-AF65-F5344CB8AC3E}">
        <p14:creationId xmlns:p14="http://schemas.microsoft.com/office/powerpoint/2010/main" val="42738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67" y="256854"/>
            <a:ext cx="8593666" cy="651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7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878" y="265339"/>
            <a:ext cx="1180253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000" b="1" dirty="0">
                <a:solidFill>
                  <a:srgbClr val="7030A0"/>
                </a:solidFill>
              </a:rPr>
              <a:t>Протокол от Киото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Протоколът от Киото е международно съглашение на </a:t>
            </a:r>
            <a:r>
              <a:rPr lang="ru-RU" sz="2000" b="1" dirty="0" smtClean="0">
                <a:solidFill>
                  <a:srgbClr val="C00000"/>
                </a:solidFill>
              </a:rPr>
              <a:t>United </a:t>
            </a:r>
            <a:r>
              <a:rPr lang="ru-RU" sz="2000" b="1" dirty="0">
                <a:solidFill>
                  <a:srgbClr val="C00000"/>
                </a:solidFill>
              </a:rPr>
              <a:t>Nations </a:t>
            </a:r>
            <a:r>
              <a:rPr lang="ru-RU" sz="2000" b="1" dirty="0" smtClean="0">
                <a:solidFill>
                  <a:srgbClr val="C00000"/>
                </a:solidFill>
              </a:rPr>
              <a:t>Framework </a:t>
            </a:r>
            <a:r>
              <a:rPr lang="en-US" sz="2000" b="1" dirty="0" smtClean="0">
                <a:solidFill>
                  <a:srgbClr val="C00000"/>
                </a:solidFill>
              </a:rPr>
              <a:t>Convention </a:t>
            </a:r>
            <a:r>
              <a:rPr lang="en-US" sz="2000" b="1" dirty="0">
                <a:solidFill>
                  <a:srgbClr val="C00000"/>
                </a:solidFill>
              </a:rPr>
              <a:t>on Climate Change (UNFCCC </a:t>
            </a:r>
            <a:r>
              <a:rPr lang="bg-BG" sz="2000" b="1" dirty="0">
                <a:solidFill>
                  <a:srgbClr val="C00000"/>
                </a:solidFill>
              </a:rPr>
              <a:t>или </a:t>
            </a:r>
            <a:r>
              <a:rPr lang="en-US" sz="2000" b="1" dirty="0">
                <a:solidFill>
                  <a:srgbClr val="C00000"/>
                </a:solidFill>
              </a:rPr>
              <a:t>FCCC), </a:t>
            </a:r>
            <a:r>
              <a:rPr lang="bg-BG" sz="2000" b="1" dirty="0">
                <a:solidFill>
                  <a:srgbClr val="C00000"/>
                </a:solidFill>
              </a:rPr>
              <a:t>което изисква </a:t>
            </a:r>
            <a:r>
              <a:rPr lang="bg-BG" sz="2000" b="1" dirty="0" smtClean="0">
                <a:solidFill>
                  <a:srgbClr val="C00000"/>
                </a:solidFill>
              </a:rPr>
              <a:t>драстично </a:t>
            </a:r>
            <a:r>
              <a:rPr lang="ru-RU" sz="2000" b="1" dirty="0" smtClean="0">
                <a:solidFill>
                  <a:srgbClr val="C00000"/>
                </a:solidFill>
              </a:rPr>
              <a:t>намаляване </a:t>
            </a:r>
            <a:r>
              <a:rPr lang="ru-RU" sz="2000" b="1" dirty="0">
                <a:solidFill>
                  <a:srgbClr val="C00000"/>
                </a:solidFill>
              </a:rPr>
              <a:t>на парниковите газове, с цел да се ограничат ефектите от </a:t>
            </a:r>
            <a:r>
              <a:rPr lang="ru-RU" sz="2000" b="1" dirty="0" smtClean="0">
                <a:solidFill>
                  <a:srgbClr val="C00000"/>
                </a:solidFill>
              </a:rPr>
              <a:t>климатичните изменения.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Още </a:t>
            </a:r>
            <a:r>
              <a:rPr lang="ru-RU" sz="2000" b="1" dirty="0">
                <a:solidFill>
                  <a:srgbClr val="0070C0"/>
                </a:solidFill>
              </a:rPr>
              <a:t>в края на миналия век бяха идентифицирани признаците </a:t>
            </a:r>
            <a:r>
              <a:rPr lang="ru-RU" sz="2000" b="1" dirty="0" smtClean="0">
                <a:solidFill>
                  <a:srgbClr val="0070C0"/>
                </a:solidFill>
              </a:rPr>
              <a:t>за измененията </a:t>
            </a:r>
            <a:r>
              <a:rPr lang="ru-RU" sz="2000" b="1" dirty="0">
                <a:solidFill>
                  <a:srgbClr val="0070C0"/>
                </a:solidFill>
              </a:rPr>
              <a:t>в климата и те бяха оценени като доста сериозен проблем. </a:t>
            </a:r>
            <a:r>
              <a:rPr lang="ru-RU" sz="2000" b="1" dirty="0" smtClean="0">
                <a:solidFill>
                  <a:srgbClr val="0070C0"/>
                </a:solidFill>
              </a:rPr>
              <a:t>Първата конференция </a:t>
            </a:r>
            <a:r>
              <a:rPr lang="ru-RU" sz="2000" b="1" dirty="0">
                <a:solidFill>
                  <a:srgbClr val="0070C0"/>
                </a:solidFill>
              </a:rPr>
              <a:t>за обсъждане на този проблем е проведена през 1995 година в Берлин.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just"/>
            <a:endParaRPr lang="ru-RU" sz="2000" dirty="0" smtClean="0">
              <a:solidFill>
                <a:srgbClr val="7030A0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 края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на 1997 година е подписан Протокола от Киото. Първоначално той е подписан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от 84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страни, след което той се ратифицира от по-голяма част от останалите страни (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към края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на 2009 година - 187 страни). </a:t>
            </a:r>
            <a:r>
              <a:rPr lang="ru-RU" sz="2000" b="1" dirty="0">
                <a:solidFill>
                  <a:srgbClr val="FF0000"/>
                </a:solidFill>
              </a:rPr>
              <a:t>Съгласно протокола от Киото количеството </a:t>
            </a:r>
            <a:r>
              <a:rPr lang="ru-RU" sz="2000" b="1" dirty="0" smtClean="0">
                <a:solidFill>
                  <a:srgbClr val="FF0000"/>
                </a:solidFill>
              </a:rPr>
              <a:t>на парниковите </a:t>
            </a:r>
            <a:r>
              <a:rPr lang="ru-RU" sz="2000" b="1" dirty="0">
                <a:solidFill>
                  <a:srgbClr val="FF0000"/>
                </a:solidFill>
              </a:rPr>
              <a:t>газове трябва да бъдат намалени с 5.2 % спрямо нивото им от 1990 година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ru-RU" sz="2000" dirty="0" smtClean="0">
              <a:solidFill>
                <a:srgbClr val="7030A0"/>
              </a:solidFill>
            </a:endParaRPr>
          </a:p>
          <a:p>
            <a:pPr algn="just"/>
            <a:r>
              <a:rPr lang="ru-RU" sz="2000" dirty="0">
                <a:solidFill>
                  <a:srgbClr val="7030A0"/>
                </a:solidFill>
              </a:rPr>
              <a:t>За съжаление той все още не е ратифициран от </a:t>
            </a:r>
            <a:r>
              <a:rPr lang="ru-RU" sz="2000" dirty="0">
                <a:solidFill>
                  <a:srgbClr val="00B050"/>
                </a:solidFill>
              </a:rPr>
              <a:t>САЩ, Австралия, Китай и Индия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smtClean="0">
                <a:solidFill>
                  <a:srgbClr val="7030A0"/>
                </a:solidFill>
              </a:rPr>
              <a:t>които са </a:t>
            </a:r>
            <a:r>
              <a:rPr lang="ru-RU" sz="2000" dirty="0">
                <a:solidFill>
                  <a:srgbClr val="7030A0"/>
                </a:solidFill>
              </a:rPr>
              <a:t>най-големите замърсители на атмосферата.</a:t>
            </a:r>
            <a:endParaRPr lang="bg-BG" sz="20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389" y="5547603"/>
            <a:ext cx="119115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Зелената сделка (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Deal), </a:t>
            </a:r>
            <a:r>
              <a:rPr lang="bg-BG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 още като Зеленият пакт, е набор от политики, предложени от Европейската комисия, които трябва да направят Европа </a:t>
            </a:r>
            <a:r>
              <a:rPr lang="bg-BG" sz="2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климатично неутрална до 2050 </a:t>
            </a:r>
            <a:r>
              <a:rPr lang="bg-BG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bg-BG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1933" y="1255174"/>
            <a:ext cx="10998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Подготовка за бъдещето</a:t>
            </a:r>
          </a:p>
          <a:p>
            <a:pPr algn="just"/>
            <a:endParaRPr lang="en-US" sz="2400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Когато </a:t>
            </a:r>
            <a:r>
              <a:rPr lang="ru-RU" sz="2400" dirty="0">
                <a:solidFill>
                  <a:srgbClr val="C00000"/>
                </a:solidFill>
              </a:rPr>
              <a:t>се очаква и трите най-мощни двигатели в настоящия свят на енергетиката </a:t>
            </a:r>
            <a:r>
              <a:rPr lang="ru-RU" sz="2400" dirty="0" smtClean="0">
                <a:solidFill>
                  <a:srgbClr val="C00000"/>
                </a:solidFill>
              </a:rPr>
              <a:t>-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потребностите</a:t>
            </a:r>
            <a:r>
              <a:rPr lang="ru-RU" sz="2400" dirty="0">
                <a:solidFill>
                  <a:srgbClr val="C00000"/>
                </a:solidFill>
              </a:rPr>
              <a:t>, </a:t>
            </a:r>
            <a:r>
              <a:rPr lang="ru-RU" sz="2400" dirty="0" smtClean="0">
                <a:solidFill>
                  <a:srgbClr val="00B0F0"/>
                </a:solidFill>
              </a:rPr>
              <a:t>доставките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и въздействието върху околната среда</a:t>
            </a:r>
            <a:r>
              <a:rPr lang="ru-RU" sz="2400" dirty="0">
                <a:solidFill>
                  <a:srgbClr val="C00000"/>
                </a:solidFill>
              </a:rPr>
              <a:t>, да </a:t>
            </a:r>
            <a:r>
              <a:rPr lang="ru-RU" sz="2400" dirty="0" smtClean="0">
                <a:solidFill>
                  <a:srgbClr val="C00000"/>
                </a:solidFill>
              </a:rPr>
              <a:t>претърпят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съществена </a:t>
            </a:r>
            <a:r>
              <a:rPr lang="ru-RU" sz="2400" dirty="0">
                <a:solidFill>
                  <a:srgbClr val="C00000"/>
                </a:solidFill>
              </a:rPr>
              <a:t>промяна, светът е изправен пред ера на </a:t>
            </a:r>
            <a:r>
              <a:rPr lang="ru-RU" sz="2400" dirty="0" smtClean="0">
                <a:solidFill>
                  <a:srgbClr val="C00000"/>
                </a:solidFill>
              </a:rPr>
              <a:t>еволюционни </a:t>
            </a:r>
            <a:r>
              <a:rPr lang="ru-RU" sz="2400" dirty="0">
                <a:solidFill>
                  <a:srgbClr val="C00000"/>
                </a:solidFill>
              </a:rPr>
              <a:t>преходи </a:t>
            </a:r>
            <a:r>
              <a:rPr lang="ru-RU" sz="2400" dirty="0" smtClean="0">
                <a:solidFill>
                  <a:srgbClr val="C00000"/>
                </a:solidFill>
              </a:rPr>
              <a:t>и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съществени </a:t>
            </a:r>
            <a:r>
              <a:rPr lang="ru-RU" sz="2400" dirty="0">
                <a:solidFill>
                  <a:srgbClr val="C00000"/>
                </a:solidFill>
              </a:rPr>
              <a:t>проблеми. 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just"/>
            <a:endParaRPr lang="en-US" sz="2400" dirty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 въпреки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че </a:t>
            </a:r>
            <a:r>
              <a:rPr lang="ru-RU" sz="2400" dirty="0">
                <a:solidFill>
                  <a:srgbClr val="7030A0"/>
                </a:solidFill>
              </a:rPr>
              <a:t>цените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на енергията и развитието на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новите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технологии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ще бъдат движеща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сила, за някои </a:t>
            </a:r>
            <a:r>
              <a:rPr lang="ru-RU" sz="2400" dirty="0" smtClean="0">
                <a:solidFill>
                  <a:srgbClr val="7030A0"/>
                </a:solidFill>
              </a:rPr>
              <a:t>политическият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и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социалният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избор са тези, които ще играят решаваща роля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just"/>
            <a:endParaRPr lang="en-US" sz="2400" dirty="0">
              <a:solidFill>
                <a:srgbClr val="C00000"/>
              </a:solidFill>
            </a:endParaRPr>
          </a:p>
          <a:p>
            <a:pPr algn="ctr"/>
            <a:r>
              <a:rPr lang="bg-BG" sz="2400" dirty="0" smtClean="0">
                <a:solidFill>
                  <a:srgbClr val="379799"/>
                </a:solidFill>
              </a:rPr>
              <a:t>ВЕИ и ЕЕ не са само технологичен проблем, а и екологичен, социален, политически – въобще ГЛОБАЛЕН</a:t>
            </a:r>
            <a:endParaRPr lang="bg-BG" sz="2400" dirty="0">
              <a:solidFill>
                <a:srgbClr val="3797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1933" y="1255174"/>
            <a:ext cx="1099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Енергийни </a:t>
            </a:r>
            <a:r>
              <a:rPr lang="ru-RU" sz="2400" b="1" dirty="0" smtClean="0">
                <a:solidFill>
                  <a:srgbClr val="C00000"/>
                </a:solidFill>
              </a:rPr>
              <a:t>ресурси – </a:t>
            </a:r>
            <a:r>
              <a:rPr lang="ru-RU" sz="2400" b="1" dirty="0" smtClean="0">
                <a:solidFill>
                  <a:srgbClr val="0070C0"/>
                </a:solidFill>
              </a:rPr>
              <a:t>за колко време ?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20-ти век отбеляза много бързо (около 20 пъти) нарастване на </a:t>
            </a:r>
            <a:r>
              <a:rPr lang="ru-RU" sz="2400" dirty="0" smtClean="0">
                <a:solidFill>
                  <a:srgbClr val="C00000"/>
                </a:solidFill>
              </a:rPr>
              <a:t>използването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на </a:t>
            </a:r>
            <a:r>
              <a:rPr lang="ru-RU" sz="2400" dirty="0">
                <a:solidFill>
                  <a:srgbClr val="C00000"/>
                </a:solidFill>
              </a:rPr>
              <a:t>органични горива. Сега по-голяма част от електроенергията (почти 80%) </a:t>
            </a:r>
            <a:r>
              <a:rPr lang="ru-RU" sz="2400" dirty="0" smtClean="0">
                <a:solidFill>
                  <a:srgbClr val="C00000"/>
                </a:solidFill>
              </a:rPr>
              <a:t>се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произвежда </a:t>
            </a:r>
            <a:r>
              <a:rPr lang="ru-RU" sz="2400" dirty="0">
                <a:solidFill>
                  <a:srgbClr val="C00000"/>
                </a:solidFill>
              </a:rPr>
              <a:t>при изгарянето на различни видове изкопаеми енергоизточници, </a:t>
            </a:r>
            <a:r>
              <a:rPr lang="ru-RU" sz="2400" dirty="0" smtClean="0">
                <a:solidFill>
                  <a:srgbClr val="C00000"/>
                </a:solidFill>
              </a:rPr>
              <a:t>на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първо </a:t>
            </a:r>
            <a:r>
              <a:rPr lang="ru-RU" sz="2400" dirty="0">
                <a:solidFill>
                  <a:srgbClr val="C00000"/>
                </a:solidFill>
              </a:rPr>
              <a:t>място, нефт, газ и въглища. По мнението на учените откритите запаси </a:t>
            </a:r>
            <a:r>
              <a:rPr lang="ru-RU" sz="2400" dirty="0" smtClean="0">
                <a:solidFill>
                  <a:srgbClr val="C00000"/>
                </a:solidFill>
              </a:rPr>
              <a:t>на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гориво </a:t>
            </a:r>
            <a:r>
              <a:rPr lang="ru-RU" sz="2400" dirty="0">
                <a:solidFill>
                  <a:srgbClr val="C00000"/>
                </a:solidFill>
              </a:rPr>
              <a:t>ще стигнат за не повече от 70-130 години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В геологията, </a:t>
            </a:r>
            <a:r>
              <a:rPr lang="ru-RU" sz="2400" dirty="0">
                <a:solidFill>
                  <a:srgbClr val="00B0F0"/>
                </a:solidFill>
              </a:rPr>
              <a:t>ресурсите</a:t>
            </a:r>
            <a:r>
              <a:rPr lang="ru-RU" sz="2400" dirty="0">
                <a:solidFill>
                  <a:srgbClr val="C00000"/>
                </a:solidFill>
              </a:rPr>
              <a:t> се разглеждат </a:t>
            </a:r>
            <a:r>
              <a:rPr lang="ru-RU" sz="2400" dirty="0">
                <a:solidFill>
                  <a:srgbClr val="00B050"/>
                </a:solidFill>
              </a:rPr>
              <a:t>като количеството на </a:t>
            </a:r>
            <a:r>
              <a:rPr lang="ru-RU" sz="2400" dirty="0" smtClean="0">
                <a:solidFill>
                  <a:srgbClr val="00B050"/>
                </a:solidFill>
              </a:rPr>
              <a:t>специфична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субстанция</a:t>
            </a:r>
            <a:r>
              <a:rPr lang="ru-RU" sz="2400" dirty="0">
                <a:solidFill>
                  <a:srgbClr val="00B050"/>
                </a:solidFill>
              </a:rPr>
              <a:t>, която може да се представи като залеж (количество, което може </a:t>
            </a:r>
            <a:r>
              <a:rPr lang="ru-RU" sz="2400" dirty="0" smtClean="0">
                <a:solidFill>
                  <a:srgbClr val="00B050"/>
                </a:solidFill>
              </a:rPr>
              <a:t>да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се </a:t>
            </a:r>
            <a:r>
              <a:rPr lang="ru-RU" sz="2400" dirty="0">
                <a:solidFill>
                  <a:srgbClr val="00B050"/>
                </a:solidFill>
              </a:rPr>
              <a:t>оцени). </a:t>
            </a:r>
            <a:r>
              <a:rPr lang="ru-RU" sz="2400" dirty="0">
                <a:solidFill>
                  <a:srgbClr val="C00000"/>
                </a:solidFill>
              </a:rPr>
              <a:t>Тази дефиниция не взема под внимание икономическите </a:t>
            </a:r>
            <a:r>
              <a:rPr lang="ru-RU" sz="2400" dirty="0" smtClean="0">
                <a:solidFill>
                  <a:srgbClr val="C00000"/>
                </a:solidFill>
              </a:rPr>
              <a:t>възможности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за </a:t>
            </a:r>
            <a:r>
              <a:rPr lang="ru-RU" sz="2400" dirty="0">
                <a:solidFill>
                  <a:srgbClr val="C00000"/>
                </a:solidFill>
              </a:rPr>
              <a:t>добив на суровината или нивото на технологиите за добив.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333" y="279738"/>
            <a:ext cx="11616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>
                <a:solidFill>
                  <a:srgbClr val="0070C0"/>
                </a:solidFill>
              </a:rPr>
              <a:t>Енергийните ресурси на планетата не са неограничени и напълно възстановими. Една част от тях се изчерпват и може да се стигне до съществен недостиг от тях. Човечеството бавно, но сигурно, осъзнава този факт. Въпросът е има ли изход от задаващата се неприятна ситуация или бъдещето </a:t>
            </a:r>
            <a:r>
              <a:rPr lang="bg-BG" sz="2400" dirty="0">
                <a:solidFill>
                  <a:srgbClr val="C00000"/>
                </a:solidFill>
              </a:rPr>
              <a:t>ще донесе глад и войни </a:t>
            </a:r>
            <a:r>
              <a:rPr lang="bg-BG" sz="2400" dirty="0">
                <a:solidFill>
                  <a:srgbClr val="0070C0"/>
                </a:solidFill>
              </a:rPr>
              <a:t>за блага като въглищата или водата?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9895" y="2349158"/>
            <a:ext cx="8711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C00000"/>
                </a:solidFill>
              </a:rPr>
              <a:t>Всъщност войни за природни и особено за енергийни ресурси се водят постоянно от създаването на човешката цивилизация</a:t>
            </a:r>
            <a:endParaRPr lang="bg-BG" b="1" dirty="0"/>
          </a:p>
        </p:txBody>
      </p:sp>
      <p:sp>
        <p:nvSpPr>
          <p:cNvPr id="4" name="Rectangle 3"/>
          <p:cNvSpPr/>
          <p:nvPr/>
        </p:nvSpPr>
        <p:spPr>
          <a:xfrm>
            <a:off x="296333" y="3303867"/>
            <a:ext cx="64377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</a:rPr>
              <a:t>Войната представлява организиран насилствен </a:t>
            </a:r>
            <a:r>
              <a:rPr lang="ru-RU" sz="2000" b="1" dirty="0" smtClean="0">
                <a:solidFill>
                  <a:srgbClr val="00B050"/>
                </a:solidFill>
              </a:rPr>
              <a:t>конфликт </a:t>
            </a:r>
            <a:r>
              <a:rPr lang="ru-RU" sz="2000" b="1" dirty="0">
                <a:solidFill>
                  <a:srgbClr val="00B050"/>
                </a:solidFill>
              </a:rPr>
              <a:t>между политически образувания - държави, правителства, общности или военизирани групи - който се характеризира с изключителна агресия, сътресения в обществото и приспособяването към него, както и с висока смъртност</a:t>
            </a:r>
            <a:r>
              <a:rPr lang="ru-RU" sz="2000" b="1" dirty="0" smtClean="0">
                <a:solidFill>
                  <a:srgbClr val="00B050"/>
                </a:solidFill>
              </a:rPr>
              <a:t>.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Основната причина за възникване на войни е разпределянето на ограничения брой природни ресурси (земя, първични суровини и енергийни източници). </a:t>
            </a:r>
            <a:endParaRPr lang="bg-BG" sz="20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Ð ÐµÐ·ÑÐ»ÑÐ°Ñ Ñ Ð¸Ð·Ð¾Ð±ÑÐ°Ð¶ÐµÐ½Ð¸Ðµ Ð·Ð° war in sy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27" y="3180155"/>
            <a:ext cx="5112848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9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6761" y="190158"/>
            <a:ext cx="8711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C00000"/>
                </a:solidFill>
              </a:rPr>
              <a:t>Всъщност войни за природни и особено за енергийни ресурси се водят постоянно от създаването на човешката цивилизация</a:t>
            </a:r>
            <a:endParaRPr lang="bg-BG" b="1" dirty="0"/>
          </a:p>
        </p:txBody>
      </p:sp>
      <p:sp>
        <p:nvSpPr>
          <p:cNvPr id="6" name="Rectangle 5"/>
          <p:cNvSpPr/>
          <p:nvPr/>
        </p:nvSpPr>
        <p:spPr>
          <a:xfrm>
            <a:off x="1846761" y="2501558"/>
            <a:ext cx="8711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0070C0"/>
                </a:solidFill>
              </a:rPr>
              <a:t>Войната в Сирия – част от енергийния проблем ли е ?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bg-BG" sz="2400" b="1" dirty="0" smtClean="0">
                <a:solidFill>
                  <a:srgbClr val="FF0000"/>
                </a:solidFill>
              </a:rPr>
              <a:t>А в Украйна???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880" y="4615934"/>
            <a:ext cx="9672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accent6">
                    <a:lumMod val="75000"/>
                  </a:schemeClr>
                </a:solidFill>
              </a:rPr>
              <a:t>Потреблението на енергия – основен елемент на енергийния проблем</a:t>
            </a:r>
            <a:endParaRPr lang="bg-BG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441" name="Group 553"/>
          <p:cNvGraphicFramePr>
            <a:graphicFrameLocks noGrp="1"/>
          </p:cNvGraphicFramePr>
          <p:nvPr>
            <p:ph/>
          </p:nvPr>
        </p:nvGraphicFramePr>
        <p:xfrm>
          <a:off x="1992313" y="115888"/>
          <a:ext cx="8229600" cy="6613572"/>
        </p:xfrm>
        <a:graphic>
          <a:graphicData uri="http://schemas.openxmlformats.org/drawingml/2006/table">
            <a:tbl>
              <a:tblPr/>
              <a:tblGrid>
                <a:gridCol w="369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Множител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Представка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Представка на латиница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Означение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1 000 000 000 000 000 000 000 000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йота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1 000 000 000 000 000 000 000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зета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1 000 000 000 000 000 000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екса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1 000 000 000 000 000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пета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1 000 000 000 000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тера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tera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1 000 000 000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гига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giga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1 000 000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мега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mega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1 000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кило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kilo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100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хекто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hekto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10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дека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deka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0,1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деци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0,01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санти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centi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-3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0,001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мили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milli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-6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0,000 001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микро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micro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 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0,000 000 001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нано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nano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-12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0,000 000 000 001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пико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pico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-15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0,000 000 000 000 001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фемто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femto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-18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0,000 000 000 000 000 001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ато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atto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-21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0,000 000 000 000 000 000 001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зепто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bg-BG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-24</a:t>
                      </a: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0,000 000 000 000 000 000 000 001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йокто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cxnSp>
        <p:nvCxnSpPr>
          <p:cNvPr id="3" name="Право съединение 2"/>
          <p:cNvCxnSpPr/>
          <p:nvPr/>
        </p:nvCxnSpPr>
        <p:spPr>
          <a:xfrm>
            <a:off x="1993900" y="3670300"/>
            <a:ext cx="82296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1933" y="444012"/>
            <a:ext cx="1099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Световна </a:t>
            </a:r>
            <a:r>
              <a:rPr lang="ru-RU" sz="2400" b="1" dirty="0">
                <a:solidFill>
                  <a:srgbClr val="C00000"/>
                </a:solidFill>
              </a:rPr>
              <a:t>консумация на основните енергийни </a:t>
            </a:r>
            <a:r>
              <a:rPr lang="ru-RU" sz="2400" b="1" dirty="0" smtClean="0">
                <a:solidFill>
                  <a:srgbClr val="C00000"/>
                </a:solidFill>
              </a:rPr>
              <a:t>източници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83" y="1120878"/>
            <a:ext cx="11620500" cy="49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626269"/>
            <a:ext cx="11684000" cy="4081463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200" dirty="0">
                <a:solidFill>
                  <a:srgbClr val="C00000"/>
                </a:solidFill>
              </a:rPr>
              <a:t>Изкопаемите горива </a:t>
            </a:r>
            <a:r>
              <a:rPr lang="ru-RU" sz="2200" dirty="0">
                <a:solidFill>
                  <a:srgbClr val="00B0F0"/>
                </a:solidFill>
              </a:rPr>
              <a:t>се произвеждат непрекъснато от разпадането на растителна и животинска материя, но скоростта на тяхното производство е изключително бавна, много по-бавна от скоростта, с която ги използваме.</a:t>
            </a:r>
            <a:endParaRPr lang="en-US" sz="2200" dirty="0" smtClean="0">
              <a:ea typeface="+mn-ea"/>
            </a:endParaRPr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ru-RU" dirty="0">
                <a:solidFill>
                  <a:srgbClr val="00B0F0"/>
                </a:solidFill>
              </a:rPr>
              <a:t>Видове: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FF0000"/>
                </a:solidFill>
              </a:rPr>
              <a:t>въглища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FF0000"/>
                </a:solidFill>
              </a:rPr>
              <a:t>петрол</a:t>
            </a:r>
            <a:endParaRPr lang="ru-RU" dirty="0">
              <a:solidFill>
                <a:srgbClr val="FF0000"/>
              </a:solidFill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FF0000"/>
                </a:solidFill>
              </a:rPr>
              <a:t>Ядрени източници</a:t>
            </a:r>
            <a:endParaRPr lang="ru-RU" dirty="0">
              <a:solidFill>
                <a:srgbClr val="FF0000"/>
              </a:solidFill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FF0000"/>
                </a:solidFill>
              </a:rPr>
              <a:t>Природен газ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FF0000"/>
                </a:solidFill>
              </a:rPr>
              <a:t>Катранени пясъци и </a:t>
            </a:r>
            <a:r>
              <a:rPr lang="ru-RU" dirty="0" smtClean="0">
                <a:solidFill>
                  <a:srgbClr val="FF0000"/>
                </a:solidFill>
              </a:rPr>
              <a:t>петролни шисти</a:t>
            </a:r>
            <a:endParaRPr lang="en-US" sz="2200" dirty="0">
              <a:ea typeface="+mn-ea"/>
            </a:endParaRPr>
          </a:p>
        </p:txBody>
      </p:sp>
      <p:pic>
        <p:nvPicPr>
          <p:cNvPr id="8195" name="Picture 3" descr="Picture 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22" y="2438400"/>
            <a:ext cx="565996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3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9" y="25153"/>
            <a:ext cx="8712201" cy="576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901" y="5791200"/>
            <a:ext cx="11277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http://www.eso.bg/?did=124#%D0%9E%D0%BF%D0%B5%D1%80%D0%B0%D1%82%D0%B8%D0%B2%D0%BD%D0%B8%20%D0%B4%D0%B0%D0%BD%D0%BD%D0%B8</a:t>
            </a:r>
            <a:r>
              <a:rPr lang="en-US" sz="900" dirty="0"/>
              <a:t> </a:t>
            </a:r>
            <a:endParaRPr lang="bg-BG" sz="900" dirty="0"/>
          </a:p>
        </p:txBody>
      </p:sp>
    </p:spTree>
    <p:extLst>
      <p:ext uri="{BB962C8B-B14F-4D97-AF65-F5344CB8AC3E}">
        <p14:creationId xmlns:p14="http://schemas.microsoft.com/office/powerpoint/2010/main" val="38823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0"/>
            <a:ext cx="11831782" cy="660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Енергийни притоци:</a:t>
            </a:r>
            <a:endParaRPr lang="en-US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bg-BG" sz="24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Слънчева енергия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(99.97%,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174 PW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(Пета вата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bg-BG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Тази енергия се формира като произведение на </a:t>
            </a: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слънчевата константа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- 1364 W/m</a:t>
            </a:r>
            <a:r>
              <a:rPr lang="en-US" sz="2400" baseline="300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и площта на земния диск, който се проектира в равнина перпендикулярна на слънчевите лъчи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- 1.28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bg-BG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bg-BG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52095" algn="just">
              <a:lnSpc>
                <a:spcPct val="115000"/>
              </a:lnSpc>
              <a:spcAft>
                <a:spcPts val="0"/>
              </a:spcAft>
            </a:pPr>
            <a:r>
              <a:rPr lang="bg-BG" sz="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bg-BG" sz="2400" i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Геотермална енергия</a:t>
            </a:r>
            <a:r>
              <a:rPr lang="bg-BG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(0.025%, </a:t>
            </a:r>
            <a:r>
              <a:rPr lang="bg-BG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44.2 TW </a:t>
            </a:r>
            <a:r>
              <a:rPr lang="bg-BG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(Теравата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g-BG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bg-BG" sz="24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bg-BG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W) </a:t>
            </a:r>
            <a:r>
              <a:rPr lang="bg-BG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0.086 W/m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от земната повърхност).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52095" algn="just">
              <a:lnSpc>
                <a:spcPct val="115000"/>
              </a:lnSpc>
              <a:spcAft>
                <a:spcPts val="0"/>
              </a:spcAft>
            </a:pPr>
            <a:r>
              <a:rPr lang="bg-BG" sz="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bg-BG" sz="2400" i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Енергия от приливи</a:t>
            </a: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(0.002%, </a:t>
            </a: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Теравата или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0.0059 W/m</a:t>
            </a:r>
            <a:r>
              <a:rPr lang="en-US" sz="2400" baseline="300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52095" algn="just">
              <a:lnSpc>
                <a:spcPct val="115000"/>
              </a:lnSpc>
              <a:spcAft>
                <a:spcPts val="0"/>
              </a:spcAft>
            </a:pPr>
            <a:r>
              <a:rPr lang="bg-BG" sz="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bg-BG" sz="24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Отпадна топлина от изгаряне на органични горива</a:t>
            </a:r>
            <a:r>
              <a:rPr lang="bg-BG" sz="24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(0.007%, </a:t>
            </a:r>
            <a:r>
              <a:rPr lang="bg-BG" sz="24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bg-BG" sz="24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теравата, или около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0.025 W/m</a:t>
            </a:r>
            <a:r>
              <a:rPr 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bg-BG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Съществуват и други малки източници на енергия, които обикновено се игнорират: увличане на междупланетарен прах и слънчев вятър, светлина от далечни звезди, топлинно лъчение от космоса. П</a:t>
            </a:r>
            <a:r>
              <a:rPr lang="bg-BG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ървоначално </a:t>
            </a:r>
            <a:r>
              <a:rPr lang="bg-BG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 е смятало, че лъчението от космоса е значително.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88" y="471110"/>
            <a:ext cx="11804073" cy="5579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Енергийни загуби: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bg-BG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g-BG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Отразена </a:t>
            </a:r>
            <a:r>
              <a:rPr lang="bg-BG" sz="24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Земята енергия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(30%). </a:t>
            </a:r>
            <a:r>
              <a:rPr lang="bg-BG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Тази стойност се определя от отражателната способност</a:t>
            </a:r>
            <a:r>
              <a:rPr lang="bg-BG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(албедо)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на земята. Земното албедо се изменя в рамките на годината, но средната стойност е около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30%. </a:t>
            </a:r>
            <a:r>
              <a:rPr lang="bg-BG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То се формира от следните съставки: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Symbol" panose="05050102010706020507" pitchFamily="18" charset="2"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6% </a:t>
            </a:r>
            <a:r>
              <a:rPr lang="bg-BG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отражение от атмосферата;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Symbol" panose="05050102010706020507" pitchFamily="18" charset="2"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bg-BG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отражение от облаците;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Symbol" panose="05050102010706020507" pitchFamily="18" charset="2"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4% </a:t>
            </a:r>
            <a:r>
              <a:rPr lang="bg-BG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отражение от земната повърхност (земя, вода, лед</a:t>
            </a:r>
            <a:r>
              <a:rPr lang="bg-BG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bg-BG" sz="2400" dirty="0" smtClean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</a:pPr>
            <a:endParaRPr lang="bg-BG" sz="2400" dirty="0" smtClean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bg-BG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Абсорбирана </a:t>
            </a:r>
            <a:r>
              <a:rPr lang="bg-BG" sz="24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енергия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(70%). </a:t>
            </a:r>
            <a:r>
              <a:rPr lang="bg-BG" sz="24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Останалата част от слънчевата енергия (която не се отразява) се абсорбира от земята и атмосферата. Разпределението е както следва: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Symbol" panose="05050102010706020507" pitchFamily="18" charset="2"/>
              <a:buChar char="-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51% </a:t>
            </a:r>
            <a:r>
              <a:rPr lang="bg-BG" sz="2400" dirty="0">
                <a:solidFill>
                  <a:srgbClr val="00B0F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се абсорбира от земята и водните басейни, след което се преобразува </a:t>
            </a:r>
            <a:r>
              <a:rPr lang="bg-BG" sz="2400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и отново се излъчва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bg-BG" sz="24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се абсорбират от атмосферата и </a:t>
            </a:r>
            <a:r>
              <a:rPr lang="bg-BG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облаците</a:t>
            </a:r>
            <a:r>
              <a:rPr lang="bg-BG" sz="24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и после пак се излъчват</a:t>
            </a:r>
            <a:endParaRPr lang="en-US" sz="2400" u="none" strike="noStrike" spc="0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7" y="108415"/>
            <a:ext cx="8720666" cy="63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0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7817" y="203233"/>
                <a:ext cx="11651673" cy="1201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bg-BG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Енергийният баланс на земята може да се запише математически по следния начин:</a:t>
                </a:r>
                <a:endParaRPr lang="en-US" sz="2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bg-BG" sz="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bg-BG" sz="800" dirty="0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8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bg-BG" sz="32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bg-BG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𝑚𝑒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bg-BG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𝑔𝑒𝑛</m:t>
                        </m:r>
                      </m:sub>
                    </m:sSub>
                    <m:r>
                      <a:rPr lang="bg-BG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𝑒𝑎𝑟𝑡h</m:t>
                        </m:r>
                      </m:sub>
                    </m:sSub>
                    <m:r>
                      <a:rPr lang="bg-BG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bg-BG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bg-BG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  <m:sSubSup>
                      <m:sSubSup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bg-BG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7" y="203233"/>
                <a:ext cx="11651673" cy="1201034"/>
              </a:xfrm>
              <a:prstGeom prst="rect">
                <a:avLst/>
              </a:prstGeom>
              <a:blipFill rotWithShape="1">
                <a:blip r:embed="rId2"/>
                <a:stretch>
                  <a:fillRect l="-785" t="-203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7817" y="1601176"/>
            <a:ext cx="11873347" cy="536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където</a:t>
            </a:r>
            <a:r>
              <a:rPr lang="bg-BG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bg-BG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200" b="1" i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Слънчевата константа 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[W/m</a:t>
            </a:r>
            <a:r>
              <a:rPr lang="en-US" sz="22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 </a:t>
            </a:r>
            <a:r>
              <a:rPr lang="bg-BG" sz="2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която е равна на интензивността (</a:t>
            </a:r>
            <a:r>
              <a:rPr lang="bg-BG" sz="22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мощността</a:t>
            </a:r>
            <a:r>
              <a:rPr lang="en-US" sz="22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ирадиацията</a:t>
            </a:r>
            <a:r>
              <a:rPr lang="bg-BG" sz="22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bg-BG" sz="2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лъчистата енергия, която се пренася през космическото пространство от слънцето и достига до границата на земната атмосфера;</a:t>
            </a:r>
            <a:endParaRPr lang="en-US" sz="2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2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bg-BG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радиусът на земята,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200" b="1" i="1" baseline="-250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bg-BG" sz="2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генерираната върху земната повърхност мощност</a:t>
            </a:r>
            <a:r>
              <a:rPr lang="bg-BG" sz="2200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[W]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(изгаряне на органични горива, ядрени реакции и др.);</a:t>
            </a:r>
            <a:endParaRPr lang="en-US" sz="22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2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bg-BG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пренесена към повърхността на земята топлинна енергия от нейните недра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[W];</a:t>
            </a:r>
            <a:endParaRPr lang="en-US" sz="2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200" b="1" i="1" baseline="-250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mech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bg-BG" sz="2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мощност от механично взаимодействие между Земята и Луната</a:t>
            </a:r>
            <a:r>
              <a:rPr lang="bg-BG" sz="2200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[W]. </a:t>
            </a:r>
            <a:endParaRPr lang="en-US" sz="22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bg-BG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bg-BG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bg-BG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bg-BG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 на чернота (излъчвателна способност) на Земята (заедно с атмосферата). Това е обобщен показател, който има сложна структура и се използва за оценъчни изследвания. Зависи в голяма степен от прозрачността на атмосферата.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sz="22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sz="22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bg-BG" sz="22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константа на Болцман </a:t>
            </a:r>
            <a:r>
              <a:rPr lang="en-US" sz="22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(6.78 </a:t>
            </a:r>
            <a:r>
              <a:rPr lang="bg-BG" sz="22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bg-BG" sz="2200" baseline="300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bg-BG" sz="22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200" b="1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bg-BG" sz="2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средна (ефективна) температура на Земната повърхност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sz="2200" baseline="30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]; 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7817" y="203233"/>
                <a:ext cx="11651673" cy="1201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bg-BG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Енергийният баланс на земята може да се запише математически по следния начин:</a:t>
                </a:r>
                <a:endParaRPr lang="en-US" sz="2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bg-BG" sz="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bg-BG" sz="800" dirty="0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8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bg-BG" sz="32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bg-BG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𝑚𝑒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bg-BG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𝑔𝑒𝑛</m:t>
                        </m:r>
                      </m:sub>
                    </m:sSub>
                    <m:r>
                      <a:rPr lang="bg-BG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𝑒𝑎𝑟𝑡h</m:t>
                        </m:r>
                      </m:sub>
                    </m:sSub>
                    <m:r>
                      <a:rPr lang="bg-BG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bg-BG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bg-BG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  <m:sSubSup>
                      <m:sSubSup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bg-BG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bg-BG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7" y="203233"/>
                <a:ext cx="11651673" cy="1201034"/>
              </a:xfrm>
              <a:prstGeom prst="rect">
                <a:avLst/>
              </a:prstGeom>
              <a:blipFill rotWithShape="1">
                <a:blip r:embed="rId2"/>
                <a:stretch>
                  <a:fillRect l="-785" t="-203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7817" y="3336142"/>
            <a:ext cx="11651673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Изстива ли Земята ?</a:t>
            </a:r>
            <a:r>
              <a:rPr lang="bg-BG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75085" y="1185851"/>
                <a:ext cx="5416611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bg-BG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𝑚𝑒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bg-BG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𝑔𝑒𝑛</m:t>
                                      </m:r>
                                    </m:sub>
                                  </m:sSub>
                                  <m:r>
                                    <a:rPr lang="bg-BG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𝑒𝑎𝑟𝑡h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bg-BG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bg-BG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bg-BG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085" y="1185851"/>
                <a:ext cx="5416611" cy="11443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23333" y="2072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От горното </a:t>
            </a:r>
            <a:r>
              <a:rPr lang="ru-RU" sz="2400" b="1" dirty="0" smtClean="0">
                <a:solidFill>
                  <a:srgbClr val="C00000"/>
                </a:solidFill>
              </a:rPr>
              <a:t>уравнение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може </a:t>
            </a:r>
            <a:r>
              <a:rPr lang="ru-RU" sz="2400" b="1" dirty="0">
                <a:solidFill>
                  <a:srgbClr val="C00000"/>
                </a:solidFill>
              </a:rPr>
              <a:t>да се определи ефективната земна температура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800" y="2459504"/>
            <a:ext cx="1130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Ако се пренебрегнат много малките стойности на неслънчевите събираеми в </a:t>
            </a:r>
            <a:r>
              <a:rPr lang="ru-RU" sz="2400" b="1" dirty="0" smtClean="0">
                <a:solidFill>
                  <a:srgbClr val="C00000"/>
                </a:solidFill>
              </a:rPr>
              <a:t>числителя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изразът </a:t>
            </a:r>
            <a:r>
              <a:rPr lang="ru-RU" sz="2400" b="1" dirty="0">
                <a:solidFill>
                  <a:srgbClr val="C00000"/>
                </a:solidFill>
              </a:rPr>
              <a:t>за средната температура на земята се получава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endParaRPr lang="ru-RU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59293" y="3466424"/>
                <a:ext cx="2585067" cy="1133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bg-BG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bg-BG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bg-BG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bg-BG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bg-BG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93" y="3466424"/>
                <a:ext cx="2585067" cy="11333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8800" y="4955570"/>
            <a:ext cx="11108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При стойност на параметъра </a:t>
            </a:r>
            <a:r>
              <a:rPr lang="en-US" sz="2400" b="1" dirty="0" smtClean="0">
                <a:solidFill>
                  <a:srgbClr val="C00000"/>
                </a:solidFill>
              </a:rPr>
              <a:t>     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равна на единица (близка до реалната стойност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стойността </a:t>
            </a:r>
            <a:r>
              <a:rPr lang="ru-RU" sz="2400" b="1" dirty="0">
                <a:solidFill>
                  <a:srgbClr val="C00000"/>
                </a:solidFill>
              </a:rPr>
              <a:t>на ефективната температура на земята е </a:t>
            </a:r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8</a:t>
            </a:r>
            <a:r>
              <a:rPr lang="ru-RU" sz="2400" b="1" dirty="0" smtClean="0">
                <a:solidFill>
                  <a:srgbClr val="C00000"/>
                </a:solidFill>
              </a:rPr>
              <a:t>8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o</a:t>
            </a:r>
            <a:r>
              <a:rPr lang="ru-RU" sz="2400" b="1" dirty="0" smtClean="0">
                <a:solidFill>
                  <a:srgbClr val="C00000"/>
                </a:solidFill>
              </a:rPr>
              <a:t>K </a:t>
            </a:r>
            <a:r>
              <a:rPr lang="ru-RU" sz="2400" b="1" dirty="0">
                <a:solidFill>
                  <a:srgbClr val="C00000"/>
                </a:solidFill>
              </a:rPr>
              <a:t>(около </a:t>
            </a:r>
            <a:r>
              <a:rPr lang="ru-RU" sz="2400" b="1" dirty="0" smtClean="0">
                <a:solidFill>
                  <a:srgbClr val="C00000"/>
                </a:solidFill>
              </a:rPr>
              <a:t>15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o</a:t>
            </a:r>
            <a:r>
              <a:rPr lang="ru-RU" sz="2400" b="1" dirty="0" smtClean="0">
                <a:solidFill>
                  <a:srgbClr val="C00000"/>
                </a:solidFill>
              </a:rPr>
              <a:t>C)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Без </a:t>
            </a:r>
            <a:r>
              <a:rPr lang="ru-RU" sz="2400" b="1" dirty="0">
                <a:solidFill>
                  <a:srgbClr val="0070C0"/>
                </a:solidFill>
              </a:rPr>
              <a:t>влиянието на </a:t>
            </a:r>
            <a:r>
              <a:rPr lang="ru-RU" sz="2400" b="1" dirty="0" smtClean="0">
                <a:solidFill>
                  <a:srgbClr val="0070C0"/>
                </a:solidFill>
              </a:rPr>
              <a:t>атмосферата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резултатната </a:t>
            </a:r>
            <a:r>
              <a:rPr lang="ru-RU" sz="2400" b="1" dirty="0">
                <a:solidFill>
                  <a:srgbClr val="0070C0"/>
                </a:solidFill>
              </a:rPr>
              <a:t>средна температура на земята щеше да бъде -</a:t>
            </a:r>
            <a:r>
              <a:rPr lang="ru-RU" sz="2400" b="1" dirty="0" smtClean="0">
                <a:solidFill>
                  <a:srgbClr val="0070C0"/>
                </a:solidFill>
              </a:rPr>
              <a:t>270.15°</a:t>
            </a:r>
            <a:r>
              <a:rPr lang="ru-RU" sz="2400" b="1" dirty="0">
                <a:solidFill>
                  <a:srgbClr val="0070C0"/>
                </a:solidFill>
              </a:rPr>
              <a:t>C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или близка </a:t>
            </a:r>
            <a:r>
              <a:rPr lang="ru-RU" sz="2400" b="1" dirty="0" smtClean="0">
                <a:solidFill>
                  <a:srgbClr val="0070C0"/>
                </a:solidFill>
              </a:rPr>
              <a:t>до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абсолютната </a:t>
            </a:r>
            <a:r>
              <a:rPr lang="ru-RU" sz="2400" b="1" dirty="0">
                <a:solidFill>
                  <a:srgbClr val="0070C0"/>
                </a:solidFill>
              </a:rPr>
              <a:t>нула (-</a:t>
            </a:r>
            <a:r>
              <a:rPr lang="ru-RU" sz="2400" b="1" dirty="0" smtClean="0">
                <a:solidFill>
                  <a:srgbClr val="0070C0"/>
                </a:solidFill>
              </a:rPr>
              <a:t>273.15°</a:t>
            </a:r>
            <a:r>
              <a:rPr lang="ru-RU" sz="2400" b="1" dirty="0">
                <a:solidFill>
                  <a:srgbClr val="0070C0"/>
                </a:solidFill>
              </a:rPr>
              <a:t>C</a:t>
            </a:r>
            <a:r>
              <a:rPr lang="ru-RU" sz="2400" b="1" dirty="0" smtClean="0">
                <a:solidFill>
                  <a:srgbClr val="0070C0"/>
                </a:solidFill>
              </a:rPr>
              <a:t>).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85051" y="4955570"/>
                <a:ext cx="5484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g-BG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bg-BG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bg-BG" sz="24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051" y="4955570"/>
                <a:ext cx="54848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7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8005</TotalTime>
  <Words>2709</Words>
  <Application>Microsoft Office PowerPoint</Application>
  <PresentationFormat>Widescreen</PresentationFormat>
  <Paragraphs>257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Symbol</vt:lpstr>
      <vt:lpstr>Times New Roman</vt:lpstr>
      <vt:lpstr>Times New Roman,Bold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 Dim</dc:creator>
  <cp:lastModifiedBy>ACER</cp:lastModifiedBy>
  <cp:revision>134</cp:revision>
  <dcterms:created xsi:type="dcterms:W3CDTF">2019-07-15T12:03:41Z</dcterms:created>
  <dcterms:modified xsi:type="dcterms:W3CDTF">2023-08-28T17:12:28Z</dcterms:modified>
</cp:coreProperties>
</file>