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64" r:id="rId2"/>
    <p:sldId id="256" r:id="rId3"/>
    <p:sldId id="257" r:id="rId4"/>
    <p:sldId id="258" r:id="rId5"/>
    <p:sldId id="265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656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855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4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3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49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15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02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40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662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9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367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141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A14B66B-7E64-40A6-BCBE-8B25FAAD8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113" y="286604"/>
            <a:ext cx="8766495" cy="1450757"/>
          </a:xfrm>
        </p:spPr>
        <p:txBody>
          <a:bodyPr anchor="ctr">
            <a:normAutofit/>
          </a:bodyPr>
          <a:lstStyle/>
          <a:p>
            <a:pPr algn="ctr"/>
            <a:r>
              <a:rPr lang="bg-BG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Пловдивски университет „Паисий Хилендарски“</a:t>
            </a:r>
            <a:br>
              <a:rPr lang="bg-BG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Физико-технологичен факултет</a:t>
            </a:r>
          </a:p>
        </p:txBody>
      </p:sp>
      <p:sp>
        <p:nvSpPr>
          <p:cNvPr id="3" name="Заглавие 1">
            <a:extLst>
              <a:ext uri="{FF2B5EF4-FFF2-40B4-BE49-F238E27FC236}">
                <a16:creationId xmlns:a16="http://schemas.microsoft.com/office/drawing/2014/main" id="{164EC139-498C-4BC8-93FE-042662E00013}"/>
              </a:ext>
            </a:extLst>
          </p:cNvPr>
          <p:cNvSpPr txBox="1">
            <a:spLocks/>
          </p:cNvSpPr>
          <p:nvPr/>
        </p:nvSpPr>
        <p:spPr>
          <a:xfrm>
            <a:off x="188752" y="2586588"/>
            <a:ext cx="8766495" cy="1450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 и компютърно документиране</a:t>
            </a:r>
          </a:p>
        </p:txBody>
      </p:sp>
      <p:sp>
        <p:nvSpPr>
          <p:cNvPr id="4" name="Заглавие 1">
            <a:extLst>
              <a:ext uri="{FF2B5EF4-FFF2-40B4-BE49-F238E27FC236}">
                <a16:creationId xmlns:a16="http://schemas.microsoft.com/office/drawing/2014/main" id="{8E8B1B3F-94E9-4E23-8F12-884D869EDD9C}"/>
              </a:ext>
            </a:extLst>
          </p:cNvPr>
          <p:cNvSpPr txBox="1">
            <a:spLocks/>
          </p:cNvSpPr>
          <p:nvPr/>
        </p:nvSpPr>
        <p:spPr>
          <a:xfrm>
            <a:off x="3555247" y="5480792"/>
            <a:ext cx="5400000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bg-BG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Лектор: гл. ас. д-р Иван Бодуров</a:t>
            </a:r>
          </a:p>
        </p:txBody>
      </p:sp>
    </p:spTree>
    <p:extLst>
      <p:ext uri="{BB962C8B-B14F-4D97-AF65-F5344CB8AC3E}">
        <p14:creationId xmlns:p14="http://schemas.microsoft.com/office/powerpoint/2010/main" val="1371893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bg-BG" sz="2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Мащаби</a:t>
            </a:r>
            <a:br>
              <a:rPr lang="bg-BG" sz="2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bg-BG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g-BG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екстово поле 3"/>
          <p:cNvSpPr txBox="1"/>
          <p:nvPr/>
        </p:nvSpPr>
        <p:spPr>
          <a:xfrm>
            <a:off x="448409" y="852857"/>
            <a:ext cx="826476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500" dirty="0">
                <a:latin typeface="Arial" panose="020B0604020202020204" pitchFamily="34" charset="0"/>
                <a:cs typeface="Arial" panose="020B0604020202020204" pitchFamily="34" charset="0"/>
              </a:rPr>
              <a:t>Според БДС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ISO 5455</a:t>
            </a:r>
            <a:r>
              <a:rPr 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са регламентирани следните мащаби:</a:t>
            </a:r>
          </a:p>
          <a:p>
            <a:endParaRPr lang="bg-BG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921984"/>
              </p:ext>
            </p:extLst>
          </p:nvPr>
        </p:nvGraphicFramePr>
        <p:xfrm>
          <a:off x="246186" y="2161930"/>
          <a:ext cx="8678007" cy="379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6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95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95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2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 мащаб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2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Препоръчителни</a:t>
                      </a:r>
                      <a:r>
                        <a:rPr lang="bg-BG" sz="2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мащаби</a:t>
                      </a:r>
                      <a:endParaRPr lang="bg-BG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2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Увеличаващи мащаби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50:1</a:t>
                      </a:r>
                    </a:p>
                    <a:p>
                      <a:pPr algn="ctr"/>
                      <a:r>
                        <a:rPr lang="bg-BG" sz="2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5:1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20:1</a:t>
                      </a:r>
                    </a:p>
                    <a:p>
                      <a:pPr algn="ctr"/>
                      <a:r>
                        <a:rPr lang="bg-BG" sz="2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2:1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2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Естествена големина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2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:1</a:t>
                      </a:r>
                      <a:endParaRPr lang="bg-BG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2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Намаляващи</a:t>
                      </a:r>
                      <a:r>
                        <a:rPr lang="bg-BG" sz="2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мащаби</a:t>
                      </a:r>
                      <a:endParaRPr lang="bg-BG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1:2</a:t>
                      </a:r>
                    </a:p>
                    <a:p>
                      <a:pPr algn="ctr"/>
                      <a:r>
                        <a:rPr lang="bg-BG" sz="2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1:20</a:t>
                      </a:r>
                    </a:p>
                    <a:p>
                      <a:pPr algn="ctr"/>
                      <a:r>
                        <a:rPr lang="bg-BG" sz="2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1:200</a:t>
                      </a:r>
                    </a:p>
                    <a:p>
                      <a:pPr algn="ctr"/>
                      <a:r>
                        <a:rPr lang="bg-BG" sz="2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1:50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1:500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1:10</a:t>
                      </a:r>
                    </a:p>
                    <a:p>
                      <a:pPr algn="ctr"/>
                      <a:r>
                        <a:rPr lang="en-US" sz="2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1:100</a:t>
                      </a:r>
                    </a:p>
                    <a:p>
                      <a:pPr algn="ctr"/>
                      <a:r>
                        <a:rPr lang="en-US" sz="2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1:1000</a:t>
                      </a:r>
                    </a:p>
                    <a:p>
                      <a:pPr algn="ctr"/>
                      <a:r>
                        <a:rPr lang="en-US" sz="2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1:10000</a:t>
                      </a:r>
                      <a:endParaRPr lang="bg-BG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048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bg-BG" sz="2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Класификация на изделията и чертежите</a:t>
            </a:r>
            <a:br>
              <a:rPr lang="bg-BG" sz="2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bg-BG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g-BG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екстово поле 3"/>
          <p:cNvSpPr txBox="1"/>
          <p:nvPr/>
        </p:nvSpPr>
        <p:spPr>
          <a:xfrm>
            <a:off x="448409" y="931985"/>
            <a:ext cx="8264768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500" dirty="0">
                <a:latin typeface="Arial" panose="020B0604020202020204" pitchFamily="34" charset="0"/>
                <a:cs typeface="Arial" panose="020B0604020202020204" pitchFamily="34" charset="0"/>
              </a:rPr>
              <a:t>В БДС 2.101-78 са определени следните видове изделия от всички отрасли на промишлеността:</a:t>
            </a:r>
          </a:p>
          <a:p>
            <a:endParaRPr lang="bg-BG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500" dirty="0">
                <a:latin typeface="Arial" panose="020B0604020202020204" pitchFamily="34" charset="0"/>
                <a:cs typeface="Arial" panose="020B0604020202020204" pitchFamily="34" charset="0"/>
              </a:rPr>
              <a:t>Детайл – изделие, изработено от еднороден по наименование и марка материал, без използване на операция сглобяване.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500" dirty="0">
                <a:latin typeface="Arial" panose="020B0604020202020204" pitchFamily="34" charset="0"/>
                <a:cs typeface="Arial" panose="020B0604020202020204" pitchFamily="34" charset="0"/>
              </a:rPr>
              <a:t>Сглобена единица – изделие, съставните части на което са изработени в предприятието производител, например: автомобил, двигател, стартер, </a:t>
            </a:r>
            <a:r>
              <a:rPr lang="bg-BG" sz="2500" dirty="0" err="1">
                <a:latin typeface="Arial" panose="020B0604020202020204" pitchFamily="34" charset="0"/>
                <a:cs typeface="Arial" panose="020B0604020202020204" pitchFamily="34" charset="0"/>
              </a:rPr>
              <a:t>акумула</a:t>
            </a:r>
            <a:r>
              <a:rPr lang="bg-BG" sz="2500" dirty="0">
                <a:latin typeface="Arial" panose="020B0604020202020204" pitchFamily="34" charset="0"/>
                <a:cs typeface="Arial" panose="020B0604020202020204" pitchFamily="34" charset="0"/>
              </a:rPr>
              <a:t>-тор и други.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500" dirty="0">
                <a:latin typeface="Arial" panose="020B0604020202020204" pitchFamily="34" charset="0"/>
                <a:cs typeface="Arial" panose="020B0604020202020204" pitchFamily="34" charset="0"/>
              </a:rPr>
              <a:t>Комплекс – изделие, състоящо се от две или повече изделия </a:t>
            </a:r>
            <a:r>
              <a:rPr lang="bg-BG" sz="2500" dirty="0" err="1">
                <a:latin typeface="Arial" panose="020B0604020202020204" pitchFamily="34" charset="0"/>
                <a:cs typeface="Arial" panose="020B0604020202020204" pitchFamily="34" charset="0"/>
              </a:rPr>
              <a:t>несглобени</a:t>
            </a:r>
            <a:r>
              <a:rPr 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в предприятието производител, но предназначени да изпълняват взаимно свързани функции, например: металорежеща машина.</a:t>
            </a:r>
          </a:p>
        </p:txBody>
      </p:sp>
    </p:spTree>
    <p:extLst>
      <p:ext uri="{BB962C8B-B14F-4D97-AF65-F5344CB8AC3E}">
        <p14:creationId xmlns:p14="http://schemas.microsoft.com/office/powerpoint/2010/main" val="361592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bg-BG" sz="2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Видове конструкторски документи</a:t>
            </a:r>
            <a:br>
              <a:rPr lang="bg-BG" sz="2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bg-BG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g-BG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екстово поле 3"/>
          <p:cNvSpPr txBox="1"/>
          <p:nvPr/>
        </p:nvSpPr>
        <p:spPr>
          <a:xfrm>
            <a:off x="448409" y="931985"/>
            <a:ext cx="826476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500" dirty="0">
                <a:latin typeface="Arial" panose="020B0604020202020204" pitchFamily="34" charset="0"/>
                <a:cs typeface="Arial" panose="020B0604020202020204" pitchFamily="34" charset="0"/>
              </a:rPr>
              <a:t>Според БДС 1.100-80 са регламентирани следните видове конструкторски документи:</a:t>
            </a:r>
          </a:p>
          <a:p>
            <a:endParaRPr lang="bg-BG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Картина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33" y="1802139"/>
            <a:ext cx="7167610" cy="4526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967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bg-BG" sz="2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Видове конструкторски документи</a:t>
            </a:r>
            <a:br>
              <a:rPr lang="bg-BG" sz="2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bg-BG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g-BG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екстово поле 3"/>
          <p:cNvSpPr txBox="1"/>
          <p:nvPr/>
        </p:nvSpPr>
        <p:spPr>
          <a:xfrm>
            <a:off x="448409" y="852857"/>
            <a:ext cx="8264768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500" dirty="0">
                <a:latin typeface="Arial" panose="020B0604020202020204" pitchFamily="34" charset="0"/>
                <a:cs typeface="Arial" panose="020B0604020202020204" pitchFamily="34" charset="0"/>
              </a:rPr>
              <a:t>Според БДС 1.100-80 са регламентирани следните видове конструкторски документи:</a:t>
            </a:r>
          </a:p>
          <a:p>
            <a:endParaRPr lang="bg-BG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500" b="1" dirty="0">
                <a:latin typeface="Arial" panose="020B0604020202020204" pitchFamily="34" charset="0"/>
                <a:cs typeface="Arial" panose="020B0604020202020204" pitchFamily="34" charset="0"/>
              </a:rPr>
              <a:t>чертеж</a:t>
            </a:r>
            <a:r>
              <a:rPr 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– конструкторски документ, на който чрез образи и други графични знаци са изобразени материални обекти и техните свойства.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чертеж на детайл</a:t>
            </a:r>
            <a:r>
              <a:rPr 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– документ, съдържащ </a:t>
            </a:r>
            <a:r>
              <a:rPr lang="bg-BG" sz="2500" dirty="0" err="1">
                <a:latin typeface="Arial" panose="020B0604020202020204" pitchFamily="34" charset="0"/>
                <a:cs typeface="Arial" panose="020B0604020202020204" pitchFamily="34" charset="0"/>
              </a:rPr>
              <a:t>изобра-жението</a:t>
            </a:r>
            <a:r>
              <a:rPr 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на детайла и други данни, необходими за изработката му.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чертеж сборен</a:t>
            </a:r>
            <a:r>
              <a:rPr 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– документ съдържащ пълно или опростено изображение на изделието и други данни необходими за сглобяването.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чертеж габаритен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чертеж монтажен</a:t>
            </a:r>
            <a:endParaRPr lang="bg-BG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09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bg-BG" sz="2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Видове конструкторски документи</a:t>
            </a:r>
            <a:br>
              <a:rPr lang="bg-BG" sz="2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bg-BG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g-BG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екстово поле 3"/>
          <p:cNvSpPr txBox="1"/>
          <p:nvPr/>
        </p:nvSpPr>
        <p:spPr>
          <a:xfrm>
            <a:off x="448409" y="852857"/>
            <a:ext cx="826476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500" dirty="0">
                <a:latin typeface="Arial" panose="020B0604020202020204" pitchFamily="34" charset="0"/>
                <a:cs typeface="Arial" panose="020B0604020202020204" pitchFamily="34" charset="0"/>
              </a:rPr>
              <a:t>Според БДС 1.100-80 са регламентирани следните видове конструкторски документи:</a:t>
            </a:r>
          </a:p>
          <a:p>
            <a:endParaRPr lang="bg-BG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500" b="1" dirty="0">
                <a:latin typeface="Arial" panose="020B0604020202020204" pitchFamily="34" charset="0"/>
                <a:cs typeface="Arial" panose="020B0604020202020204" pitchFamily="34" charset="0"/>
              </a:rPr>
              <a:t>скица</a:t>
            </a:r>
            <a:r>
              <a:rPr 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– конструкторски документ, начертан на ръка без помощта на чертожни инструменти, съдържащ необходимата информация за начертаване на чернова.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500" b="1" dirty="0">
                <a:latin typeface="Arial" panose="020B0604020202020204" pitchFamily="34" charset="0"/>
                <a:cs typeface="Arial" panose="020B0604020202020204" pitchFamily="34" charset="0"/>
              </a:rPr>
              <a:t>чернова</a:t>
            </a:r>
            <a:r>
              <a:rPr 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– документ, съдържащ необходимата информация за изработването на оригинала.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500" b="1" dirty="0">
                <a:latin typeface="Arial" panose="020B0604020202020204" pitchFamily="34" charset="0"/>
                <a:cs typeface="Arial" panose="020B0604020202020204" pitchFamily="34" charset="0"/>
              </a:rPr>
              <a:t>оригинал</a:t>
            </a:r>
            <a:r>
              <a:rPr 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– документ, оформен по черновата, </a:t>
            </a:r>
            <a:r>
              <a:rPr lang="bg-BG" sz="2500" u="sng" dirty="0">
                <a:latin typeface="Arial" panose="020B0604020202020204" pitchFamily="34" charset="0"/>
                <a:cs typeface="Arial" panose="020B0604020202020204" pitchFamily="34" charset="0"/>
              </a:rPr>
              <a:t>саморъчно</a:t>
            </a:r>
            <a:r>
              <a:rPr 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подписан от съответните длъжностни лица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500" b="1" dirty="0">
                <a:latin typeface="Arial" panose="020B0604020202020204" pitchFamily="34" charset="0"/>
                <a:cs typeface="Arial" panose="020B0604020202020204" pitchFamily="34" charset="0"/>
              </a:rPr>
              <a:t>дубликат</a:t>
            </a:r>
            <a:r>
              <a:rPr 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(копие) – документ, копиран от оригинала, напълно идентичен с него за непосредствено из-ползване при производството</a:t>
            </a:r>
          </a:p>
        </p:txBody>
      </p:sp>
    </p:spTree>
    <p:extLst>
      <p:ext uri="{BB962C8B-B14F-4D97-AF65-F5344CB8AC3E}">
        <p14:creationId xmlns:p14="http://schemas.microsoft.com/office/powerpoint/2010/main" val="14619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bg-BG" sz="2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Стадии на разработка</a:t>
            </a:r>
            <a:br>
              <a:rPr lang="bg-BG" sz="2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bg-BG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g-BG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екстово поле 3"/>
          <p:cNvSpPr txBox="1"/>
          <p:nvPr/>
        </p:nvSpPr>
        <p:spPr>
          <a:xfrm>
            <a:off x="448409" y="852857"/>
            <a:ext cx="8264768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500" dirty="0">
                <a:latin typeface="Arial" panose="020B0604020202020204" pitchFamily="34" charset="0"/>
                <a:cs typeface="Arial" panose="020B0604020202020204" pitchFamily="34" charset="0"/>
              </a:rPr>
              <a:t>Според БДС 2.103-77 са регламентирани следните стадии на разработка като типови:</a:t>
            </a:r>
          </a:p>
          <a:p>
            <a:endParaRPr lang="bg-BG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500" b="1" dirty="0">
                <a:latin typeface="Arial" panose="020B0604020202020204" pitchFamily="34" charset="0"/>
                <a:cs typeface="Arial" panose="020B0604020202020204" pitchFamily="34" charset="0"/>
              </a:rPr>
              <a:t>техническо задание</a:t>
            </a:r>
            <a:r>
              <a:rPr 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– съдържа формулиране на задачата на конструктора. Съдържа описание на функционалността на изделието като цяло и ограниченията, които се налагат върху </a:t>
            </a:r>
            <a:r>
              <a:rPr lang="bg-BG" sz="2500" dirty="0" err="1">
                <a:latin typeface="Arial" panose="020B0604020202020204" pitchFamily="34" charset="0"/>
                <a:cs typeface="Arial" panose="020B0604020202020204" pitchFamily="34" charset="0"/>
              </a:rPr>
              <a:t>конструк-цията</a:t>
            </a:r>
            <a:r>
              <a:rPr lang="bg-BG" sz="2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500" b="1" dirty="0">
                <a:latin typeface="Arial" panose="020B0604020202020204" pitchFamily="34" charset="0"/>
                <a:cs typeface="Arial" panose="020B0604020202020204" pitchFamily="34" charset="0"/>
              </a:rPr>
              <a:t>проектно задание</a:t>
            </a:r>
            <a:r>
              <a:rPr 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– съдържа анализ на техническото задание и предложения за решаване на поставените проблеми.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500" b="1" dirty="0">
                <a:latin typeface="Arial" panose="020B0604020202020204" pitchFamily="34" charset="0"/>
                <a:cs typeface="Arial" panose="020B0604020202020204" pitchFamily="34" charset="0"/>
              </a:rPr>
              <a:t>идеен проект</a:t>
            </a:r>
            <a:r>
              <a:rPr 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– съдържа грубо описание на конструкцията на изделието.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500" b="1" dirty="0">
                <a:latin typeface="Arial" panose="020B0604020202020204" pitchFamily="34" charset="0"/>
                <a:cs typeface="Arial" panose="020B0604020202020204" pitchFamily="34" charset="0"/>
              </a:rPr>
              <a:t>работен проект</a:t>
            </a:r>
            <a:endParaRPr lang="bg-BG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23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bg-BG" sz="2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Размери и оформяне на чертожните листове</a:t>
            </a:r>
            <a:br>
              <a:rPr lang="bg-BG" sz="2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bg-BG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g-BG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екстово поле 3"/>
          <p:cNvSpPr txBox="1"/>
          <p:nvPr/>
        </p:nvSpPr>
        <p:spPr>
          <a:xfrm>
            <a:off x="448409" y="1011113"/>
            <a:ext cx="826476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500" dirty="0">
                <a:latin typeface="Arial" panose="020B0604020202020204" pitchFamily="34" charset="0"/>
                <a:cs typeface="Arial" panose="020B0604020202020204" pitchFamily="34" charset="0"/>
              </a:rPr>
              <a:t>Определят се от стандарта </a:t>
            </a:r>
            <a:r>
              <a:rPr lang="bg-BG" sz="2500" b="1" dirty="0">
                <a:latin typeface="Arial" panose="020B0604020202020204" pitchFamily="34" charset="0"/>
                <a:cs typeface="Arial" panose="020B0604020202020204" pitchFamily="34" charset="0"/>
              </a:rPr>
              <a:t>БДС 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ISO 5457</a:t>
            </a:r>
            <a:r>
              <a:rPr 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bg-BG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Картина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181" y="1807697"/>
            <a:ext cx="6378830" cy="502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134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Картина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630" y="0"/>
            <a:ext cx="45467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185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41" y="2276241"/>
            <a:ext cx="8253612" cy="386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18531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спекция">
  <a:themeElements>
    <a:clrScheme name="Ретроспекция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спекц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спекция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161</TotalTime>
  <Words>405</Words>
  <Application>Microsoft Office PowerPoint</Application>
  <PresentationFormat>Презентация на цял екран (4:3)</PresentationFormat>
  <Paragraphs>87</Paragraphs>
  <Slides>10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Ретроспекция</vt:lpstr>
      <vt:lpstr>Пловдивски университет „Паисий Хилендарски“ Физико-технологичен факултет</vt:lpstr>
      <vt:lpstr>Класификация на изделията и чертежите  </vt:lpstr>
      <vt:lpstr>Видове конструкторски документи  </vt:lpstr>
      <vt:lpstr>Видове конструкторски документи  </vt:lpstr>
      <vt:lpstr>Видове конструкторски документи  </vt:lpstr>
      <vt:lpstr>Стадии на разработка  </vt:lpstr>
      <vt:lpstr>Размери и оформяне на чертожните листове  </vt:lpstr>
      <vt:lpstr>Презентация на PowerPoint</vt:lpstr>
      <vt:lpstr>Презентация на PowerPoint</vt:lpstr>
      <vt:lpstr>Мащаби  </vt:lpstr>
    </vt:vector>
  </TitlesOfParts>
  <Company>PLOVDIV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Класификация на изделията и чертежите</dc:title>
  <dc:creator>Ivan Bodurov</dc:creator>
  <cp:lastModifiedBy>Ivan Bodurov</cp:lastModifiedBy>
  <cp:revision>12</cp:revision>
  <dcterms:created xsi:type="dcterms:W3CDTF">2017-02-08T09:10:24Z</dcterms:created>
  <dcterms:modified xsi:type="dcterms:W3CDTF">2018-02-07T23:02:26Z</dcterms:modified>
</cp:coreProperties>
</file>