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7" r:id="rId7"/>
    <p:sldId id="266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62000" y="254001"/>
            <a:ext cx="10742612" cy="1346200"/>
          </a:xfrm>
        </p:spPr>
        <p:txBody>
          <a:bodyPr anchor="t">
            <a:normAutofit/>
          </a:bodyPr>
          <a:lstStyle/>
          <a:p>
            <a:pPr algn="ctr"/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Пловдивски университет „Паисий Хилендарски“</a:t>
            </a:r>
            <a:b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Физико-технологичен факултет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905000" y="2872379"/>
            <a:ext cx="9599612" cy="1126283"/>
          </a:xfrm>
        </p:spPr>
        <p:txBody>
          <a:bodyPr anchor="ctr">
            <a:noAutofit/>
          </a:bodyPr>
          <a:lstStyle/>
          <a:p>
            <a:pPr algn="ctr"/>
            <a:r>
              <a:rPr lang="bg-BG" sz="35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5. Единство на измерванията.</a:t>
            </a:r>
          </a:p>
        </p:txBody>
      </p:sp>
      <p:sp>
        <p:nvSpPr>
          <p:cNvPr id="4" name="Подзаглавие 2"/>
          <p:cNvSpPr txBox="1">
            <a:spLocks/>
          </p:cNvSpPr>
          <p:nvPr/>
        </p:nvSpPr>
        <p:spPr>
          <a:xfrm>
            <a:off x="1905000" y="5399679"/>
            <a:ext cx="9599612" cy="1126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g-BG" sz="35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гл. ас. д-р Иван Бодуров</a:t>
            </a:r>
          </a:p>
        </p:txBody>
      </p:sp>
    </p:spTree>
    <p:extLst>
      <p:ext uri="{BB962C8B-B14F-4D97-AF65-F5344CB8AC3E}">
        <p14:creationId xmlns:p14="http://schemas.microsoft.com/office/powerpoint/2010/main" val="74426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552754" y="1423358"/>
            <a:ext cx="10410645" cy="5269542"/>
          </a:xfrm>
        </p:spPr>
        <p:txBody>
          <a:bodyPr>
            <a:normAutofit/>
          </a:bodyPr>
          <a:lstStyle/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Наредба за единиците за измерване, разрешени за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изпол-зване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в Република България;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Наредба за реда за утвърждаване на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нацоналните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еталони на РБ и за начина на използване и съхранение на еталоните.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Международен речник на основните и общи термини на метрологията.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Европейски директиви отнасящи се до средствата за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измер-ване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Международни препоръки на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OIML.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58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28700" y="370936"/>
            <a:ext cx="11023600" cy="63219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Основни дейности за осигуряване на проследимост:</a:t>
            </a:r>
          </a:p>
          <a:p>
            <a:pPr marL="0" indent="0" algn="ctr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Определяне на измерваната величина, обхвата на измерването и изискваната неопределеност;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Избор на подходящ метод за оценка на стойността, т. е.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Измер-вателна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процедура със съответните изчисления – уравнения и условия за измерване;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Демонстриране чрез валидиране, че изчисленията и условията за измерване включват всички влияещи величини, които значи-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мо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влияят върху резултата или върху стойността приписана на еталона.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27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1466490"/>
            <a:ext cx="10782300" cy="5226409"/>
          </a:xfrm>
        </p:spPr>
        <p:txBody>
          <a:bodyPr>
            <a:normAutofit/>
          </a:bodyPr>
          <a:lstStyle/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Идентификация на относителната важност на всяка една от влияещите величини.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Избор и прилагане на подходящи изходни еталони;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Оценяване на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неопределостта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6143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215606" y="1276709"/>
            <a:ext cx="10782300" cy="522640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Стойност на величината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големината на дадена величина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изра-зена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 число.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Истинска стойност на величината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стойност, която следва опре-делението на дадена конкретна величина. Това е стойност, която би била получена при идеално измерване. Истинските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стойнос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-ти по своята същност не могат да бъдат определени.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Действителна стойност на величината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приписана стойност на конкретна величина, която има неопределеност подходяща за дадена цел.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54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215606" y="1276709"/>
            <a:ext cx="10782300" cy="522640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да могат да бъдат сравнявани резултатите от измерванията е необходима унифицирана система за оценяване на точността им. Ето защо по решение на Международния комитет по мерки и теглилки в рамките на международните организации по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мет-рология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разработва идея за въвеждане на единна обща про-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цедура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характеризиране на качеството на резултата от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измер-ването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която да е лесно приложима, разбираема и широко приета.</a:t>
            </a: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Тази идея е реализирана в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“Guide to the expression of uncertainty in measurement” (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Ръководство за изразяване на неопределено-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при измерване).</a:t>
            </a:r>
          </a:p>
        </p:txBody>
      </p:sp>
    </p:spTree>
    <p:extLst>
      <p:ext uri="{BB962C8B-B14F-4D97-AF65-F5344CB8AC3E}">
        <p14:creationId xmlns:p14="http://schemas.microsoft.com/office/powerpoint/2010/main" val="1537816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215606" y="1276709"/>
            <a:ext cx="10782300" cy="52264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на измерване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явление, което служи за основа на из-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мерването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Метод за измерване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логическа последователност от действия, използвани при извършването на </a:t>
            </a:r>
            <a:r>
              <a:rPr lang="bg-BG" sz="300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измерването.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Процедура на измерване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подробно описание на измерването в съответствие с един или няколко принципа за измерване и с даден метод за измерване. Процедурата е достатъчен документ за да може операторът да извърши измерването.</a:t>
            </a:r>
          </a:p>
        </p:txBody>
      </p:sp>
    </p:spTree>
    <p:extLst>
      <p:ext uri="{BB962C8B-B14F-4D97-AF65-F5344CB8AC3E}">
        <p14:creationId xmlns:p14="http://schemas.microsoft.com/office/powerpoint/2010/main" val="208362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215606" y="1276709"/>
            <a:ext cx="10782300" cy="52264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Резултат от измерване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информация за числената стойност на величината, получена експериментално.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Неопределеност на измерване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параметър характеризиращ разсейването на стойностите на величината, които могат да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бъ-дат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приписани на измерваната величина на основата 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използ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-ваната информация.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47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215606" y="1276709"/>
            <a:ext cx="10782300" cy="5226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Видове неопределеност:</a:t>
            </a:r>
          </a:p>
          <a:p>
            <a:pPr marL="0" indent="0" algn="ctr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Средноквадратична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стандартна неопределеност;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Средноквадратична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неопределеност тип „А“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Средноквадратична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неопределеност тип „Б“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Комбинирана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средноквадратична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стандартна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неопределе-ност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Разширена неопределеност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14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92200" y="1276709"/>
            <a:ext cx="10905706" cy="5226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Източници на неопределеност:</a:t>
            </a:r>
          </a:p>
          <a:p>
            <a:pPr marL="0" indent="0" algn="ctr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непълно определение на измерваната величина;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недобра реализация на дефиницията на величината;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непредставителна извадка на измерванията;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недостатъчно познаване на влиянието на околните фактори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субективна грешка при отчитане от оператора;</a:t>
            </a: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ограничена разделителна способност и праг на чувствителност на използваните средства;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594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92200" y="1276709"/>
            <a:ext cx="10905706" cy="5226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Източници на неопределеност:</a:t>
            </a:r>
          </a:p>
          <a:p>
            <a:pPr marL="0" indent="0" algn="ctr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неточни стойности на еталоните;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неточни стойности на константи и други параметри;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приближения включени в метода на измерване;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разсейване при повторими измервания на измерваната вели-чина.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76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1206500"/>
            <a:ext cx="10782300" cy="5486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Метрологията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 наука за измерванията или област от знания, от-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насящи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до измерванията. Тя включва всички теоретични и практични аспекти, които се отнасят до измерванията, каквато и да е тяхната неопределеност и област на използване.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Основна задача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метрологията е осигуряване на единство и точност на измерванията.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Метрологичното осигуряване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всички разпоредби, технически средства и действия, използвани за удостоверяване на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метроло-гична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достоверност на резултатите от измерване.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64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92200" y="1276709"/>
            <a:ext cx="10905706" cy="5226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Източници на неопределеност:</a:t>
            </a:r>
          </a:p>
          <a:p>
            <a:pPr marL="0" indent="0" algn="ctr">
              <a:buNone/>
            </a:pP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 съответствие с публикации на ЕА (Европейско сътрудничество за акредитация) ЕА-4/02 „Изразяване на неопределеността при калибриране“ от 2000 г. в свидетелството или сертификата за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ка-либриране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пълният резултат от измерването, който се състои от оценката у на измерваната величина и свързаната с нея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неопре-деленост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трябва да бъде във вида: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 ± U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1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97480" y="258792"/>
            <a:ext cx="10565920" cy="6256308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Международната конвенция за метъра е приета през 1875 г. Учредява се Международно бюро за мерки и теглилки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BIPM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Задачите на това бюро са следните: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Да създаде основните еталони и скали за измервания на ос-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новните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физични величини и да поддържа международните прототипи.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Да осъществява сравненията на международните и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нацио-налните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еталони.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Да осъществява координация между съответните измерва-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телни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техники.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Да осъществява и координира измерванията на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фундамен-талните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физични величини.</a:t>
            </a:r>
          </a:p>
        </p:txBody>
      </p:sp>
    </p:spTree>
    <p:extLst>
      <p:ext uri="{BB962C8B-B14F-4D97-AF65-F5344CB8AC3E}">
        <p14:creationId xmlns:p14="http://schemas.microsoft.com/office/powerpoint/2010/main" val="167932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16657" y="500331"/>
            <a:ext cx="10246743" cy="62972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Доказването на съответствие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параметрите на средствата за измерване със изискванията посочени в нормативните документи или стандарти се осъществява чрез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метрологичен контрол.</a:t>
            </a: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Метрологичния контрол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СИ се осъществява чрез: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калибриране;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изпитване за одобряване на типа;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първоначална и последващи проверки;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метрологична експертиза;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контрол на качеството на измерванията;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междулабораторни измервания</a:t>
            </a:r>
          </a:p>
        </p:txBody>
      </p:sp>
    </p:spTree>
    <p:extLst>
      <p:ext uri="{BB962C8B-B14F-4D97-AF65-F5344CB8AC3E}">
        <p14:creationId xmlns:p14="http://schemas.microsoft.com/office/powerpoint/2010/main" val="346778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88853" y="491706"/>
            <a:ext cx="10610489" cy="6271402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Проследимостта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 свойството на резултата от измерване или стойността на измерваната величина да бъдат отнесени към националните и международните еталони чрез непрекъсната верига от измервания.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Калибриране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съвкупност от действия, които при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определе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-ни условия установяват зависимостта между стойностите на величината, показана от средството за измерване или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изме-рителната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система и съответните стойности реализирани от еталоните.</a:t>
            </a:r>
          </a:p>
          <a:p>
            <a:pPr algn="just">
              <a:spcBef>
                <a:spcPts val="0"/>
              </a:spcBef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Калибрирането показва как измерената стойност на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величи-ната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отнася към съответната действителна стойност. Прие-ма се, че действителната стойност се реализира от изходен еталон проследим към националните и международните еталони.</a:t>
            </a:r>
          </a:p>
        </p:txBody>
      </p:sp>
    </p:spTree>
    <p:extLst>
      <p:ext uri="{BB962C8B-B14F-4D97-AF65-F5344CB8AC3E}">
        <p14:creationId xmlns:p14="http://schemas.microsoft.com/office/powerpoint/2010/main" val="400473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04513" y="177800"/>
            <a:ext cx="10358887" cy="6515100"/>
          </a:xfrm>
        </p:spPr>
        <p:txBody>
          <a:bodyPr anchor="ctr">
            <a:normAutofit lnSpcReduction="10000"/>
          </a:bodyPr>
          <a:lstStyle/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Резултатите от калибрирането позволява да се препишат на показанието стойности на измерваните величини или да се определят поправки на показанията.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Калибрирането се извършва по метода на: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сравнение;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заместване;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преки измервания;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едновременно измерване;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абсолютно измерване;</a:t>
            </a: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калибриването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оценява и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неопределеността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 измерване.</a:t>
            </a:r>
          </a:p>
        </p:txBody>
      </p:sp>
    </p:spTree>
    <p:extLst>
      <p:ext uri="{BB962C8B-B14F-4D97-AF65-F5344CB8AC3E}">
        <p14:creationId xmlns:p14="http://schemas.microsoft.com/office/powerpoint/2010/main" val="13730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92300" y="1086928"/>
            <a:ext cx="10071100" cy="56059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Калибрирането е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периодичен процес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който позволява про-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следимост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състоянието на средството за измерване или еталона.</a:t>
            </a: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Начините за определяне на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междукалибровъчните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интерва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-ли са описани в стандарт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ISO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10012 „Осигуряване на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качест-вото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измерителното оборудване“.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Тези интервали се определят въз основа на следните факто-ри:</a:t>
            </a:r>
          </a:p>
        </p:txBody>
      </p:sp>
    </p:spTree>
    <p:extLst>
      <p:ext uri="{BB962C8B-B14F-4D97-AF65-F5344CB8AC3E}">
        <p14:creationId xmlns:p14="http://schemas.microsoft.com/office/powerpoint/2010/main" val="307221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30392" y="232913"/>
            <a:ext cx="10333008" cy="6459987"/>
          </a:xfrm>
        </p:spPr>
        <p:txBody>
          <a:bodyPr>
            <a:normAutofit fontScale="92500"/>
          </a:bodyPr>
          <a:lstStyle/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типа на използваната апаратура;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препоръки на производителя;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данни за тенденциите получени от документите за предишни калибрирания;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регистрираните данни за поддържането и техническото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об-служване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степента и тежестта на условията на експлоатация;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склонност към износване и дрейф;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сравняване на честотата на калибриране с други СИ и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етало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-ни.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честота и ред за вътрешен контрол и калибриране;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условия на околната среда;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изисквана точност на измерване.</a:t>
            </a:r>
          </a:p>
        </p:txBody>
      </p:sp>
    </p:spTree>
    <p:extLst>
      <p:ext uri="{BB962C8B-B14F-4D97-AF65-F5344CB8AC3E}">
        <p14:creationId xmlns:p14="http://schemas.microsoft.com/office/powerpoint/2010/main" val="648916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20174" y="199006"/>
            <a:ext cx="9894498" cy="64599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Всяка лаборатория за калибриране декларира своята най-добра възможност за измерване, доказвайки минималната стойност на неопределеността.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Йерархия на калибриране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поредица от калибрирания на системи за измерване между обявена метрологична основа и крайна система за измерване.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Елементите на йерархията на калибриране са един или по-вече еталони и системите за измерване, които действат в съответствие с процедурите за измерване. Когато обявена-та метрологична основа за йерархията на калибриране е еталон тогава той е първичен еталон.</a:t>
            </a:r>
          </a:p>
        </p:txBody>
      </p:sp>
    </p:spTree>
    <p:extLst>
      <p:ext uri="{BB962C8B-B14F-4D97-AF65-F5344CB8AC3E}">
        <p14:creationId xmlns:p14="http://schemas.microsoft.com/office/powerpoint/2010/main" val="1214066465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561</TotalTime>
  <Words>1195</Words>
  <Application>Microsoft Office PowerPoint</Application>
  <PresentationFormat>Широк екран</PresentationFormat>
  <Paragraphs>111</Paragraphs>
  <Slides>20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Загатване</vt:lpstr>
      <vt:lpstr>Пловдивски университет „Паисий Хилендарски“ Физико-технологичен факултет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Пловдивски университет „Паисий Хилендарски“ Физико-технологичен факултет</dc:title>
  <dc:creator>Потребител на Windows</dc:creator>
  <cp:lastModifiedBy>Потребител на Windows</cp:lastModifiedBy>
  <cp:revision>50</cp:revision>
  <dcterms:created xsi:type="dcterms:W3CDTF">2019-09-03T08:41:51Z</dcterms:created>
  <dcterms:modified xsi:type="dcterms:W3CDTF">2019-09-05T05:36:22Z</dcterms:modified>
</cp:coreProperties>
</file>