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8" r:id="rId12"/>
    <p:sldId id="27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62000" y="254001"/>
            <a:ext cx="10742612" cy="1346200"/>
          </a:xfrm>
        </p:spPr>
        <p:txBody>
          <a:bodyPr anchor="t">
            <a:normAutofit/>
          </a:bodyPr>
          <a:lstStyle/>
          <a:p>
            <a:pPr algn="ctr"/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Пловдивски университет „Паисий Хилендарски“</a:t>
            </a:r>
            <a:b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Физико-технологичен факултет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905000" y="2872379"/>
            <a:ext cx="9599612" cy="1126283"/>
          </a:xfrm>
        </p:spPr>
        <p:txBody>
          <a:bodyPr anchor="ctr">
            <a:noAutofit/>
          </a:bodyPr>
          <a:lstStyle/>
          <a:p>
            <a:pPr algn="ctr"/>
            <a:r>
              <a:rPr lang="bg-BG" sz="35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2. Измерване. Грешки при измерванията. Неопределеност.</a:t>
            </a:r>
          </a:p>
        </p:txBody>
      </p:sp>
      <p:sp>
        <p:nvSpPr>
          <p:cNvPr id="4" name="Подзаглавие 2"/>
          <p:cNvSpPr txBox="1">
            <a:spLocks/>
          </p:cNvSpPr>
          <p:nvPr/>
        </p:nvSpPr>
        <p:spPr>
          <a:xfrm>
            <a:off x="1905000" y="5399679"/>
            <a:ext cx="9599612" cy="1126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g-BG" sz="35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гл. ас. д-р Иван Бодуров</a:t>
            </a:r>
          </a:p>
        </p:txBody>
      </p:sp>
    </p:spTree>
    <p:extLst>
      <p:ext uri="{BB962C8B-B14F-4D97-AF65-F5344CB8AC3E}">
        <p14:creationId xmlns:p14="http://schemas.microsoft.com/office/powerpoint/2010/main" val="74426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1630392"/>
            <a:ext cx="10071100" cy="43908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Други видове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грешки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Случайни грешки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обикновено се диагностицират с „лоша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повтаряемост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Систематични грешки</a:t>
            </a:r>
          </a:p>
        </p:txBody>
      </p:sp>
    </p:spTree>
    <p:extLst>
      <p:ext uri="{BB962C8B-B14F-4D97-AF65-F5344CB8AC3E}">
        <p14:creationId xmlns:p14="http://schemas.microsoft.com/office/powerpoint/2010/main" val="3816141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342900"/>
            <a:ext cx="10071100" cy="635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Неопределеност:</a:t>
            </a:r>
            <a:endParaRPr lang="en-US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Има различни термини, които се използват по подобен начин, като термина „неопределеност“. Те не са синоними, а имат свое собствено значение.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точност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това означава степента на съответствие между измерената стойност и действителната стойност на дадена величина.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прецизност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с термина се описва близостта на измерва-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нията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едно и също количество при едни и същи условия.</a:t>
            </a:r>
          </a:p>
        </p:txBody>
      </p:sp>
    </p:spTree>
    <p:extLst>
      <p:ext uri="{BB962C8B-B14F-4D97-AF65-F5344CB8AC3E}">
        <p14:creationId xmlns:p14="http://schemas.microsoft.com/office/powerpoint/2010/main" val="129948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84300" y="342900"/>
            <a:ext cx="10579100" cy="6350000"/>
          </a:xfrm>
        </p:spPr>
        <p:txBody>
          <a:bodyPr anchor="ctr">
            <a:normAutofit/>
          </a:bodyPr>
          <a:lstStyle/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неопределеност –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характеризира диапазонът, в рамките на който се очаква (с определена степен на увереност) да се намира действителната стойност.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22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342900"/>
            <a:ext cx="10071100" cy="635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Национално метрологично осигуряване:</a:t>
            </a:r>
          </a:p>
          <a:p>
            <a:pPr algn="just"/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Закон за измерванията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осигурява единство, проследи-мост и точност на измерванията на единиците за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величи-ните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както и управление на контрола на дейностите свързани с тях;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Експертиза на средството за измерване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съвкупност действия на компетентен орган във връзка решаване на спор за удостоверяване на състоянието на средството за измерване и определяне на метрологичните му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харак-теристики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29190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1406106"/>
            <a:ext cx="10071100" cy="52867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Точността на измерванията</a:t>
            </a:r>
            <a:r>
              <a:rPr lang="bg-BG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осигурява от лицата, които притежават и/или използват средства за измерване.</a:t>
            </a:r>
          </a:p>
          <a:p>
            <a:pPr marL="0" indent="0" algn="ctr">
              <a:buNone/>
            </a:pPr>
            <a:endParaRPr lang="bg-BG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bg-BG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Тези лица трябва да притежават следните документи:</a:t>
            </a:r>
          </a:p>
          <a:p>
            <a:r>
              <a:rPr lang="bg-BG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паспорт на еталона;</a:t>
            </a:r>
          </a:p>
          <a:p>
            <a:r>
              <a:rPr lang="bg-BG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правила за съхранение и използване на еталона;</a:t>
            </a:r>
          </a:p>
          <a:p>
            <a:r>
              <a:rPr lang="bg-BG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техническо описание и инструкция за работа с еталона.</a:t>
            </a:r>
          </a:p>
        </p:txBody>
      </p:sp>
    </p:spTree>
    <p:extLst>
      <p:ext uri="{BB962C8B-B14F-4D97-AF65-F5344CB8AC3E}">
        <p14:creationId xmlns:p14="http://schemas.microsoft.com/office/powerpoint/2010/main" val="11979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16406" y="234483"/>
            <a:ext cx="8911687" cy="810990"/>
          </a:xfrm>
        </p:spPr>
        <p:txBody>
          <a:bodyPr anchor="ctr">
            <a:normAutofit/>
          </a:bodyPr>
          <a:lstStyle/>
          <a:p>
            <a:pPr algn="ctr"/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Измервания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206500"/>
            <a:ext cx="107823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наричаме намирането на стойността на физична величина по опитен път с помощта на специални технически средства, наречени измерителни уреди, системи и установки.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Измерванията се основават на определена съвкупност от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физич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-ни явления, които представляват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на измерване.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6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206500"/>
            <a:ext cx="10782300" cy="5308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Средствата за измерване са с метрологично нормирани пара-метри и се разделят на: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мерки;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измервателни преобразуватели;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измерителни уреди;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измерителни установки;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измерителни системи;</a:t>
            </a:r>
          </a:p>
        </p:txBody>
      </p:sp>
    </p:spTree>
    <p:extLst>
      <p:ext uri="{BB962C8B-B14F-4D97-AF65-F5344CB8AC3E}">
        <p14:creationId xmlns:p14="http://schemas.microsoft.com/office/powerpoint/2010/main" val="167932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16657" y="1206500"/>
            <a:ext cx="10246743" cy="5308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Измервателните уреди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са средства за измерване,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предназ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-начени да превръщат измервания информационен сигнал във форма достъпна за непосредствено възприемане от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наб-людателя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Измерванията се различават по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вид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като биват: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преки;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косвени;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съвкупни;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съвместни. </a:t>
            </a:r>
          </a:p>
        </p:txBody>
      </p:sp>
    </p:spTree>
    <p:extLst>
      <p:ext uri="{BB962C8B-B14F-4D97-AF65-F5344CB8AC3E}">
        <p14:creationId xmlns:p14="http://schemas.microsoft.com/office/powerpoint/2010/main" val="346778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511300"/>
            <a:ext cx="107823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Съвкупността от начините на приложение на принципите и сред-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ствата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измерване се нарича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метод на измерване.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Методите на измерване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биват два вида: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метод на непосредствена оценка;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метод на сравнението; </a:t>
            </a:r>
          </a:p>
        </p:txBody>
      </p:sp>
    </p:spTree>
    <p:extLst>
      <p:ext uri="{BB962C8B-B14F-4D97-AF65-F5344CB8AC3E}">
        <p14:creationId xmlns:p14="http://schemas.microsoft.com/office/powerpoint/2010/main" val="400473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511300"/>
            <a:ext cx="107823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Входна величина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измервателния уред се явява измерваната величина.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Изходна величина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явява изменението на състоянието на от-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читащото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устройство.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всеки измервателен уред съществува </a:t>
            </a:r>
            <a:r>
              <a:rPr lang="bg-BG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преобразувателна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функция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която задава зависимостта между изходната величина 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 входната величина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EDBE12EF-4E92-4E7D-8108-70CB7E646C74}"/>
              </a:ext>
            </a:extLst>
          </p:cNvPr>
          <p:cNvSpPr txBox="1"/>
          <p:nvPr/>
        </p:nvSpPr>
        <p:spPr>
          <a:xfrm>
            <a:off x="6572250" y="5874588"/>
            <a:ext cx="1329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 = f (x)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1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Контейнер за съдържание 2"/>
              <p:cNvSpPr>
                <a:spLocks noGrp="1"/>
              </p:cNvSpPr>
              <p:nvPr>
                <p:ph idx="1"/>
              </p:nvPr>
            </p:nvSpPr>
            <p:spPr>
              <a:xfrm>
                <a:off x="1181100" y="1511300"/>
                <a:ext cx="10782300" cy="51816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bg-BG" sz="3000" b="1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Чувствителността</a:t>
                </a:r>
                <a:r>
                  <a:rPr lang="bg-BG" sz="3000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 на измервателния уред се задава от </a:t>
                </a:r>
                <a:r>
                  <a:rPr lang="bg-BG" sz="3000" dirty="0" err="1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отноше-нието</a:t>
                </a:r>
                <a:r>
                  <a:rPr lang="bg-BG" sz="3000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 на изменението на изходната величина към предизвика-лото го изменение на входната величина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𝑺</m:t>
                      </m:r>
                      <m:r>
                        <a:rPr lang="en-US" sz="30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0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𝒅𝒚</m:t>
                          </m:r>
                        </m:num>
                        <m:den>
                          <m:r>
                            <a:rPr lang="en-US" sz="3000" b="1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lang="bg-BG" sz="3000" b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Контейнер за съдържани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1100" y="1511300"/>
                <a:ext cx="10782300" cy="5181600"/>
              </a:xfrm>
              <a:blipFill>
                <a:blip r:embed="rId2"/>
                <a:stretch>
                  <a:fillRect l="-1413" t="-1529" r="-1639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06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Контейнер за съдържание 2"/>
              <p:cNvSpPr>
                <a:spLocks noGrp="1"/>
              </p:cNvSpPr>
              <p:nvPr>
                <p:ph idx="1"/>
              </p:nvPr>
            </p:nvSpPr>
            <p:spPr>
              <a:xfrm>
                <a:off x="1892300" y="284672"/>
                <a:ext cx="10071100" cy="6408228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bg-BG" sz="3000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За уредите и преобразувателите се определят </a:t>
                </a:r>
                <a:r>
                  <a:rPr lang="bg-BG" sz="3000" b="1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грешки</a:t>
                </a:r>
                <a:r>
                  <a:rPr lang="bg-BG" sz="3000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 algn="just">
                  <a:buNone/>
                </a:pPr>
                <a:endParaRPr lang="bg-BG" sz="3000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:r>
                  <a:rPr lang="bg-BG" sz="3000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а) </a:t>
                </a:r>
                <a:r>
                  <a:rPr lang="bg-BG" sz="3000" b="1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абсолютна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∆</m:t>
                      </m:r>
                      <m:r>
                        <a:rPr lang="en-US" sz="3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sz="3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sz="3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3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000" b="0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n-US" sz="3000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bg-BG" sz="3000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б) </a:t>
                </a:r>
                <a:r>
                  <a:rPr lang="bg-BG" sz="3000" b="1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относителна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𝛿</m:t>
                      </m:r>
                      <m:r>
                        <a:rPr lang="en-US" sz="3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3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0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en-US" sz="3000" b="0" i="1" smtClean="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0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0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30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0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bg-BG" sz="3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.100</m:t>
                      </m:r>
                    </m:oMath>
                  </m:oMathPara>
                </a14:m>
                <a:endParaRPr lang="en-US" sz="3000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n-US" sz="3000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bg-BG" sz="3000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в) </a:t>
                </a:r>
                <a:r>
                  <a:rPr lang="bg-BG" sz="3000" b="1" dirty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приведена грешка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𝛿</m:t>
                      </m:r>
                      <m:r>
                        <a:rPr lang="en-US" sz="3000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30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000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000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en-US" sz="3000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000" i="1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i="1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000" i="1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3000" i="1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i="1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000" b="0" i="1" smtClean="0">
                                      <a:solidFill>
                                        <a:schemeClr val="accent2">
                                          <a:lumMod val="50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𝑁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bg-BG" sz="3000" i="1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.100</m:t>
                      </m:r>
                    </m:oMath>
                  </m:oMathPara>
                </a14:m>
                <a:endParaRPr lang="en-US" sz="3000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bg-BG" sz="3000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Контейнер за съдържани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92300" y="284672"/>
                <a:ext cx="10071100" cy="6408228"/>
              </a:xfrm>
              <a:blipFill>
                <a:blip r:embed="rId2"/>
                <a:stretch>
                  <a:fillRect l="-1452" t="-1998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87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793630"/>
            <a:ext cx="10071100" cy="58992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Клас на точност –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максималната допустима стойност на при-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ведената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грешка изразена в проценти.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Грешката при измервателните уреди зависи и от условията при които се намират измервателните уреди. В тази връзка се дефинират: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основна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допълнителна грешка</a:t>
            </a:r>
          </a:p>
        </p:txBody>
      </p:sp>
    </p:spTree>
    <p:extLst>
      <p:ext uri="{BB962C8B-B14F-4D97-AF65-F5344CB8AC3E}">
        <p14:creationId xmlns:p14="http://schemas.microsoft.com/office/powerpoint/2010/main" val="3072219056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280</TotalTime>
  <Words>547</Words>
  <Application>Microsoft Office PowerPoint</Application>
  <PresentationFormat>Широк екран</PresentationFormat>
  <Paragraphs>72</Paragraphs>
  <Slides>14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Century Gothic</vt:lpstr>
      <vt:lpstr>Wingdings 3</vt:lpstr>
      <vt:lpstr>Загатване</vt:lpstr>
      <vt:lpstr>Пловдивски университет „Паисий Хилендарски“ Физико-технологичен факултет</vt:lpstr>
      <vt:lpstr>Измервания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Пловдивски университет „Паисий Хилендарски“ Физико-технологичен факултет</dc:title>
  <dc:creator>Потребител на Windows</dc:creator>
  <cp:lastModifiedBy>Ivan Bodurov</cp:lastModifiedBy>
  <cp:revision>26</cp:revision>
  <dcterms:created xsi:type="dcterms:W3CDTF">2019-09-03T08:41:51Z</dcterms:created>
  <dcterms:modified xsi:type="dcterms:W3CDTF">2019-09-03T21:56:44Z</dcterms:modified>
</cp:coreProperties>
</file>