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5" r:id="rId20"/>
    <p:sldId id="274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62000" y="254001"/>
            <a:ext cx="10742612" cy="1346200"/>
          </a:xfrm>
        </p:spPr>
        <p:txBody>
          <a:bodyPr anchor="t">
            <a:normAutofit/>
          </a:bodyPr>
          <a:lstStyle/>
          <a:p>
            <a:pPr algn="ctr"/>
            <a:r>
              <a:rPr lang="bg-BG" sz="4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Пловдивски университет „Паисий Хилендарски“</a:t>
            </a:r>
            <a:br>
              <a:rPr lang="bg-BG" sz="4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4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Физико-технологичен факултет</a:t>
            </a:r>
            <a:endParaRPr lang="bg-BG" sz="4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905000" y="2872379"/>
            <a:ext cx="9599612" cy="1126283"/>
          </a:xfrm>
        </p:spPr>
        <p:txBody>
          <a:bodyPr anchor="ctr">
            <a:noAutofit/>
          </a:bodyPr>
          <a:lstStyle/>
          <a:p>
            <a:pPr algn="ctr"/>
            <a:r>
              <a:rPr lang="bg-BG" sz="35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1. Метрология, величини, средства и значение</a:t>
            </a:r>
            <a:endParaRPr lang="bg-BG" sz="35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Подзаглавие 2"/>
          <p:cNvSpPr txBox="1">
            <a:spLocks/>
          </p:cNvSpPr>
          <p:nvPr/>
        </p:nvSpPr>
        <p:spPr>
          <a:xfrm>
            <a:off x="1905000" y="5399679"/>
            <a:ext cx="9599612" cy="11262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bg-BG" sz="35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гл. ас. д-р Иван Бодуров</a:t>
            </a:r>
            <a:endParaRPr lang="bg-BG" sz="35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26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892300" y="342900"/>
            <a:ext cx="10071100" cy="6350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Различните единици, използвани в практиката и произвол-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ният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им избор имат следните последици: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Отделните държави или групи от държави използват от-делни мерки и теглилки:</a:t>
            </a: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англо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-саксонска измервателна система – </a:t>
            </a:r>
            <a:r>
              <a:rPr lang="bg-BG" sz="30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инч,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фут, ярд, левга, миля, фунт, унция, градуси по </a:t>
            </a:r>
            <a:r>
              <a:rPr lang="bg-BG" sz="3000" i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Фаренхайт</a:t>
            </a:r>
            <a:r>
              <a:rPr lang="bg-BG" sz="30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 други.</a:t>
            </a:r>
          </a:p>
          <a:p>
            <a:pPr marL="0" indent="0" algn="just">
              <a:buNone/>
            </a:pPr>
            <a:r>
              <a:rPr lang="bg-BG" sz="30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bg-BG" sz="30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руска измервателна система – </a:t>
            </a:r>
            <a:r>
              <a:rPr lang="bg-BG" sz="30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сажен, верста, пуд и др.</a:t>
            </a:r>
          </a:p>
          <a:p>
            <a:pPr marL="0" indent="0" algn="just">
              <a:buNone/>
            </a:pPr>
            <a:r>
              <a:rPr lang="bg-BG" sz="30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bg-BG" sz="30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арабски единици – </a:t>
            </a:r>
            <a:r>
              <a:rPr lang="bg-BG" sz="30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ока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 научните изследвания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същестували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стихийни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метроло-гични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принципи.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21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892300" y="342900"/>
            <a:ext cx="10071100" cy="6350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Създават се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национални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центрове по метрология и хранилища за национални еталони:</a:t>
            </a:r>
          </a:p>
          <a:p>
            <a:pPr algn="just"/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Главна палата за мерки и теглилки – 1892 г., Русия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Държавен комитет по стандартизация, Русия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Национална физическа лаборатория, 1900,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UK</a:t>
            </a: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Национално бюро за стандарти -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&gt;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Национален институт за стандарти и технологии – 1901 г.,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USA</a:t>
            </a: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Федерален физико-технически институт, Германия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Национален изследователски съвет, Канада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Национална еталонна лаборатория, Австралия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Национален център по метрология, България</a:t>
            </a:r>
          </a:p>
        </p:txBody>
      </p:sp>
    </p:spTree>
    <p:extLst>
      <p:ext uri="{BB962C8B-B14F-4D97-AF65-F5344CB8AC3E}">
        <p14:creationId xmlns:p14="http://schemas.microsoft.com/office/powerpoint/2010/main" val="381614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892300" y="342900"/>
            <a:ext cx="10071100" cy="6350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международни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мащаби метрологичната дейност се координира от следните организации:</a:t>
            </a:r>
            <a:endParaRPr lang="en-US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Международна организация по стандартизация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(ISO)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Международен съюз по чиста и приложна физика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(IUPAP)</a:t>
            </a: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Международен съюз по чиста и приложна химия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Международна електротехническа комисия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(IEC)</a:t>
            </a: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97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892300" y="342900"/>
            <a:ext cx="10071100" cy="6350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Съвременната метрология налага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международни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национални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изисквания за:</a:t>
            </a:r>
          </a:p>
          <a:p>
            <a:pPr algn="just"/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прилагане на вземаните решения на международно ниво за единиците на величините;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избор на най-нови еталони за международни прототипи;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въвеждане в употреба на измервателни средства само с нормирани метрологични характеристики;</a:t>
            </a:r>
          </a:p>
        </p:txBody>
      </p:sp>
    </p:spTree>
    <p:extLst>
      <p:ext uri="{BB962C8B-B14F-4D97-AF65-F5344CB8AC3E}">
        <p14:creationId xmlns:p14="http://schemas.microsoft.com/office/powerpoint/2010/main" val="92919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892300" y="342900"/>
            <a:ext cx="10071100" cy="6350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Съвременната метрология налага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международни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национални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изисквания за:</a:t>
            </a:r>
            <a:endParaRPr lang="en-US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стандартизация и унификация на:</a:t>
            </a:r>
          </a:p>
          <a:p>
            <a:pPr lvl="1" algn="just">
              <a:buFontTx/>
              <a:buChar char="-"/>
            </a:pPr>
            <a:r>
              <a:rPr lang="bg-BG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единиците на величините;</a:t>
            </a:r>
          </a:p>
          <a:p>
            <a:pPr lvl="1" algn="just">
              <a:buFontTx/>
              <a:buChar char="-"/>
            </a:pPr>
            <a:r>
              <a:rPr lang="bg-BG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термините и определенията;</a:t>
            </a:r>
          </a:p>
          <a:p>
            <a:pPr lvl="1" algn="just">
              <a:buFontTx/>
              <a:buChar char="-"/>
            </a:pPr>
            <a:r>
              <a:rPr lang="bg-BG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държавните еталони и свързаните с тях уреди за проверка;</a:t>
            </a:r>
            <a:endParaRPr lang="bg-BG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algn="just">
              <a:buFontTx/>
              <a:buChar char="-"/>
            </a:pPr>
            <a:r>
              <a:rPr lang="bg-BG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начините за изразяване и формата на представяне на резултатите от измерванията и точността им</a:t>
            </a:r>
          </a:p>
        </p:txBody>
      </p:sp>
    </p:spTree>
    <p:extLst>
      <p:ext uri="{BB962C8B-B14F-4D97-AF65-F5344CB8AC3E}">
        <p14:creationId xmlns:p14="http://schemas.microsoft.com/office/powerpoint/2010/main" val="11979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84300" y="342900"/>
            <a:ext cx="10579100" cy="6350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 днешно време обекти на метрологията за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обикновения човек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са тези:</a:t>
            </a:r>
          </a:p>
          <a:p>
            <a:pPr marL="0" indent="0" algn="ctr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които се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теглят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линейни, повърхнинни и обемни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размери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чиито разходи се оценяват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особено скъпо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чието ниво е от интерес за личното здраве;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„допустими нива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“ и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„безопасни нива“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algn="just"/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bg-BG" sz="28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59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84300" y="342900"/>
            <a:ext cx="10579100" cy="6350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„Единиците не са просто средство за правене на сметки, а съществена компонента в културната магистрала на една нация … и представлява числен еквивалент на езика, традициите и обичаите.“</a:t>
            </a:r>
          </a:p>
          <a:p>
            <a:pPr marL="0" indent="0" algn="ctr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сп.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Nature, 1990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г.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bg-BG" sz="30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bg-BG" sz="28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13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84300" y="342900"/>
            <a:ext cx="10579100" cy="635000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bg-BG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Величина</a:t>
            </a:r>
            <a:r>
              <a:rPr lang="bg-BG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наименование за количествена характеристика (коли-</a:t>
            </a:r>
            <a:r>
              <a:rPr lang="bg-BG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чество</a:t>
            </a:r>
            <a:r>
              <a:rPr lang="bg-BG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степен или интензивност) или накратко – всичко, което </a:t>
            </a:r>
            <a:r>
              <a:rPr lang="bg-BG" sz="28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мо-же</a:t>
            </a:r>
            <a:r>
              <a:rPr lang="bg-BG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да се измери или изчисли.</a:t>
            </a:r>
          </a:p>
          <a:p>
            <a:pPr marL="0" indent="0" algn="just">
              <a:buNone/>
            </a:pPr>
            <a:endParaRPr lang="bg-BG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Измервателна единица</a:t>
            </a:r>
            <a:r>
              <a:rPr lang="bg-BG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е тази стойност на величината, с която е прието да сравняват всички други нейни стойности.</a:t>
            </a:r>
          </a:p>
          <a:p>
            <a:pPr marL="0" indent="0" algn="just">
              <a:buNone/>
            </a:pPr>
            <a:endParaRPr lang="bg-BG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Измерителна система</a:t>
            </a:r>
            <a:r>
              <a:rPr lang="bg-BG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съгласувана съвкупност от измервателни единици. Тези единици, които имат обща мярка се наричат </a:t>
            </a:r>
            <a:r>
              <a:rPr lang="bg-BG" sz="28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съизме</a:t>
            </a:r>
            <a:r>
              <a:rPr lang="bg-BG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-рими</a:t>
            </a:r>
            <a:r>
              <a:rPr lang="bg-BG" sz="2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а тези, които нямат са </a:t>
            </a:r>
            <a:r>
              <a:rPr lang="bg-BG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несъизмерими.</a:t>
            </a:r>
          </a:p>
        </p:txBody>
      </p:sp>
    </p:spTree>
    <p:extLst>
      <p:ext uri="{BB962C8B-B14F-4D97-AF65-F5344CB8AC3E}">
        <p14:creationId xmlns:p14="http://schemas.microsoft.com/office/powerpoint/2010/main" val="260593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84300" y="342900"/>
            <a:ext cx="10579100" cy="6350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bg-BG" sz="35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Означения на физическите величини</a:t>
            </a:r>
          </a:p>
          <a:p>
            <a:pPr marL="0" indent="0" algn="ctr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основни групи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физически величини в съвременната метро-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логия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са приети следните: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величини за пространство и време;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механични величини;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електрични и магнитни величини;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топлинни величини;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оптични величини.</a:t>
            </a:r>
          </a:p>
        </p:txBody>
      </p:sp>
    </p:spTree>
    <p:extLst>
      <p:ext uri="{BB962C8B-B14F-4D97-AF65-F5344CB8AC3E}">
        <p14:creationId xmlns:p14="http://schemas.microsoft.com/office/powerpoint/2010/main" val="351771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30300" y="342900"/>
            <a:ext cx="10833100" cy="1041400"/>
          </a:xfrm>
        </p:spPr>
        <p:txBody>
          <a:bodyPr anchor="t">
            <a:no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35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Дробни и кратни измервателни единици</a:t>
            </a:r>
            <a:endParaRPr lang="en-US" sz="35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bg-BG" sz="35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 системата </a:t>
            </a:r>
            <a:r>
              <a:rPr lang="en-US" sz="35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SI</a:t>
            </a:r>
          </a:p>
          <a:p>
            <a:pPr marL="0" indent="0" algn="ctr">
              <a:buNone/>
            </a:pPr>
            <a:endParaRPr lang="bg-BG" sz="35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01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711200" y="1993900"/>
            <a:ext cx="107442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„Смъртно наказание очаква тези, които забравят или пренебрегват задълженията си да калибрират еталонните си мерки за дължина на всяка пълна луна“</a:t>
            </a:r>
          </a:p>
          <a:p>
            <a:pPr marL="0" indent="0" algn="ctr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Египет, 3000 г. пр. н. е.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99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84300" y="342900"/>
            <a:ext cx="10579100" cy="63500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bg-BG" sz="35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Измервания</a:t>
            </a:r>
          </a:p>
          <a:p>
            <a:pPr marL="0" indent="0" algn="ctr">
              <a:buNone/>
            </a:pPr>
            <a:endParaRPr lang="bg-BG" sz="3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Средство за измерване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техническо средство, което се из-ползва в процеса на сравняване на величините, има норми-рани и обявени метрологични характеристики и отчита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резул-татите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от измерванията в единици за величините.</a:t>
            </a:r>
          </a:p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Измерванията биват:</a:t>
            </a:r>
          </a:p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преки;</a:t>
            </a:r>
          </a:p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косвени.</a:t>
            </a:r>
          </a:p>
        </p:txBody>
      </p:sp>
    </p:spTree>
    <p:extLst>
      <p:ext uri="{BB962C8B-B14F-4D97-AF65-F5344CB8AC3E}">
        <p14:creationId xmlns:p14="http://schemas.microsoft.com/office/powerpoint/2010/main" val="217702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384300" y="342900"/>
            <a:ext cx="10579100" cy="635000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Точност на измерванията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отразява степента на близост на измерваната величина до нейната действителна стойност: това е най-малката част от мерната единица, до която с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достовер-ност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може да се извърши измерването.</a:t>
            </a:r>
          </a:p>
          <a:p>
            <a:pPr marL="0" indent="0" algn="just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Толеранс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bg-BG" sz="300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допустима неточност.</a:t>
            </a:r>
            <a:endParaRPr lang="bg-BG" sz="30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62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85800" y="1435100"/>
            <a:ext cx="107442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„Ако сте в състояние да измерите онова, за което говорите и ако можете да го изразите с число, вие знаете нещо!“</a:t>
            </a:r>
          </a:p>
          <a:p>
            <a:pPr marL="0" indent="0" algn="ctr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Уилям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Томсън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(лорд Келвин)</a:t>
            </a:r>
          </a:p>
          <a:p>
            <a:pPr marL="0" indent="0" algn="ctr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1824 - 1907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Картина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2700" y="2678588"/>
            <a:ext cx="2641600" cy="385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84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81100" y="1206500"/>
            <a:ext cx="10782300" cy="5308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Метрология (от гръцки </a:t>
            </a:r>
            <a:r>
              <a:rPr lang="el-GR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μετρον + λογος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 –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наука за измерването, методите и средствата за измерване.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Обект на метрологията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са количествените характеристики на те-лата, веществата и явленията и по-точно – измерителните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еди-ници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, тяхното възпроизвеждане и методите за измерване на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ве-личините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Към метрологията се отнасят още: обща теория на измервания-та и измервателната техника.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Заглавие 1"/>
          <p:cNvSpPr>
            <a:spLocks noGrp="1"/>
          </p:cNvSpPr>
          <p:nvPr>
            <p:ph type="title"/>
          </p:nvPr>
        </p:nvSpPr>
        <p:spPr>
          <a:xfrm>
            <a:off x="2116406" y="192310"/>
            <a:ext cx="8911687" cy="810990"/>
          </a:xfrm>
        </p:spPr>
        <p:txBody>
          <a:bodyPr anchor="ctr">
            <a:normAutofit/>
          </a:bodyPr>
          <a:lstStyle/>
          <a:p>
            <a:pPr algn="ctr"/>
            <a:r>
              <a:rPr lang="bg-BG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Метрология</a:t>
            </a:r>
            <a:endParaRPr lang="bg-BG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32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243110"/>
            <a:ext cx="8911687" cy="810990"/>
          </a:xfrm>
        </p:spPr>
        <p:txBody>
          <a:bodyPr anchor="ctr">
            <a:normAutofit/>
          </a:bodyPr>
          <a:lstStyle/>
          <a:p>
            <a:pPr algn="ctr"/>
            <a:r>
              <a:rPr lang="bg-BG" sz="4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Етапи в развитието на метрологията</a:t>
            </a:r>
            <a:endParaRPr lang="bg-BG" sz="4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81100" y="1206500"/>
            <a:ext cx="10782300" cy="5486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3000 г. пр. н. е. – 1 царски лакът – разстоянието от лакътя до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вър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-ха на средния пръст на управляващия фараон + педята му (около 52,3 см.)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1799 г</a:t>
            </a:r>
            <a:r>
              <a:rPr lang="en-US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приемане на еталона за метър и килограм.</a:t>
            </a:r>
          </a:p>
          <a:p>
            <a:pPr marL="0" indent="0" algn="just">
              <a:buNone/>
            </a:pP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1832 г. – Гаус разработва абсолютна система на мерните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едини-ци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(CGS)</a:t>
            </a:r>
          </a:p>
          <a:p>
            <a:pPr marL="0" indent="0" algn="just">
              <a:buNone/>
            </a:pPr>
            <a:endParaRPr lang="en-US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1960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г. – разработена е Международна система на мерните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еди-ници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SI)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26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146300" y="1206500"/>
            <a:ext cx="9817100" cy="5308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Метрологията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се разделя на три основни дяла:</a:t>
            </a:r>
          </a:p>
          <a:p>
            <a:pPr marL="0" indent="0" algn="just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теоретична метрология;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практична (приложна) метрология;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законодателна метрология;</a:t>
            </a:r>
          </a:p>
          <a:p>
            <a:pPr algn="just"/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паричните единици на държавите.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78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89212" y="243110"/>
            <a:ext cx="8911687" cy="810990"/>
          </a:xfrm>
        </p:spPr>
        <p:txBody>
          <a:bodyPr anchor="ctr">
            <a:normAutofit/>
          </a:bodyPr>
          <a:lstStyle/>
          <a:p>
            <a:pPr algn="ctr"/>
            <a:r>
              <a:rPr lang="bg-BG" sz="4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Проблеми пред метрологията</a:t>
            </a:r>
            <a:endParaRPr lang="bg-BG" sz="4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81100" y="1511300"/>
            <a:ext cx="10782300" cy="5181600"/>
          </a:xfrm>
        </p:spPr>
        <p:txBody>
          <a:bodyPr>
            <a:normAutofit/>
          </a:bodyPr>
          <a:lstStyle/>
          <a:p>
            <a:pPr algn="just"/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създаване на обща теория на измерванията;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формиране на единиците на физическите величини;</a:t>
            </a:r>
          </a:p>
          <a:p>
            <a:pPr algn="just"/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създаване на еталонни образци;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разработване на основни принципи (законодателна 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метроло-гия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разработване и стандартизиране на основните средства за измерване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разработване на методи за определяне на точността на из-</a:t>
            </a:r>
            <a:r>
              <a:rPr lang="bg-BG" sz="30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мерванията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73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81100" y="1511300"/>
            <a:ext cx="107823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Средствата за измерване на величините биват </a:t>
            </a:r>
            <a:r>
              <a:rPr lang="bg-BG" sz="30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произволни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bg-BG" sz="30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специални:</a:t>
            </a:r>
          </a:p>
          <a:p>
            <a:pPr marL="0" indent="0" algn="just">
              <a:buNone/>
            </a:pPr>
            <a:endParaRPr lang="bg-BG" sz="3000" i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Произволни средства - </a:t>
            </a:r>
          </a:p>
          <a:p>
            <a:pPr marL="0" indent="0" algn="just">
              <a:buNone/>
            </a:pP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Специални средства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- естествени</a:t>
            </a:r>
          </a:p>
          <a:p>
            <a:pPr marL="0" indent="0" algn="just">
              <a:buNone/>
            </a:pPr>
            <a:r>
              <a:rPr lang="bg-BG" sz="3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- технически</a:t>
            </a:r>
            <a:endParaRPr lang="bg-BG" sz="3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06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892300" y="1511300"/>
            <a:ext cx="10071100" cy="5181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Метрологията възниква по време на възраждането и има за предмет мерките за:</a:t>
            </a:r>
          </a:p>
          <a:p>
            <a:pPr algn="just"/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дължина;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вместимост;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тегло;</a:t>
            </a:r>
          </a:p>
          <a:p>
            <a:pPr algn="just"/>
            <a:r>
              <a:rPr lang="bg-BG" sz="3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време</a:t>
            </a:r>
          </a:p>
          <a:p>
            <a:pPr algn="just"/>
            <a:endParaRPr lang="bg-BG" sz="30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Основен недостатък е </a:t>
            </a:r>
            <a:r>
              <a:rPr lang="bg-BG" sz="3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липсата на общоприети единици</a:t>
            </a:r>
            <a:r>
              <a:rPr lang="bg-BG" sz="30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за определяне на величините!</a:t>
            </a:r>
          </a:p>
        </p:txBody>
      </p:sp>
    </p:spTree>
    <p:extLst>
      <p:ext uri="{BB962C8B-B14F-4D97-AF65-F5344CB8AC3E}">
        <p14:creationId xmlns:p14="http://schemas.microsoft.com/office/powerpoint/2010/main" val="380687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гатване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267</TotalTime>
  <Words>864</Words>
  <Application>Microsoft Office PowerPoint</Application>
  <PresentationFormat>Широк екран</PresentationFormat>
  <Paragraphs>122</Paragraphs>
  <Slides>21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Wingdings 3</vt:lpstr>
      <vt:lpstr>Загатване</vt:lpstr>
      <vt:lpstr>Пловдивски университет „Паисий Хилендарски“ Физико-технологичен факултет</vt:lpstr>
      <vt:lpstr>Презентация на PowerPoint</vt:lpstr>
      <vt:lpstr>Презентация на PowerPoint</vt:lpstr>
      <vt:lpstr>Метрология</vt:lpstr>
      <vt:lpstr>Етапи в развитието на метрологията</vt:lpstr>
      <vt:lpstr>Презентация на PowerPoint</vt:lpstr>
      <vt:lpstr>Проблеми пред метрологията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Пловдивски университет „Паисий Хилендарски“ Физико-технологичен факултет</dc:title>
  <dc:creator>Потребител на Windows</dc:creator>
  <cp:lastModifiedBy>Потребител на Windows</cp:lastModifiedBy>
  <cp:revision>19</cp:revision>
  <dcterms:created xsi:type="dcterms:W3CDTF">2019-09-03T08:41:51Z</dcterms:created>
  <dcterms:modified xsi:type="dcterms:W3CDTF">2019-09-04T07:12:41Z</dcterms:modified>
</cp:coreProperties>
</file>